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22" r:id="rId3"/>
    <p:sldId id="323" r:id="rId4"/>
    <p:sldId id="321" r:id="rId5"/>
    <p:sldId id="262" r:id="rId6"/>
    <p:sldId id="312" r:id="rId7"/>
    <p:sldId id="260" r:id="rId8"/>
    <p:sldId id="311" r:id="rId9"/>
    <p:sldId id="324" r:id="rId10"/>
    <p:sldId id="261" r:id="rId11"/>
    <p:sldId id="294" r:id="rId12"/>
    <p:sldId id="306" r:id="rId13"/>
    <p:sldId id="272" r:id="rId14"/>
    <p:sldId id="299" r:id="rId15"/>
    <p:sldId id="305" r:id="rId16"/>
    <p:sldId id="326" r:id="rId17"/>
    <p:sldId id="271" r:id="rId18"/>
    <p:sldId id="308" r:id="rId19"/>
    <p:sldId id="327" r:id="rId20"/>
    <p:sldId id="351" r:id="rId21"/>
    <p:sldId id="325" r:id="rId22"/>
    <p:sldId id="348" r:id="rId23"/>
    <p:sldId id="349" r:id="rId24"/>
    <p:sldId id="350" r:id="rId25"/>
    <p:sldId id="307" r:id="rId26"/>
    <p:sldId id="337" r:id="rId27"/>
    <p:sldId id="338" r:id="rId28"/>
    <p:sldId id="328" r:id="rId29"/>
    <p:sldId id="287" r:id="rId30"/>
    <p:sldId id="329" r:id="rId31"/>
    <p:sldId id="314" r:id="rId32"/>
    <p:sldId id="309" r:id="rId33"/>
    <p:sldId id="267" r:id="rId34"/>
    <p:sldId id="266" r:id="rId35"/>
    <p:sldId id="277" r:id="rId36"/>
    <p:sldId id="282" r:id="rId37"/>
    <p:sldId id="339" r:id="rId38"/>
    <p:sldId id="341" r:id="rId39"/>
    <p:sldId id="316" r:id="rId40"/>
    <p:sldId id="340" r:id="rId41"/>
    <p:sldId id="346" r:id="rId42"/>
    <p:sldId id="342" r:id="rId43"/>
    <p:sldId id="343" r:id="rId44"/>
    <p:sldId id="344" r:id="rId45"/>
    <p:sldId id="345" r:id="rId46"/>
    <p:sldId id="347" r:id="rId47"/>
    <p:sldId id="330" r:id="rId48"/>
    <p:sldId id="331" r:id="rId49"/>
    <p:sldId id="332" r:id="rId50"/>
    <p:sldId id="333" r:id="rId51"/>
    <p:sldId id="334" r:id="rId52"/>
    <p:sldId id="335" r:id="rId53"/>
    <p:sldId id="33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994" autoAdjust="0"/>
  </p:normalViewPr>
  <p:slideViewPr>
    <p:cSldViewPr snapToGrid="0">
      <p:cViewPr varScale="1">
        <p:scale>
          <a:sx n="65" d="100"/>
          <a:sy n="65" d="100"/>
        </p:scale>
        <p:origin x="8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C2BD7-50FE-4CC5-B6FD-E8DDEDC5A309}" type="datetimeFigureOut">
              <a:rPr lang="en-US" smtClean="0"/>
              <a:t>9/21/2015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57BBD-3A60-4158-8BAB-FB77DF29A18C}" type="slidenum">
              <a:rPr lang="en-US" smtClean="0"/>
              <a:t>‹#›</a:t>
            </a:fld>
            <a:endParaRPr lang="en-US"/>
          </a:p>
        </p:txBody>
      </p:sp>
    </p:spTree>
    <p:extLst>
      <p:ext uri="{BB962C8B-B14F-4D97-AF65-F5344CB8AC3E}">
        <p14:creationId xmlns:p14="http://schemas.microsoft.com/office/powerpoint/2010/main" val="24525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Powerpoint</a:t>
            </a:r>
            <a:r>
              <a:rPr lang="en-US" baseline="0" dirty="0" smtClean="0"/>
              <a:t> presentation summarizes the use of </a:t>
            </a:r>
            <a:r>
              <a:rPr lang="en-US" baseline="0" dirty="0" err="1" smtClean="0"/>
              <a:t>NetMap</a:t>
            </a:r>
            <a:r>
              <a:rPr lang="en-US" baseline="0" dirty="0" smtClean="0"/>
              <a:t> for a Fire and Fish Decision Support System. Created on July 24, 2015 by Dr. Lee Benda and Kevin </a:t>
            </a:r>
            <a:r>
              <a:rPr lang="en-US" baseline="0" dirty="0" err="1" smtClean="0"/>
              <a:t>Andras</a:t>
            </a:r>
            <a:r>
              <a:rPr lang="en-US" baseline="0" dirty="0" smtClean="0"/>
              <a:t> (</a:t>
            </a:r>
            <a:r>
              <a:rPr lang="en-US" baseline="0" dirty="0" err="1" smtClean="0"/>
              <a:t>TerrainWorks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a:t>
            </a:fld>
            <a:endParaRPr lang="en-US"/>
          </a:p>
        </p:txBody>
      </p:sp>
    </p:spTree>
    <p:extLst>
      <p:ext uri="{BB962C8B-B14F-4D97-AF65-F5344CB8AC3E}">
        <p14:creationId xmlns:p14="http://schemas.microsoft.com/office/powerpoint/2010/main" val="190102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severity as reported in the Burned Area Reflectance Classification [BARC] map</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10</a:t>
            </a:fld>
            <a:endParaRPr lang="en-US"/>
          </a:p>
        </p:txBody>
      </p:sp>
    </p:spTree>
    <p:extLst>
      <p:ext uri="{BB962C8B-B14F-4D97-AF65-F5344CB8AC3E}">
        <p14:creationId xmlns:p14="http://schemas.microsoft.com/office/powerpoint/2010/main" val="1674871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severity is reported to individual channel segments</a:t>
            </a:r>
            <a:r>
              <a:rPr lang="en-US" baseline="0" dirty="0" smtClean="0"/>
              <a:t> (left), via drainage wings, and aggregated downstream.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11</a:t>
            </a:fld>
            <a:endParaRPr lang="en-US"/>
          </a:p>
        </p:txBody>
      </p:sp>
    </p:spTree>
    <p:extLst>
      <p:ext uri="{BB962C8B-B14F-4D97-AF65-F5344CB8AC3E}">
        <p14:creationId xmlns:p14="http://schemas.microsoft.com/office/powerpoint/2010/main" val="769961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 fire erosion and channel sedimentation are</a:t>
            </a:r>
            <a:r>
              <a:rPr lang="en-US" baseline="0" dirty="0" smtClean="0"/>
              <a:t> predicted for surface erosion, gullying and shallow </a:t>
            </a:r>
            <a:r>
              <a:rPr lang="en-US" baseline="0" dirty="0" err="1" smtClean="0"/>
              <a:t>landsliding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12</a:t>
            </a:fld>
            <a:endParaRPr lang="en-US"/>
          </a:p>
        </p:txBody>
      </p:sp>
    </p:spTree>
    <p:extLst>
      <p:ext uri="{BB962C8B-B14F-4D97-AF65-F5344CB8AC3E}">
        <p14:creationId xmlns:p14="http://schemas.microsoft.com/office/powerpoint/2010/main" val="3004279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Post fire surface erosion was predicted</a:t>
            </a:r>
            <a:r>
              <a:rPr lang="en-US" baseline="0" dirty="0" smtClean="0"/>
              <a:t> using the WEPP-disturbed model. The color patterns indicating variable surface erosion illustrate the variable sizes and shapes of local contributing areas or drainage wings. See </a:t>
            </a:r>
            <a:r>
              <a:rPr lang="en-US" baseline="0" dirty="0" err="1" smtClean="0"/>
              <a:t>NetMap’s</a:t>
            </a:r>
            <a:r>
              <a:rPr lang="en-US" baseline="0" dirty="0" smtClean="0"/>
              <a:t> online technical help materials for additional information: http://www.netmaptools.org/Pages/NetMapHelp/5_5_surface_erosion_veg_fire.htm</a:t>
            </a:r>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13</a:t>
            </a:fld>
            <a:endParaRPr lang="en-US"/>
          </a:p>
        </p:txBody>
      </p:sp>
    </p:spTree>
    <p:extLst>
      <p:ext uri="{BB962C8B-B14F-4D97-AF65-F5344CB8AC3E}">
        <p14:creationId xmlns:p14="http://schemas.microsoft.com/office/powerpoint/2010/main" val="3108683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a:t>
            </a:r>
            <a:r>
              <a:rPr lang="en-US" baseline="0" dirty="0" smtClean="0"/>
              <a:t> surface erosion is transferred to individual stream segments (left) and aggregated downstream (right), the latter revealing erosion patterns at the tributary and </a:t>
            </a:r>
            <a:r>
              <a:rPr lang="en-US" baseline="0" dirty="0" err="1" smtClean="0"/>
              <a:t>subbasin</a:t>
            </a:r>
            <a:r>
              <a:rPr lang="en-US" baseline="0" dirty="0" smtClean="0"/>
              <a:t> scale.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14</a:t>
            </a:fld>
            <a:endParaRPr lang="en-US"/>
          </a:p>
        </p:txBody>
      </p:sp>
    </p:spTree>
    <p:extLst>
      <p:ext uri="{BB962C8B-B14F-4D97-AF65-F5344CB8AC3E}">
        <p14:creationId xmlns:p14="http://schemas.microsoft.com/office/powerpoint/2010/main" val="72258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gully </a:t>
            </a:r>
            <a:r>
              <a:rPr lang="en-US" dirty="0" smtClean="0"/>
              <a:t>erosion model was used in</a:t>
            </a:r>
            <a:r>
              <a:rPr lang="en-US" baseline="0" dirty="0" smtClean="0"/>
              <a:t> the analysis (Parker et al. 2010). See </a:t>
            </a:r>
            <a:r>
              <a:rPr lang="en-US" baseline="0" dirty="0" err="1" smtClean="0"/>
              <a:t>NetMap’s</a:t>
            </a:r>
            <a:r>
              <a:rPr lang="en-US" baseline="0" dirty="0" smtClean="0"/>
              <a:t> online technical help materials for additional information.</a:t>
            </a:r>
          </a:p>
          <a:p>
            <a:r>
              <a:rPr lang="en-US" dirty="0" smtClean="0"/>
              <a:t>http://www.netmaptools.org/Pages/NetMapHelp/gullying.htm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15</a:t>
            </a:fld>
            <a:endParaRPr lang="en-US"/>
          </a:p>
        </p:txBody>
      </p:sp>
    </p:spTree>
    <p:extLst>
      <p:ext uri="{BB962C8B-B14F-4D97-AF65-F5344CB8AC3E}">
        <p14:creationId xmlns:p14="http://schemas.microsoft.com/office/powerpoint/2010/main" val="37170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Gully erosion results reported to stream channels, via drainage</a:t>
            </a:r>
            <a:r>
              <a:rPr lang="en-US" baseline="0" dirty="0" smtClean="0"/>
              <a:t> wings or local contributing areas.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16</a:t>
            </a:fld>
            <a:endParaRPr lang="en-US"/>
          </a:p>
        </p:txBody>
      </p:sp>
    </p:spTree>
    <p:extLst>
      <p:ext uri="{BB962C8B-B14F-4D97-AF65-F5344CB8AC3E}">
        <p14:creationId xmlns:p14="http://schemas.microsoft.com/office/powerpoint/2010/main" val="729316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shallow landslide model (Miller</a:t>
            </a:r>
            <a:r>
              <a:rPr lang="en-US" baseline="0" dirty="0" smtClean="0"/>
              <a:t> and Burnett 2007)</a:t>
            </a:r>
            <a:r>
              <a:rPr lang="en-US" dirty="0" smtClean="0"/>
              <a:t> based on hillslope</a:t>
            </a:r>
            <a:r>
              <a:rPr lang="en-US" baseline="0" dirty="0" smtClean="0"/>
              <a:t> gradient and curvature was used in the analysis. See </a:t>
            </a:r>
            <a:r>
              <a:rPr lang="en-US" baseline="0" dirty="0" err="1" smtClean="0"/>
              <a:t>NetMap’s</a:t>
            </a:r>
            <a:r>
              <a:rPr lang="en-US" baseline="0" dirty="0" smtClean="0"/>
              <a:t> online technical help materials for additional information: http://www.netmaptools.org/Pages/NetMapHelp/hillside_1.htm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17</a:t>
            </a:fld>
            <a:endParaRPr lang="en-US"/>
          </a:p>
        </p:txBody>
      </p:sp>
    </p:spTree>
    <p:extLst>
      <p:ext uri="{BB962C8B-B14F-4D97-AF65-F5344CB8AC3E}">
        <p14:creationId xmlns:p14="http://schemas.microsoft.com/office/powerpoint/2010/main" val="2320423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Shallow failure potential as represented in individual channel segments and aggregated downstream.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18</a:t>
            </a:fld>
            <a:endParaRPr lang="en-US"/>
          </a:p>
        </p:txBody>
      </p:sp>
    </p:spTree>
    <p:extLst>
      <p:ext uri="{BB962C8B-B14F-4D97-AF65-F5344CB8AC3E}">
        <p14:creationId xmlns:p14="http://schemas.microsoft.com/office/powerpoint/2010/main" val="419656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risk assessment that overlays</a:t>
            </a:r>
            <a:r>
              <a:rPr lang="en-US" baseline="0" dirty="0" smtClean="0"/>
              <a:t> predicted erosion potential (aggregated downstream, and thus tributary scale) and the locations of vulnerable highways and residences.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19</a:t>
            </a:fld>
            <a:endParaRPr lang="en-US"/>
          </a:p>
        </p:txBody>
      </p:sp>
    </p:spTree>
    <p:extLst>
      <p:ext uri="{BB962C8B-B14F-4D97-AF65-F5344CB8AC3E}">
        <p14:creationId xmlns:p14="http://schemas.microsoft.com/office/powerpoint/2010/main" val="420938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a:t>
            </a:fld>
            <a:endParaRPr lang="en-US"/>
          </a:p>
        </p:txBody>
      </p:sp>
    </p:spTree>
    <p:extLst>
      <p:ext uri="{BB962C8B-B14F-4D97-AF65-F5344CB8AC3E}">
        <p14:creationId xmlns:p14="http://schemas.microsoft.com/office/powerpoint/2010/main" val="379836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flash flood potential index will be applied to the study area</a:t>
            </a:r>
            <a:r>
              <a:rPr lang="en-US" baseline="0" dirty="0" smtClean="0"/>
              <a:t> (second week of Sept).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21</a:t>
            </a:fld>
            <a:endParaRPr lang="en-US"/>
          </a:p>
        </p:txBody>
      </p:sp>
    </p:spTree>
    <p:extLst>
      <p:ext uri="{BB962C8B-B14F-4D97-AF65-F5344CB8AC3E}">
        <p14:creationId xmlns:p14="http://schemas.microsoft.com/office/powerpoint/2010/main" val="2285974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22</a:t>
            </a:fld>
            <a:endParaRPr lang="en-US"/>
          </a:p>
        </p:txBody>
      </p:sp>
    </p:spTree>
    <p:extLst>
      <p:ext uri="{BB962C8B-B14F-4D97-AF65-F5344CB8AC3E}">
        <p14:creationId xmlns:p14="http://schemas.microsoft.com/office/powerpoint/2010/main" val="253547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23</a:t>
            </a:fld>
            <a:endParaRPr lang="en-US"/>
          </a:p>
        </p:txBody>
      </p:sp>
    </p:spTree>
    <p:extLst>
      <p:ext uri="{BB962C8B-B14F-4D97-AF65-F5344CB8AC3E}">
        <p14:creationId xmlns:p14="http://schemas.microsoft.com/office/powerpoint/2010/main" val="2949320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24</a:t>
            </a:fld>
            <a:endParaRPr lang="en-US"/>
          </a:p>
        </p:txBody>
      </p:sp>
    </p:spTree>
    <p:extLst>
      <p:ext uri="{BB962C8B-B14F-4D97-AF65-F5344CB8AC3E}">
        <p14:creationId xmlns:p14="http://schemas.microsoft.com/office/powerpoint/2010/main" val="1126456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Roads can be significant sources of flooding,</a:t>
            </a:r>
            <a:r>
              <a:rPr lang="en-US" baseline="0" dirty="0" smtClean="0"/>
              <a:t> erosion and sediment delivery to streams, post fire.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25</a:t>
            </a:fld>
            <a:endParaRPr lang="en-US"/>
          </a:p>
        </p:txBody>
      </p:sp>
    </p:spTree>
    <p:extLst>
      <p:ext uri="{BB962C8B-B14F-4D97-AF65-F5344CB8AC3E}">
        <p14:creationId xmlns:p14="http://schemas.microsoft.com/office/powerpoint/2010/main" val="749144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model GRAIP-Lite for sediment production was coupled to </a:t>
            </a:r>
            <a:r>
              <a:rPr lang="en-US" baseline="0" dirty="0" err="1" smtClean="0"/>
              <a:t>NetMap’s</a:t>
            </a:r>
            <a:r>
              <a:rPr lang="en-US" baseline="0" dirty="0" smtClean="0"/>
              <a:t> conservation of mass sediment delivery model (see end of </a:t>
            </a:r>
            <a:r>
              <a:rPr lang="en-US" baseline="0" dirty="0" err="1" smtClean="0"/>
              <a:t>pptx</a:t>
            </a:r>
            <a:r>
              <a:rPr lang="en-US" baseline="0" dirty="0" smtClean="0"/>
              <a:t> for additional details).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26</a:t>
            </a:fld>
            <a:endParaRPr lang="en-US"/>
          </a:p>
        </p:txBody>
      </p:sp>
    </p:spTree>
    <p:extLst>
      <p:ext uri="{BB962C8B-B14F-4D97-AF65-F5344CB8AC3E}">
        <p14:creationId xmlns:p14="http://schemas.microsoft.com/office/powerpoint/2010/main" val="596902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reduces infiltration</a:t>
            </a:r>
            <a:r>
              <a:rPr lang="en-US" baseline="0" dirty="0" smtClean="0"/>
              <a:t> capacity and thus allows greater sediment travel distances from roads to streams and hence greater road-stream connectivity.</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27</a:t>
            </a:fld>
            <a:endParaRPr lang="en-US"/>
          </a:p>
        </p:txBody>
      </p:sp>
    </p:spTree>
    <p:extLst>
      <p:ext uri="{BB962C8B-B14F-4D97-AF65-F5344CB8AC3E}">
        <p14:creationId xmlns:p14="http://schemas.microsoft.com/office/powerpoint/2010/main" val="1971164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Sediment production as predicted by GRAIP-Lite; a base</a:t>
            </a:r>
            <a:r>
              <a:rPr lang="en-US" baseline="0" dirty="0" smtClean="0"/>
              <a:t> erosion rate of 1.5 kg/</a:t>
            </a:r>
            <a:r>
              <a:rPr lang="en-US" baseline="0" dirty="0" err="1" smtClean="0"/>
              <a:t>yr</a:t>
            </a:r>
            <a:r>
              <a:rPr lang="en-US" baseline="0" dirty="0" smtClean="0"/>
              <a:t> was used.</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28</a:t>
            </a:fld>
            <a:endParaRPr lang="en-US"/>
          </a:p>
        </p:txBody>
      </p:sp>
    </p:spTree>
    <p:extLst>
      <p:ext uri="{BB962C8B-B14F-4D97-AF65-F5344CB8AC3E}">
        <p14:creationId xmlns:p14="http://schemas.microsoft.com/office/powerpoint/2010/main" val="3525391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difference map of road sediment delivery reveals that some road segments are more</a:t>
            </a:r>
            <a:r>
              <a:rPr lang="en-US" baseline="0" dirty="0" smtClean="0"/>
              <a:t> sensitive to fire reductions in infiltration capacity compared to others.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29</a:t>
            </a:fld>
            <a:endParaRPr lang="en-US"/>
          </a:p>
        </p:txBody>
      </p:sp>
    </p:spTree>
    <p:extLst>
      <p:ext uri="{BB962C8B-B14F-4D97-AF65-F5344CB8AC3E}">
        <p14:creationId xmlns:p14="http://schemas.microsoft.com/office/powerpoint/2010/main" val="3786347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30</a:t>
            </a:fld>
            <a:endParaRPr lang="en-US"/>
          </a:p>
        </p:txBody>
      </p:sp>
    </p:spTree>
    <p:extLst>
      <p:ext uri="{BB962C8B-B14F-4D97-AF65-F5344CB8AC3E}">
        <p14:creationId xmlns:p14="http://schemas.microsoft.com/office/powerpoint/2010/main" val="299466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a:t>
            </a:fld>
            <a:endParaRPr lang="en-US"/>
          </a:p>
        </p:txBody>
      </p:sp>
    </p:spTree>
    <p:extLst>
      <p:ext uri="{BB962C8B-B14F-4D97-AF65-F5344CB8AC3E}">
        <p14:creationId xmlns:p14="http://schemas.microsoft.com/office/powerpoint/2010/main" val="1248239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Stream reaches where post fire road sediment delivery</a:t>
            </a:r>
            <a:r>
              <a:rPr lang="en-US" baseline="0" dirty="0" smtClean="0"/>
              <a:t> is predicted to increase; some of these reaches overlap sensitive fish habitats.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31</a:t>
            </a:fld>
            <a:endParaRPr lang="en-US"/>
          </a:p>
        </p:txBody>
      </p:sp>
    </p:spTree>
    <p:extLst>
      <p:ext uri="{BB962C8B-B14F-4D97-AF65-F5344CB8AC3E}">
        <p14:creationId xmlns:p14="http://schemas.microsoft.com/office/powerpoint/2010/main" val="3783057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32</a:t>
            </a:fld>
            <a:endParaRPr lang="en-US"/>
          </a:p>
        </p:txBody>
      </p:sp>
    </p:spTree>
    <p:extLst>
      <p:ext uri="{BB962C8B-B14F-4D97-AF65-F5344CB8AC3E}">
        <p14:creationId xmlns:p14="http://schemas.microsoft.com/office/powerpoint/2010/main" val="2034273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shade model was used to estimate the effects of vegetation on reducing thermal energy to streams. Shorter, denser vegetation provides more shade, but the shadow</a:t>
            </a:r>
            <a:r>
              <a:rPr lang="en-US" baseline="0" dirty="0" smtClean="0"/>
              <a:t> length is smaller. Taller older trees have less dense vegetation mid crown that can reduce the shade, but they have a longer shadow length. We used a simple linear relationship between percent shade and predicted flame length. To learn more about this modeling approach, go to </a:t>
            </a:r>
            <a:r>
              <a:rPr lang="en-US" baseline="0" dirty="0" err="1" smtClean="0"/>
              <a:t>NetMap’s</a:t>
            </a:r>
            <a:r>
              <a:rPr lang="en-US" baseline="0" dirty="0" smtClean="0"/>
              <a:t> online technical help materials: http://www.netmaptools.org/Pages/NetMapHelp/current_shade_thermal_energy.htm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33</a:t>
            </a:fld>
            <a:endParaRPr lang="en-US"/>
          </a:p>
        </p:txBody>
      </p:sp>
    </p:spTree>
    <p:extLst>
      <p:ext uri="{BB962C8B-B14F-4D97-AF65-F5344CB8AC3E}">
        <p14:creationId xmlns:p14="http://schemas.microsoft.com/office/powerpoint/2010/main" val="1916026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between</a:t>
            </a:r>
            <a:r>
              <a:rPr lang="en-US" baseline="0" dirty="0" smtClean="0"/>
              <a:t> </a:t>
            </a:r>
            <a:r>
              <a:rPr lang="en-US" dirty="0" smtClean="0"/>
              <a:t>thermal</a:t>
            </a:r>
            <a:r>
              <a:rPr lang="en-US" baseline="0" dirty="0" smtClean="0"/>
              <a:t> energy to streams under no fire shade conditions (using LEMMA vegetation data (http://lemma.forestry.oregonstate.edu/) and fire-reduced shade. Many channel segments receive higher thermal loading, post fire. </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34</a:t>
            </a:fld>
            <a:endParaRPr lang="en-US"/>
          </a:p>
        </p:txBody>
      </p:sp>
    </p:spTree>
    <p:extLst>
      <p:ext uri="{BB962C8B-B14F-4D97-AF65-F5344CB8AC3E}">
        <p14:creationId xmlns:p14="http://schemas.microsoft.com/office/powerpoint/2010/main" val="3679769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Information provided in the BAER analysis (previous slides, among other data) can be used visually and qualitatively to search for intersections or overlaps between various fire related stressors (fire severity, post fire surface erosion, gully erosion) and sensitive aquatic habitats, as illustrated above. Or one of </a:t>
            </a:r>
            <a:r>
              <a:rPr lang="en-US" baseline="0" dirty="0" err="1" smtClean="0"/>
              <a:t>NetMap’s</a:t>
            </a:r>
            <a:r>
              <a:rPr lang="en-US" baseline="0" dirty="0" smtClean="0"/>
              <a:t> tools (Resource – Fire Stressor Overlap Tool) can be used quantitatively to locate overlaps and intersections (see next slide).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35</a:t>
            </a:fld>
            <a:endParaRPr lang="en-US"/>
          </a:p>
        </p:txBody>
      </p:sp>
    </p:spTree>
    <p:extLst>
      <p:ext uri="{BB962C8B-B14F-4D97-AF65-F5344CB8AC3E}">
        <p14:creationId xmlns:p14="http://schemas.microsoft.com/office/powerpoint/2010/main" val="3258106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Quick Tool that contains the Resource</a:t>
            </a:r>
            <a:r>
              <a:rPr lang="en-US" baseline="0" dirty="0" smtClean="0"/>
              <a:t> – Fire St</a:t>
            </a:r>
            <a:r>
              <a:rPr lang="en-US" dirty="0" smtClean="0"/>
              <a:t>ressor overlap capability can be used to locate intersections between fire related</a:t>
            </a:r>
            <a:r>
              <a:rPr lang="en-US" baseline="0" dirty="0" smtClean="0"/>
              <a:t> impacts and sensitive fish habitats.  The tool calculates, on the fly, the full frequency distribution of values (shown as the cumulative distribution of values in this slide), and the analyst, using the tool, selects from the distributions to search for overlaps. For example, an analyst can quickly search for intersections among the highest 10% of fire severity, highest 5% of post fire surface erosion (or </a:t>
            </a:r>
            <a:r>
              <a:rPr lang="en-US" baseline="0" dirty="0" err="1" smtClean="0"/>
              <a:t>landsliding</a:t>
            </a:r>
            <a:r>
              <a:rPr lang="en-US" baseline="0" dirty="0" smtClean="0"/>
              <a:t> or gullying), highest 10% of fire related increases in thermal loading, and fish habitats (either presence of habitat or some numeric value of habitat quality [used in IP]).</a:t>
            </a:r>
          </a:p>
          <a:p>
            <a:endParaRPr lang="en-US" baseline="0" dirty="0" smtClean="0"/>
          </a:p>
          <a:p>
            <a:r>
              <a:rPr lang="en-US" baseline="0" dirty="0" smtClean="0"/>
              <a:t>For additional information, see </a:t>
            </a:r>
            <a:r>
              <a:rPr lang="en-US" baseline="0" dirty="0" err="1" smtClean="0"/>
              <a:t>NetMap’s</a:t>
            </a:r>
            <a:r>
              <a:rPr lang="en-US" baseline="0" dirty="0" smtClean="0"/>
              <a:t> online technical help that describes the overlap tool: http://www.netmaptools.org/Pages/NetMapHelp/overlap_tool___reaches.htm</a:t>
            </a:r>
          </a:p>
          <a:p>
            <a:endParaRPr lang="en-US" baseline="0" dirty="0" smtClean="0"/>
          </a:p>
          <a:p>
            <a:r>
              <a:rPr lang="en-US" baseline="0" dirty="0" smtClean="0"/>
              <a:t>And the Quick Tool, which is provided as part of this analysis: http://www.netmaptools.org/Pages/NetMapHelp/netmap_quick_tool.htm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36</a:t>
            </a:fld>
            <a:endParaRPr lang="en-US"/>
          </a:p>
        </p:txBody>
      </p:sp>
    </p:spTree>
    <p:extLst>
      <p:ext uri="{BB962C8B-B14F-4D97-AF65-F5344CB8AC3E}">
        <p14:creationId xmlns:p14="http://schemas.microsoft.com/office/powerpoint/2010/main" val="2859556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37</a:t>
            </a:fld>
            <a:endParaRPr lang="en-US"/>
          </a:p>
        </p:txBody>
      </p:sp>
    </p:spTree>
    <p:extLst>
      <p:ext uri="{BB962C8B-B14F-4D97-AF65-F5344CB8AC3E}">
        <p14:creationId xmlns:p14="http://schemas.microsoft.com/office/powerpoint/2010/main" val="4142169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drop down list of analysis results in the Quick Tool (previous slide) shows all of the analysis results.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38</a:t>
            </a:fld>
            <a:endParaRPr lang="en-US"/>
          </a:p>
        </p:txBody>
      </p:sp>
    </p:spTree>
    <p:extLst>
      <p:ext uri="{BB962C8B-B14F-4D97-AF65-F5344CB8AC3E}">
        <p14:creationId xmlns:p14="http://schemas.microsoft.com/office/powerpoint/2010/main" val="2970915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analysis results are summarized</a:t>
            </a:r>
            <a:r>
              <a:rPr lang="en-US" baseline="0" dirty="0" smtClean="0"/>
              <a:t> to the HUC 6</a:t>
            </a:r>
            <a:r>
              <a:rPr lang="en-US" baseline="30000" dirty="0" smtClean="0"/>
              <a:t>th</a:t>
            </a:r>
            <a:r>
              <a:rPr lang="en-US" baseline="0" dirty="0" smtClean="0"/>
              <a:t> </a:t>
            </a:r>
            <a:r>
              <a:rPr lang="en-US" baseline="0" dirty="0" err="1" smtClean="0"/>
              <a:t>subbasin</a:t>
            </a:r>
            <a:r>
              <a:rPr lang="en-US" baseline="0" dirty="0" smtClean="0"/>
              <a:t> scale. This can be used to examine </a:t>
            </a:r>
            <a:r>
              <a:rPr lang="en-US" baseline="0" dirty="0" err="1" smtClean="0"/>
              <a:t>subbasin</a:t>
            </a:r>
            <a:r>
              <a:rPr lang="en-US" baseline="0" dirty="0" smtClean="0"/>
              <a:t> scale patterns of fire related attributes and stressors and the locations of aquatic habitats. </a:t>
            </a:r>
            <a:r>
              <a:rPr lang="en-US" baseline="0" dirty="0" err="1" smtClean="0"/>
              <a:t>Subbasin</a:t>
            </a:r>
            <a:r>
              <a:rPr lang="en-US" baseline="0" dirty="0" smtClean="0"/>
              <a:t> scale data summaries may be most useful at the scale of larger watersheds or entire national forests.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39</a:t>
            </a:fld>
            <a:endParaRPr lang="en-US"/>
          </a:p>
        </p:txBody>
      </p:sp>
    </p:spTree>
    <p:extLst>
      <p:ext uri="{BB962C8B-B14F-4D97-AF65-F5344CB8AC3E}">
        <p14:creationId xmlns:p14="http://schemas.microsoft.com/office/powerpoint/2010/main" val="1302211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40</a:t>
            </a:fld>
            <a:endParaRPr lang="en-US"/>
          </a:p>
        </p:txBody>
      </p:sp>
    </p:spTree>
    <p:extLst>
      <p:ext uri="{BB962C8B-B14F-4D97-AF65-F5344CB8AC3E}">
        <p14:creationId xmlns:p14="http://schemas.microsoft.com/office/powerpoint/2010/main" val="333786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4</a:t>
            </a:fld>
            <a:endParaRPr lang="en-US"/>
          </a:p>
        </p:txBody>
      </p:sp>
    </p:spTree>
    <p:extLst>
      <p:ext uri="{BB962C8B-B14F-4D97-AF65-F5344CB8AC3E}">
        <p14:creationId xmlns:p14="http://schemas.microsoft.com/office/powerpoint/2010/main" val="114889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41</a:t>
            </a:fld>
            <a:endParaRPr lang="en-US"/>
          </a:p>
        </p:txBody>
      </p:sp>
    </p:spTree>
    <p:extLst>
      <p:ext uri="{BB962C8B-B14F-4D97-AF65-F5344CB8AC3E}">
        <p14:creationId xmlns:p14="http://schemas.microsoft.com/office/powerpoint/2010/main" val="2626589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data structure of the virtual watershed includes a synthetic river network (derived from DEMs and the NHD) and drainage wings, local contributing areas located on both sides of 100 m channel segments. Each channel segment has a corresponding set of local contributing areas or drainage wings.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42</a:t>
            </a:fld>
            <a:endParaRPr lang="en-US"/>
          </a:p>
        </p:txBody>
      </p:sp>
    </p:spTree>
    <p:extLst>
      <p:ext uri="{BB962C8B-B14F-4D97-AF65-F5344CB8AC3E}">
        <p14:creationId xmlns:p14="http://schemas.microsoft.com/office/powerpoint/2010/main" val="2995154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drainage wings discretize the watershed terrestrial environment</a:t>
            </a:r>
            <a:r>
              <a:rPr lang="en-US" sz="1100" baseline="0" dirty="0" smtClean="0"/>
              <a:t> into small areas (approx. 0.1 km</a:t>
            </a:r>
            <a:r>
              <a:rPr lang="en-US" sz="1100" baseline="30000" dirty="0" smtClean="0"/>
              <a:t>2</a:t>
            </a:r>
            <a:r>
              <a:rPr lang="en-US" sz="1100" baseline="0" dirty="0" smtClean="0"/>
              <a:t> in area) and all information on hillsides is then summarized to channels. This supports analysis of aquatic habitat-terrestrial stressor intersections.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43</a:t>
            </a:fld>
            <a:endParaRPr lang="en-US"/>
          </a:p>
        </p:txBody>
      </p:sp>
    </p:spTree>
    <p:extLst>
      <p:ext uri="{BB962C8B-B14F-4D97-AF65-F5344CB8AC3E}">
        <p14:creationId xmlns:p14="http://schemas.microsoft.com/office/powerpoint/2010/main" val="3599332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how a terrestrial (hillside)</a:t>
            </a:r>
            <a:r>
              <a:rPr lang="en-US" baseline="0" dirty="0" smtClean="0"/>
              <a:t> attribute is transferred to the channel network and aggregated downstream. These types of channel attributes can then be compared to other channel attributes such as fish habitat or other watershed characteristics, like thermal </a:t>
            </a:r>
            <a:r>
              <a:rPr lang="en-US" baseline="0" dirty="0" err="1" smtClean="0"/>
              <a:t>refugia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44</a:t>
            </a:fld>
            <a:endParaRPr lang="en-US"/>
          </a:p>
        </p:txBody>
      </p:sp>
    </p:spTree>
    <p:extLst>
      <p:ext uri="{BB962C8B-B14F-4D97-AF65-F5344CB8AC3E}">
        <p14:creationId xmlns:p14="http://schemas.microsoft.com/office/powerpoint/2010/main" val="3695764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deliverables come at a range of scales including</a:t>
            </a:r>
            <a:r>
              <a:rPr lang="en-US" baseline="0" dirty="0" smtClean="0"/>
              <a:t> (1) hillside raters or grids (at the scale of the DEM), (2) individual stream segments (~100 m), (3) hillside drainage wings (local contributing areas, ~ 0.1 km2), (4) stream segment data aggregated downstream, (5) road segments broken a pixel boundaries and re-aggregated for various purposes, including hydrologic connectivity and (6) data summarized at the scale of HUC 6 </a:t>
            </a:r>
            <a:r>
              <a:rPr lang="en-US" baseline="0" dirty="0" err="1" smtClean="0"/>
              <a:t>subbasins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45</a:t>
            </a:fld>
            <a:endParaRPr lang="en-US"/>
          </a:p>
        </p:txBody>
      </p:sp>
    </p:spTree>
    <p:extLst>
      <p:ext uri="{BB962C8B-B14F-4D97-AF65-F5344CB8AC3E}">
        <p14:creationId xmlns:p14="http://schemas.microsoft.com/office/powerpoint/2010/main" val="2271762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46</a:t>
            </a:fld>
            <a:endParaRPr lang="en-US"/>
          </a:p>
        </p:txBody>
      </p:sp>
    </p:spTree>
    <p:extLst>
      <p:ext uri="{BB962C8B-B14F-4D97-AF65-F5344CB8AC3E}">
        <p14:creationId xmlns:p14="http://schemas.microsoft.com/office/powerpoint/2010/main" val="3449077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GRAIP-Lite model (RMRS, </a:t>
            </a:r>
            <a:r>
              <a:rPr lang="en-US" dirty="0" err="1" smtClean="0"/>
              <a:t>Luce</a:t>
            </a:r>
            <a:r>
              <a:rPr lang="en-US" dirty="0" smtClean="0"/>
              <a:t>, Black and Nelson) was used in the analysis. </a:t>
            </a:r>
            <a:r>
              <a:rPr lang="en-US" baseline="0" dirty="0" smtClean="0"/>
              <a:t>See </a:t>
            </a:r>
            <a:r>
              <a:rPr lang="en-US" baseline="0" dirty="0" err="1" smtClean="0"/>
              <a:t>NetMap’s</a:t>
            </a:r>
            <a:r>
              <a:rPr lang="en-US" baseline="0" dirty="0" smtClean="0"/>
              <a:t> online technical help materials for additional information: http://www.netmaptools.org/Pages/NetMapHelp/graip_lite.htm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47</a:t>
            </a:fld>
            <a:endParaRPr lang="en-US"/>
          </a:p>
        </p:txBody>
      </p:sp>
    </p:spTree>
    <p:extLst>
      <p:ext uri="{BB962C8B-B14F-4D97-AF65-F5344CB8AC3E}">
        <p14:creationId xmlns:p14="http://schemas.microsoft.com/office/powerpoint/2010/main" val="4114350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GRAIP-Lite sediment delivery component</a:t>
            </a:r>
            <a:r>
              <a:rPr lang="en-US" baseline="0" dirty="0" smtClean="0"/>
              <a:t> was modified in </a:t>
            </a:r>
            <a:r>
              <a:rPr lang="en-US" baseline="0" dirty="0" err="1" smtClean="0"/>
              <a:t>NetMap</a:t>
            </a:r>
            <a:r>
              <a:rPr lang="en-US" baseline="0" dirty="0" smtClean="0"/>
              <a:t>, using a steady state, conservation of mass approach. For additional information, see </a:t>
            </a:r>
            <a:r>
              <a:rPr lang="en-US" baseline="0" dirty="0" err="1" smtClean="0"/>
              <a:t>NetMap’s</a:t>
            </a:r>
            <a:r>
              <a:rPr lang="en-US" baseline="0" dirty="0" smtClean="0"/>
              <a:t> online technical help: http://www.netmaptools.org/Pages/NetMapHelp/netmap_sediment_delivery_2.htm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48</a:t>
            </a:fld>
            <a:endParaRPr lang="en-US"/>
          </a:p>
        </p:txBody>
      </p:sp>
    </p:spTree>
    <p:extLst>
      <p:ext uri="{BB962C8B-B14F-4D97-AF65-F5344CB8AC3E}">
        <p14:creationId xmlns:p14="http://schemas.microsoft.com/office/powerpoint/2010/main" val="1199828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49</a:t>
            </a:fld>
            <a:endParaRPr lang="en-US"/>
          </a:p>
        </p:txBody>
      </p:sp>
    </p:spTree>
    <p:extLst>
      <p:ext uri="{BB962C8B-B14F-4D97-AF65-F5344CB8AC3E}">
        <p14:creationId xmlns:p14="http://schemas.microsoft.com/office/powerpoint/2010/main" val="1477536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50</a:t>
            </a:fld>
            <a:endParaRPr lang="en-US"/>
          </a:p>
        </p:txBody>
      </p:sp>
    </p:spTree>
    <p:extLst>
      <p:ext uri="{BB962C8B-B14F-4D97-AF65-F5344CB8AC3E}">
        <p14:creationId xmlns:p14="http://schemas.microsoft.com/office/powerpoint/2010/main" val="253317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the various models and data</a:t>
            </a:r>
            <a:r>
              <a:rPr lang="en-US" baseline="0" dirty="0" smtClean="0"/>
              <a:t> sources there were used in the BAER analysis.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a:t>
            </a:fld>
            <a:endParaRPr lang="en-US"/>
          </a:p>
        </p:txBody>
      </p:sp>
    </p:spTree>
    <p:extLst>
      <p:ext uri="{BB962C8B-B14F-4D97-AF65-F5344CB8AC3E}">
        <p14:creationId xmlns:p14="http://schemas.microsoft.com/office/powerpoint/2010/main" val="2464932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can impact road erosion sediment delivery by reducing the infiltration capacity of the forest floor (if burned). Lower infiltration capacity</a:t>
            </a:r>
            <a:r>
              <a:rPr lang="en-US" baseline="0" dirty="0" smtClean="0"/>
              <a:t> can lead to longer sediment plume lengths and greater connectivity between forest roads and stream channels.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51</a:t>
            </a:fld>
            <a:endParaRPr lang="en-US"/>
          </a:p>
        </p:txBody>
      </p:sp>
    </p:spTree>
    <p:extLst>
      <p:ext uri="{BB962C8B-B14F-4D97-AF65-F5344CB8AC3E}">
        <p14:creationId xmlns:p14="http://schemas.microsoft.com/office/powerpoint/2010/main" val="1344456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selected a non fire forest floor infiltration rate of 60 mm/</a:t>
            </a:r>
            <a:r>
              <a:rPr lang="en-US" dirty="0" err="1" smtClean="0"/>
              <a:t>hr</a:t>
            </a:r>
            <a:r>
              <a:rPr lang="en-US" dirty="0" smtClean="0"/>
              <a:t>; this was reduced based</a:t>
            </a:r>
            <a:r>
              <a:rPr lang="en-US" baseline="0" dirty="0" smtClean="0"/>
              <a:t> on predicted fire severity as indicated above.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52</a:t>
            </a:fld>
            <a:endParaRPr lang="en-US"/>
          </a:p>
        </p:txBody>
      </p:sp>
    </p:spTree>
    <p:extLst>
      <p:ext uri="{BB962C8B-B14F-4D97-AF65-F5344CB8AC3E}">
        <p14:creationId xmlns:p14="http://schemas.microsoft.com/office/powerpoint/2010/main" val="815819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design storm is needed in </a:t>
            </a:r>
            <a:r>
              <a:rPr lang="en-US" dirty="0" err="1" smtClean="0"/>
              <a:t>NetMap’s</a:t>
            </a:r>
            <a:r>
              <a:rPr lang="en-US" dirty="0" smtClean="0"/>
              <a:t> sediment</a:t>
            </a:r>
            <a:r>
              <a:rPr lang="en-US" baseline="0" dirty="0" smtClean="0"/>
              <a:t> delivery model. We choose a short duration 10-year storm to mimic thunderstorm activity, post fire.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53</a:t>
            </a:fld>
            <a:endParaRPr lang="en-US"/>
          </a:p>
        </p:txBody>
      </p:sp>
    </p:spTree>
    <p:extLst>
      <p:ext uri="{BB962C8B-B14F-4D97-AF65-F5344CB8AC3E}">
        <p14:creationId xmlns:p14="http://schemas.microsoft.com/office/powerpoint/2010/main" val="266631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general data deliverables and their formats within ArcMap </a:t>
            </a:r>
            <a:r>
              <a:rPr lang="en-US" dirty="0" err="1" smtClean="0"/>
              <a:t>shapefiles</a:t>
            </a:r>
            <a:r>
              <a:rPr lang="en-US" dirty="0" smtClean="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6</a:t>
            </a:fld>
            <a:endParaRPr lang="en-US"/>
          </a:p>
        </p:txBody>
      </p:sp>
    </p:spTree>
    <p:extLst>
      <p:ext uri="{BB962C8B-B14F-4D97-AF65-F5344CB8AC3E}">
        <p14:creationId xmlns:p14="http://schemas.microsoft.com/office/powerpoint/2010/main" val="367258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analytical</a:t>
            </a:r>
            <a:r>
              <a:rPr lang="en-US" baseline="0" dirty="0" smtClean="0"/>
              <a:t> foundation for the Fire Analysis is </a:t>
            </a:r>
            <a:r>
              <a:rPr lang="en-US" baseline="0" dirty="0" err="1" smtClean="0"/>
              <a:t>NetMap’s</a:t>
            </a:r>
            <a:r>
              <a:rPr lang="en-US" baseline="0" dirty="0" smtClean="0"/>
              <a:t> synthetic stream network and virtual watersheds. For brevity, this important topic is left for the viewers to explore as they need to; see www.terrainworks.com for additional background information or </a:t>
            </a:r>
            <a:r>
              <a:rPr lang="en-US" baseline="0" dirty="0" err="1" smtClean="0"/>
              <a:t>NetMap’s</a:t>
            </a:r>
            <a:r>
              <a:rPr lang="en-US" baseline="0" dirty="0" smtClean="0"/>
              <a:t> online Technical Help materials.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7</a:t>
            </a:fld>
            <a:endParaRPr lang="en-US"/>
          </a:p>
        </p:txBody>
      </p:sp>
    </p:spTree>
    <p:extLst>
      <p:ext uri="{BB962C8B-B14F-4D97-AF65-F5344CB8AC3E}">
        <p14:creationId xmlns:p14="http://schemas.microsoft.com/office/powerpoint/2010/main" val="3763927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8</a:t>
            </a:fld>
            <a:endParaRPr lang="en-US"/>
          </a:p>
        </p:txBody>
      </p:sp>
    </p:spTree>
    <p:extLst>
      <p:ext uri="{BB962C8B-B14F-4D97-AF65-F5344CB8AC3E}">
        <p14:creationId xmlns:p14="http://schemas.microsoft.com/office/powerpoint/2010/main" val="100697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9</a:t>
            </a:fld>
            <a:endParaRPr lang="en-US"/>
          </a:p>
        </p:txBody>
      </p:sp>
    </p:spTree>
    <p:extLst>
      <p:ext uri="{BB962C8B-B14F-4D97-AF65-F5344CB8AC3E}">
        <p14:creationId xmlns:p14="http://schemas.microsoft.com/office/powerpoint/2010/main" val="34461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06235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685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78564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839F1-175A-41F8-B56E-DA643005FB1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82538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839F1-175A-41F8-B56E-DA643005FB1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06247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839F1-175A-41F8-B56E-DA643005FB1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28864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839F1-175A-41F8-B56E-DA643005FB16}" type="datetimeFigureOut">
              <a:rPr lang="en-US" smtClean="0"/>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19489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839F1-175A-41F8-B56E-DA643005FB16}"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37548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839F1-175A-41F8-B56E-DA643005FB16}" type="datetimeFigureOut">
              <a:rPr lang="en-US" smtClean="0"/>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36545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20476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59028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839F1-175A-41F8-B56E-DA643005FB16}" type="datetimeFigureOut">
              <a:rPr lang="en-US" smtClean="0"/>
              <a:t>9/21/2015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FE873-2CA0-4B60-BF3A-F222D7A7DEEB}" type="slidenum">
              <a:rPr lang="en-US" smtClean="0"/>
              <a:t>‹#›</a:t>
            </a:fld>
            <a:endParaRPr lang="en-US"/>
          </a:p>
        </p:txBody>
      </p:sp>
    </p:spTree>
    <p:extLst>
      <p:ext uri="{BB962C8B-B14F-4D97-AF65-F5344CB8AC3E}">
        <p14:creationId xmlns:p14="http://schemas.microsoft.com/office/powerpoint/2010/main" val="134262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netmaptools.org/Pages/FireFish/NetMap_Fire&amp;Fish.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emf"/><Relationship Id="rId5" Type="http://schemas.openxmlformats.org/officeDocument/2006/relationships/oleObject" Target="../embeddings/oleObject1.bin"/><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tif"/></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NUL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9144000" cy="2387600"/>
          </a:xfrm>
        </p:spPr>
        <p:txBody>
          <a:bodyPr/>
          <a:lstStyle/>
          <a:p>
            <a:r>
              <a:rPr lang="en-US" dirty="0" smtClean="0"/>
              <a:t> </a:t>
            </a:r>
            <a:endParaRPr lang="en-US" dirty="0"/>
          </a:p>
        </p:txBody>
      </p:sp>
      <p:sp>
        <p:nvSpPr>
          <p:cNvPr id="7" name="TextBox 6"/>
          <p:cNvSpPr txBox="1"/>
          <p:nvPr/>
        </p:nvSpPr>
        <p:spPr>
          <a:xfrm>
            <a:off x="1054196" y="211217"/>
            <a:ext cx="9567555" cy="2031325"/>
          </a:xfrm>
          <a:prstGeom prst="rect">
            <a:avLst/>
          </a:prstGeom>
          <a:noFill/>
        </p:spPr>
        <p:txBody>
          <a:bodyPr wrap="none" rtlCol="0">
            <a:spAutoFit/>
          </a:bodyPr>
          <a:lstStyle/>
          <a:p>
            <a:pPr algn="ctr"/>
            <a:r>
              <a:rPr lang="en-US" sz="3600" b="1" dirty="0" smtClean="0"/>
              <a:t>Post Fire Decision Support</a:t>
            </a:r>
            <a:endParaRPr lang="en-US" sz="3600" b="1" dirty="0" smtClean="0"/>
          </a:p>
          <a:p>
            <a:pPr algn="ctr"/>
            <a:r>
              <a:rPr lang="en-US" sz="2400" b="1" dirty="0" smtClean="0"/>
              <a:t>Identifying At-Risk Infrastructure and Aquatic/Riparian Habitats to Inform</a:t>
            </a:r>
          </a:p>
          <a:p>
            <a:pPr algn="ctr"/>
            <a:r>
              <a:rPr lang="en-US" sz="2400" b="1" dirty="0" smtClean="0"/>
              <a:t>Post Fire Restoration</a:t>
            </a:r>
          </a:p>
          <a:p>
            <a:pPr algn="ctr"/>
            <a:endParaRPr lang="en-US" sz="2400" b="1" dirty="0" smtClean="0"/>
          </a:p>
          <a:p>
            <a:pPr algn="ctr"/>
            <a:r>
              <a:rPr lang="en-US" b="1" dirty="0" smtClean="0"/>
              <a:t>(Pilot Project, Canyon Creek Complex Wildfire, </a:t>
            </a:r>
            <a:r>
              <a:rPr lang="en-US" b="1" dirty="0"/>
              <a:t>2015, Malheur National Forest, Eastern </a:t>
            </a:r>
            <a:r>
              <a:rPr lang="en-US" b="1" dirty="0" smtClean="0"/>
              <a:t>Oregon)</a:t>
            </a:r>
            <a:endParaRPr lang="en-US" b="1" dirty="0"/>
          </a:p>
        </p:txBody>
      </p:sp>
      <p:sp>
        <p:nvSpPr>
          <p:cNvPr id="8" name="TextBox 7"/>
          <p:cNvSpPr txBox="1"/>
          <p:nvPr/>
        </p:nvSpPr>
        <p:spPr>
          <a:xfrm>
            <a:off x="685406" y="6061077"/>
            <a:ext cx="10218118" cy="646331"/>
          </a:xfrm>
          <a:prstGeom prst="rect">
            <a:avLst/>
          </a:prstGeom>
          <a:noFill/>
        </p:spPr>
        <p:txBody>
          <a:bodyPr wrap="none" rtlCol="0">
            <a:spAutoFit/>
          </a:bodyPr>
          <a:lstStyle/>
          <a:p>
            <a:pPr algn="ctr"/>
            <a:r>
              <a:rPr lang="en-US" dirty="0" err="1" smtClean="0"/>
              <a:t>TerrainWorks</a:t>
            </a:r>
            <a:r>
              <a:rPr lang="en-US" dirty="0" smtClean="0"/>
              <a:t> (</a:t>
            </a:r>
            <a:r>
              <a:rPr lang="en-US" dirty="0" err="1" smtClean="0"/>
              <a:t>NetMap</a:t>
            </a:r>
            <a:r>
              <a:rPr lang="en-US" dirty="0" smtClean="0"/>
              <a:t>), in Collaboration with US Forest Service, PNW Corvallis and Malheur National Forest</a:t>
            </a:r>
          </a:p>
          <a:p>
            <a:pPr algn="ctr"/>
            <a:r>
              <a:rPr lang="en-US" dirty="0" smtClean="0"/>
              <a:t>Summer, 2015</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10" y="2420429"/>
            <a:ext cx="3566325" cy="2373227"/>
          </a:xfrm>
          <a:prstGeom prst="rect">
            <a:avLst/>
          </a:prstGeom>
        </p:spPr>
      </p:pic>
      <p:sp>
        <p:nvSpPr>
          <p:cNvPr id="14" name="TextBox 13"/>
          <p:cNvSpPr txBox="1"/>
          <p:nvPr/>
        </p:nvSpPr>
        <p:spPr>
          <a:xfrm>
            <a:off x="893730" y="4072480"/>
            <a:ext cx="2053767" cy="646331"/>
          </a:xfrm>
          <a:prstGeom prst="rect">
            <a:avLst/>
          </a:prstGeom>
          <a:noFill/>
        </p:spPr>
        <p:txBody>
          <a:bodyPr wrap="none" rtlCol="0">
            <a:spAutoFit/>
          </a:bodyPr>
          <a:lstStyle/>
          <a:p>
            <a:r>
              <a:rPr lang="en-US" b="1" dirty="0" smtClean="0">
                <a:solidFill>
                  <a:schemeClr val="bg1"/>
                </a:solidFill>
              </a:rPr>
              <a:t>Post-Fire Planning</a:t>
            </a:r>
          </a:p>
          <a:p>
            <a:r>
              <a:rPr lang="en-US" b="1" dirty="0" smtClean="0">
                <a:solidFill>
                  <a:schemeClr val="bg1"/>
                </a:solidFill>
              </a:rPr>
              <a:t>(BAER, Restoration)</a:t>
            </a:r>
            <a:endParaRPr lang="en-US"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23" y="3287876"/>
            <a:ext cx="3399697" cy="22664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7701" y="2420429"/>
            <a:ext cx="3473572" cy="2381878"/>
          </a:xfrm>
          <a:prstGeom prst="rect">
            <a:avLst/>
          </a:prstGeom>
        </p:spPr>
      </p:pic>
      <p:sp>
        <p:nvSpPr>
          <p:cNvPr id="10" name="TextBox 9"/>
          <p:cNvSpPr txBox="1"/>
          <p:nvPr/>
        </p:nvSpPr>
        <p:spPr>
          <a:xfrm>
            <a:off x="4572000" y="4793656"/>
            <a:ext cx="2296526" cy="369332"/>
          </a:xfrm>
          <a:prstGeom prst="rect">
            <a:avLst/>
          </a:prstGeom>
          <a:noFill/>
        </p:spPr>
        <p:txBody>
          <a:bodyPr wrap="none" rtlCol="0">
            <a:spAutoFit/>
          </a:bodyPr>
          <a:lstStyle/>
          <a:p>
            <a:r>
              <a:rPr lang="en-US" b="1" dirty="0" smtClean="0">
                <a:solidFill>
                  <a:schemeClr val="bg1"/>
                </a:solidFill>
              </a:rPr>
              <a:t>At-Risk Infrastructure</a:t>
            </a:r>
            <a:endParaRPr lang="en-US" b="1" dirty="0">
              <a:solidFill>
                <a:schemeClr val="bg1"/>
              </a:solidFill>
            </a:endParaRPr>
          </a:p>
        </p:txBody>
      </p:sp>
      <p:sp>
        <p:nvSpPr>
          <p:cNvPr id="11" name="TextBox 10"/>
          <p:cNvSpPr txBox="1"/>
          <p:nvPr/>
        </p:nvSpPr>
        <p:spPr>
          <a:xfrm>
            <a:off x="7929536" y="2515056"/>
            <a:ext cx="3389902" cy="369332"/>
          </a:xfrm>
          <a:prstGeom prst="rect">
            <a:avLst/>
          </a:prstGeom>
          <a:noFill/>
        </p:spPr>
        <p:txBody>
          <a:bodyPr wrap="none" rtlCol="0">
            <a:spAutoFit/>
          </a:bodyPr>
          <a:lstStyle/>
          <a:p>
            <a:r>
              <a:rPr lang="en-US" b="1" dirty="0" smtClean="0">
                <a:solidFill>
                  <a:schemeClr val="bg1"/>
                </a:solidFill>
              </a:rPr>
              <a:t>At-Risk Aquatic/Riparian Habitats</a:t>
            </a:r>
            <a:endParaRPr lang="en-US" b="1" dirty="0">
              <a:solidFill>
                <a:schemeClr val="bg1"/>
              </a:solidFill>
            </a:endParaRPr>
          </a:p>
        </p:txBody>
      </p:sp>
    </p:spTree>
    <p:extLst>
      <p:ext uri="{BB962C8B-B14F-4D97-AF65-F5344CB8AC3E}">
        <p14:creationId xmlns:p14="http://schemas.microsoft.com/office/powerpoint/2010/main" val="3543850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1" y="167951"/>
            <a:ext cx="5123069" cy="830997"/>
          </a:xfrm>
          <a:prstGeom prst="rect">
            <a:avLst/>
          </a:prstGeom>
          <a:noFill/>
        </p:spPr>
        <p:txBody>
          <a:bodyPr wrap="none" rtlCol="0">
            <a:spAutoFit/>
          </a:bodyPr>
          <a:lstStyle/>
          <a:p>
            <a:r>
              <a:rPr lang="en-US" sz="2400" b="1" dirty="0" smtClean="0"/>
              <a:t>Fire Severity (hillside, Burned Area</a:t>
            </a:r>
          </a:p>
          <a:p>
            <a:r>
              <a:rPr lang="en-US" sz="2400" b="1" dirty="0" smtClean="0"/>
              <a:t>Reflectance Classification [BARC] Map)</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973" y="0"/>
            <a:ext cx="6275592" cy="6813500"/>
          </a:xfrm>
          <a:prstGeom prst="rect">
            <a:avLst/>
          </a:prstGeom>
        </p:spPr>
      </p:pic>
    </p:spTree>
    <p:extLst>
      <p:ext uri="{BB962C8B-B14F-4D97-AF65-F5344CB8AC3E}">
        <p14:creationId xmlns:p14="http://schemas.microsoft.com/office/powerpoint/2010/main" val="3821875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50114"/>
            <a:ext cx="2127057" cy="707886"/>
          </a:xfrm>
          <a:prstGeom prst="rect">
            <a:avLst/>
          </a:prstGeom>
          <a:noFill/>
        </p:spPr>
        <p:txBody>
          <a:bodyPr wrap="none" rtlCol="0">
            <a:spAutoFit/>
          </a:bodyPr>
          <a:lstStyle/>
          <a:p>
            <a:r>
              <a:rPr lang="en-US" sz="2000" b="1" dirty="0" smtClean="0"/>
              <a:t>Fire Severity </a:t>
            </a:r>
          </a:p>
          <a:p>
            <a:r>
              <a:rPr lang="en-US" sz="2000" b="1" dirty="0" smtClean="0"/>
              <a:t>(channel, fish eye)</a:t>
            </a:r>
          </a:p>
        </p:txBody>
      </p:sp>
      <p:sp>
        <p:nvSpPr>
          <p:cNvPr id="6" name="TextBox 5"/>
          <p:cNvSpPr txBox="1"/>
          <p:nvPr/>
        </p:nvSpPr>
        <p:spPr>
          <a:xfrm>
            <a:off x="5678825" y="6150114"/>
            <a:ext cx="4252574" cy="707886"/>
          </a:xfrm>
          <a:prstGeom prst="rect">
            <a:avLst/>
          </a:prstGeom>
          <a:noFill/>
        </p:spPr>
        <p:txBody>
          <a:bodyPr wrap="none" rtlCol="0">
            <a:spAutoFit/>
          </a:bodyPr>
          <a:lstStyle/>
          <a:p>
            <a:r>
              <a:rPr lang="en-US" sz="2000" b="1" dirty="0" smtClean="0"/>
              <a:t>Fire Severity, Aggregated Downstream</a:t>
            </a:r>
          </a:p>
          <a:p>
            <a:r>
              <a:rPr lang="en-US" sz="2000" b="1" dirty="0" smtClean="0"/>
              <a:t>(tributary scale patterns)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73" y="787158"/>
            <a:ext cx="9276588" cy="5362956"/>
          </a:xfrm>
          <a:prstGeom prst="rect">
            <a:avLst/>
          </a:prstGeom>
        </p:spPr>
      </p:pic>
      <p:sp>
        <p:nvSpPr>
          <p:cNvPr id="8" name="TextBox 7"/>
          <p:cNvSpPr txBox="1"/>
          <p:nvPr/>
        </p:nvSpPr>
        <p:spPr>
          <a:xfrm>
            <a:off x="9461381" y="1246646"/>
            <a:ext cx="2730619" cy="2862322"/>
          </a:xfrm>
          <a:prstGeom prst="rect">
            <a:avLst/>
          </a:prstGeom>
          <a:noFill/>
        </p:spPr>
        <p:txBody>
          <a:bodyPr wrap="none" rtlCol="0">
            <a:spAutoFit/>
          </a:bodyPr>
          <a:lstStyle/>
          <a:p>
            <a:r>
              <a:rPr lang="en-US" b="1" dirty="0" smtClean="0"/>
              <a:t>Why are hillslope </a:t>
            </a:r>
          </a:p>
          <a:p>
            <a:r>
              <a:rPr lang="en-US" b="1" dirty="0" smtClean="0"/>
              <a:t>attributes</a:t>
            </a:r>
          </a:p>
          <a:p>
            <a:r>
              <a:rPr lang="en-US" b="1" dirty="0" smtClean="0"/>
              <a:t>reported to channels, via</a:t>
            </a:r>
          </a:p>
          <a:p>
            <a:r>
              <a:rPr lang="en-US" b="1" dirty="0" smtClean="0"/>
              <a:t>drainage wings?</a:t>
            </a:r>
          </a:p>
          <a:p>
            <a:endParaRPr lang="en-US" b="1" dirty="0"/>
          </a:p>
          <a:p>
            <a:r>
              <a:rPr lang="en-US" b="1" dirty="0" smtClean="0"/>
              <a:t>This facilitates comparing</a:t>
            </a:r>
          </a:p>
          <a:p>
            <a:r>
              <a:rPr lang="en-US" b="1" dirty="0" smtClean="0"/>
              <a:t>hillslope related stressors</a:t>
            </a:r>
          </a:p>
          <a:p>
            <a:r>
              <a:rPr lang="en-US" b="1" dirty="0" smtClean="0"/>
              <a:t>(fire severity, erosion,</a:t>
            </a:r>
          </a:p>
          <a:p>
            <a:r>
              <a:rPr lang="en-US" b="1" dirty="0" smtClean="0"/>
              <a:t>roads etc.) to fish habitats,</a:t>
            </a:r>
          </a:p>
          <a:p>
            <a:r>
              <a:rPr lang="en-US" b="1" dirty="0" smtClean="0"/>
              <a:t>a channel attribute.</a:t>
            </a:r>
          </a:p>
        </p:txBody>
      </p:sp>
      <p:sp>
        <p:nvSpPr>
          <p:cNvPr id="7" name="TextBox 6"/>
          <p:cNvSpPr txBox="1"/>
          <p:nvPr/>
        </p:nvSpPr>
        <p:spPr>
          <a:xfrm>
            <a:off x="326571" y="167951"/>
            <a:ext cx="4426596" cy="461665"/>
          </a:xfrm>
          <a:prstGeom prst="rect">
            <a:avLst/>
          </a:prstGeom>
          <a:noFill/>
        </p:spPr>
        <p:txBody>
          <a:bodyPr wrap="none" rtlCol="0">
            <a:spAutoFit/>
          </a:bodyPr>
          <a:lstStyle/>
          <a:p>
            <a:r>
              <a:rPr lang="en-US" sz="2400" b="1" dirty="0" smtClean="0"/>
              <a:t>Fire severity mapped to channels</a:t>
            </a:r>
            <a:endParaRPr lang="en-US" sz="2400" b="1" dirty="0"/>
          </a:p>
        </p:txBody>
      </p:sp>
    </p:spTree>
    <p:extLst>
      <p:ext uri="{BB962C8B-B14F-4D97-AF65-F5344CB8AC3E}">
        <p14:creationId xmlns:p14="http://schemas.microsoft.com/office/powerpoint/2010/main" val="3091560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07" y="480906"/>
            <a:ext cx="9960842" cy="42707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74" y="4946889"/>
            <a:ext cx="2619375" cy="1743075"/>
          </a:xfrm>
          <a:prstGeom prst="rect">
            <a:avLst/>
          </a:prstGeom>
        </p:spPr>
      </p:pic>
    </p:spTree>
    <p:extLst>
      <p:ext uri="{BB962C8B-B14F-4D97-AF65-F5344CB8AC3E}">
        <p14:creationId xmlns:p14="http://schemas.microsoft.com/office/powerpoint/2010/main" val="3025698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4764381" cy="400110"/>
          </a:xfrm>
          <a:prstGeom prst="rect">
            <a:avLst/>
          </a:prstGeom>
          <a:noFill/>
        </p:spPr>
        <p:txBody>
          <a:bodyPr wrap="none" rtlCol="0">
            <a:spAutoFit/>
          </a:bodyPr>
          <a:lstStyle/>
          <a:p>
            <a:r>
              <a:rPr lang="en-US" sz="2000" b="1" dirty="0" smtClean="0"/>
              <a:t>Post Fire Surface Erosion (WEPP, disturbed)</a:t>
            </a:r>
            <a:endParaRPr lang="en-US" sz="20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 y="676406"/>
            <a:ext cx="11732250" cy="5363801"/>
          </a:xfrm>
          <a:prstGeom prst="rect">
            <a:avLst/>
          </a:prstGeom>
        </p:spPr>
      </p:pic>
    </p:spTree>
    <p:extLst>
      <p:ext uri="{BB962C8B-B14F-4D97-AF65-F5344CB8AC3E}">
        <p14:creationId xmlns:p14="http://schemas.microsoft.com/office/powerpoint/2010/main" val="792420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2852769" cy="2554545"/>
          </a:xfrm>
          <a:prstGeom prst="rect">
            <a:avLst/>
          </a:prstGeom>
          <a:noFill/>
        </p:spPr>
        <p:txBody>
          <a:bodyPr wrap="none" rtlCol="0">
            <a:spAutoFit/>
          </a:bodyPr>
          <a:lstStyle/>
          <a:p>
            <a:r>
              <a:rPr lang="en-US" sz="2000" b="1" dirty="0" smtClean="0"/>
              <a:t>Post Fire Surface </a:t>
            </a:r>
          </a:p>
          <a:p>
            <a:r>
              <a:rPr lang="en-US" sz="2000" b="1" dirty="0" smtClean="0"/>
              <a:t>Erosion (WEPP, </a:t>
            </a:r>
          </a:p>
          <a:p>
            <a:r>
              <a:rPr lang="en-US" sz="2000" b="1" dirty="0" smtClean="0"/>
              <a:t>disturbed, e.g., function</a:t>
            </a:r>
          </a:p>
          <a:p>
            <a:r>
              <a:rPr lang="en-US" sz="2000" b="1" dirty="0" smtClean="0"/>
              <a:t>of fire severity)</a:t>
            </a:r>
          </a:p>
          <a:p>
            <a:r>
              <a:rPr lang="en-US" sz="2000" b="1" dirty="0" smtClean="0"/>
              <a:t>reported to stream </a:t>
            </a:r>
          </a:p>
          <a:p>
            <a:r>
              <a:rPr lang="en-US" sz="2000" b="1" dirty="0" smtClean="0"/>
              <a:t>channels </a:t>
            </a:r>
            <a:endParaRPr lang="en-US" sz="2000" b="1" dirty="0"/>
          </a:p>
          <a:p>
            <a:r>
              <a:rPr lang="en-US" sz="2000" b="1" dirty="0" smtClean="0"/>
              <a:t>(aggregated downstream</a:t>
            </a:r>
          </a:p>
          <a:p>
            <a:r>
              <a:rPr lang="en-US" sz="2000" b="1" dirty="0" smtClean="0"/>
              <a:t>also available)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506" y="174581"/>
            <a:ext cx="9073537" cy="6773204"/>
          </a:xfrm>
          <a:prstGeom prst="rect">
            <a:avLst/>
          </a:prstGeom>
        </p:spPr>
      </p:pic>
    </p:spTree>
    <p:extLst>
      <p:ext uri="{BB962C8B-B14F-4D97-AF65-F5344CB8AC3E}">
        <p14:creationId xmlns:p14="http://schemas.microsoft.com/office/powerpoint/2010/main" val="793169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542" y="219456"/>
            <a:ext cx="2066207" cy="830997"/>
          </a:xfrm>
          <a:prstGeom prst="rect">
            <a:avLst/>
          </a:prstGeom>
          <a:noFill/>
        </p:spPr>
        <p:txBody>
          <a:bodyPr wrap="none" rtlCol="0">
            <a:spAutoFit/>
          </a:bodyPr>
          <a:lstStyle/>
          <a:p>
            <a:r>
              <a:rPr lang="en-US" sz="2400" b="1" dirty="0" smtClean="0"/>
              <a:t>Post Fire</a:t>
            </a:r>
          </a:p>
          <a:p>
            <a:r>
              <a:rPr lang="en-US" sz="2400" b="1" dirty="0" smtClean="0"/>
              <a:t>Gully Potential</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251" y="54864"/>
            <a:ext cx="9468612" cy="6803136"/>
          </a:xfrm>
          <a:prstGeom prst="rect">
            <a:avLst/>
          </a:prstGeom>
        </p:spPr>
      </p:pic>
    </p:spTree>
    <p:extLst>
      <p:ext uri="{BB962C8B-B14F-4D97-AF65-F5344CB8AC3E}">
        <p14:creationId xmlns:p14="http://schemas.microsoft.com/office/powerpoint/2010/main" val="3268279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473673" cy="1938992"/>
          </a:xfrm>
          <a:prstGeom prst="rect">
            <a:avLst/>
          </a:prstGeom>
          <a:noFill/>
        </p:spPr>
        <p:txBody>
          <a:bodyPr wrap="none" rtlCol="0">
            <a:spAutoFit/>
          </a:bodyPr>
          <a:lstStyle/>
          <a:p>
            <a:r>
              <a:rPr lang="en-US" sz="2400" b="1" dirty="0" smtClean="0"/>
              <a:t>Post Fire</a:t>
            </a:r>
          </a:p>
          <a:p>
            <a:r>
              <a:rPr lang="en-US" sz="2400" b="1" dirty="0" smtClean="0"/>
              <a:t>Gully </a:t>
            </a:r>
          </a:p>
          <a:p>
            <a:r>
              <a:rPr lang="en-US" sz="2400" b="1" dirty="0" smtClean="0"/>
              <a:t>Potential</a:t>
            </a:r>
          </a:p>
          <a:p>
            <a:r>
              <a:rPr lang="en-US" sz="2400" b="1" dirty="0" smtClean="0"/>
              <a:t>(fish</a:t>
            </a:r>
          </a:p>
          <a:p>
            <a:r>
              <a:rPr lang="en-US" sz="2400" b="1" dirty="0" smtClean="0"/>
              <a:t> eye view)</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646" y="0"/>
            <a:ext cx="9757354" cy="6858000"/>
          </a:xfrm>
          <a:prstGeom prst="rect">
            <a:avLst/>
          </a:prstGeom>
        </p:spPr>
      </p:pic>
    </p:spTree>
    <p:extLst>
      <p:ext uri="{BB962C8B-B14F-4D97-AF65-F5344CB8AC3E}">
        <p14:creationId xmlns:p14="http://schemas.microsoft.com/office/powerpoint/2010/main" val="3239358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665" y="143075"/>
            <a:ext cx="2195794" cy="1015663"/>
          </a:xfrm>
          <a:prstGeom prst="rect">
            <a:avLst/>
          </a:prstGeom>
          <a:noFill/>
        </p:spPr>
        <p:txBody>
          <a:bodyPr wrap="none" rtlCol="0">
            <a:spAutoFit/>
          </a:bodyPr>
          <a:lstStyle/>
          <a:p>
            <a:r>
              <a:rPr lang="en-US" sz="2000" b="1" dirty="0" smtClean="0"/>
              <a:t>Shallow Landslide</a:t>
            </a:r>
          </a:p>
          <a:p>
            <a:r>
              <a:rPr lang="en-US" sz="2000" b="1" dirty="0" smtClean="0"/>
              <a:t>Potential, Debris</a:t>
            </a:r>
          </a:p>
          <a:p>
            <a:r>
              <a:rPr lang="en-US" sz="2000" b="1" dirty="0" smtClean="0"/>
              <a:t>Flow Source Areas</a:t>
            </a: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049" y="143075"/>
            <a:ext cx="9210404" cy="6533298"/>
          </a:xfrm>
          <a:prstGeom prst="rect">
            <a:avLst/>
          </a:prstGeom>
        </p:spPr>
      </p:pic>
    </p:spTree>
    <p:extLst>
      <p:ext uri="{BB962C8B-B14F-4D97-AF65-F5344CB8AC3E}">
        <p14:creationId xmlns:p14="http://schemas.microsoft.com/office/powerpoint/2010/main" val="3831453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248" y="160889"/>
            <a:ext cx="10921823" cy="6603165"/>
          </a:xfrm>
          <a:prstGeom prst="rect">
            <a:avLst/>
          </a:prstGeom>
        </p:spPr>
      </p:pic>
    </p:spTree>
    <p:extLst>
      <p:ext uri="{BB962C8B-B14F-4D97-AF65-F5344CB8AC3E}">
        <p14:creationId xmlns:p14="http://schemas.microsoft.com/office/powerpoint/2010/main" val="3533918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112" y="173736"/>
            <a:ext cx="9390888" cy="6684264"/>
          </a:xfrm>
          <a:prstGeom prst="rect">
            <a:avLst/>
          </a:prstGeom>
        </p:spPr>
      </p:pic>
      <p:sp>
        <p:nvSpPr>
          <p:cNvPr id="3" name="TextBox 2"/>
          <p:cNvSpPr txBox="1"/>
          <p:nvPr/>
        </p:nvSpPr>
        <p:spPr>
          <a:xfrm>
            <a:off x="225468" y="173736"/>
            <a:ext cx="2342116" cy="3046988"/>
          </a:xfrm>
          <a:prstGeom prst="rect">
            <a:avLst/>
          </a:prstGeom>
          <a:noFill/>
        </p:spPr>
        <p:txBody>
          <a:bodyPr wrap="none" rtlCol="0">
            <a:spAutoFit/>
          </a:bodyPr>
          <a:lstStyle/>
          <a:p>
            <a:r>
              <a:rPr lang="en-US" sz="2400" b="1" dirty="0" smtClean="0"/>
              <a:t>Example of a</a:t>
            </a:r>
          </a:p>
          <a:p>
            <a:r>
              <a:rPr lang="en-US" sz="2400" b="1" dirty="0" smtClean="0"/>
              <a:t>risk assessment</a:t>
            </a:r>
          </a:p>
          <a:p>
            <a:endParaRPr lang="en-US" sz="2400" b="1" dirty="0"/>
          </a:p>
          <a:p>
            <a:r>
              <a:rPr lang="en-US" sz="2400" b="1" dirty="0" smtClean="0"/>
              <a:t>you can combine</a:t>
            </a:r>
          </a:p>
          <a:p>
            <a:r>
              <a:rPr lang="en-US" sz="2400" b="1" dirty="0" smtClean="0"/>
              <a:t>post fire surface</a:t>
            </a:r>
          </a:p>
          <a:p>
            <a:r>
              <a:rPr lang="en-US" sz="2400" b="1" dirty="0" smtClean="0"/>
              <a:t>erosion with</a:t>
            </a:r>
          </a:p>
          <a:p>
            <a:r>
              <a:rPr lang="en-US" sz="2400" b="1" dirty="0" smtClean="0"/>
              <a:t>gullying and</a:t>
            </a:r>
          </a:p>
          <a:p>
            <a:r>
              <a:rPr lang="en-US" sz="2400" b="1" dirty="0" smtClean="0"/>
              <a:t>shallow failure</a:t>
            </a:r>
            <a:endParaRPr lang="en-US" sz="2400" b="1" dirty="0"/>
          </a:p>
        </p:txBody>
      </p:sp>
    </p:spTree>
    <p:extLst>
      <p:ext uri="{BB962C8B-B14F-4D97-AF65-F5344CB8AC3E}">
        <p14:creationId xmlns:p14="http://schemas.microsoft.com/office/powerpoint/2010/main" val="3132833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716" y="221277"/>
            <a:ext cx="8802845" cy="6636723"/>
          </a:xfrm>
          <a:prstGeom prst="rect">
            <a:avLst/>
          </a:prstGeom>
        </p:spPr>
      </p:pic>
      <p:sp>
        <p:nvSpPr>
          <p:cNvPr id="2" name="TextBox 1"/>
          <p:cNvSpPr txBox="1"/>
          <p:nvPr/>
        </p:nvSpPr>
        <p:spPr>
          <a:xfrm>
            <a:off x="278296" y="36611"/>
            <a:ext cx="1632626" cy="830997"/>
          </a:xfrm>
          <a:prstGeom prst="rect">
            <a:avLst/>
          </a:prstGeom>
          <a:noFill/>
        </p:spPr>
        <p:txBody>
          <a:bodyPr wrap="none" rtlCol="0">
            <a:spAutoFit/>
          </a:bodyPr>
          <a:lstStyle/>
          <a:p>
            <a:r>
              <a:rPr lang="en-US" sz="2400" b="1" dirty="0" smtClean="0"/>
              <a:t>Analysis </a:t>
            </a:r>
          </a:p>
          <a:p>
            <a:r>
              <a:rPr lang="en-US" sz="2400" b="1" dirty="0" smtClean="0"/>
              <a:t>Framework</a:t>
            </a:r>
            <a:endParaRPr lang="en-US" sz="2400" b="1" dirty="0"/>
          </a:p>
        </p:txBody>
      </p:sp>
    </p:spTree>
    <p:extLst>
      <p:ext uri="{BB962C8B-B14F-4D97-AF65-F5344CB8AC3E}">
        <p14:creationId xmlns:p14="http://schemas.microsoft.com/office/powerpoint/2010/main" val="160063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847" y="198781"/>
            <a:ext cx="6888512" cy="6327913"/>
          </a:xfrm>
          <a:prstGeom prst="rect">
            <a:avLst/>
          </a:prstGeom>
        </p:spPr>
      </p:pic>
      <p:sp>
        <p:nvSpPr>
          <p:cNvPr id="3" name="TextBox 2"/>
          <p:cNvSpPr txBox="1"/>
          <p:nvPr/>
        </p:nvSpPr>
        <p:spPr>
          <a:xfrm>
            <a:off x="6241" y="198781"/>
            <a:ext cx="4649606" cy="954107"/>
          </a:xfrm>
          <a:prstGeom prst="rect">
            <a:avLst/>
          </a:prstGeom>
          <a:noFill/>
        </p:spPr>
        <p:txBody>
          <a:bodyPr wrap="none" rtlCol="0">
            <a:spAutoFit/>
          </a:bodyPr>
          <a:lstStyle/>
          <a:p>
            <a:r>
              <a:rPr lang="en-US" sz="2800" b="1" dirty="0" smtClean="0"/>
              <a:t>Consider tributary debris flow</a:t>
            </a:r>
          </a:p>
          <a:p>
            <a:r>
              <a:rPr lang="en-US" sz="2800" b="1" dirty="0" smtClean="0"/>
              <a:t>risk</a:t>
            </a:r>
            <a:endParaRPr lang="en-US" sz="2800" b="1" dirty="0"/>
          </a:p>
        </p:txBody>
      </p:sp>
    </p:spTree>
    <p:extLst>
      <p:ext uri="{BB962C8B-B14F-4D97-AF65-F5344CB8AC3E}">
        <p14:creationId xmlns:p14="http://schemas.microsoft.com/office/powerpoint/2010/main" val="180414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781" y="250520"/>
            <a:ext cx="3648243" cy="523220"/>
          </a:xfrm>
          <a:prstGeom prst="rect">
            <a:avLst/>
          </a:prstGeom>
          <a:noFill/>
        </p:spPr>
        <p:txBody>
          <a:bodyPr wrap="none" rtlCol="0">
            <a:spAutoFit/>
          </a:bodyPr>
          <a:lstStyle/>
          <a:p>
            <a:r>
              <a:rPr lang="en-US" sz="2800" b="1" dirty="0" smtClean="0"/>
              <a:t>FLASH FLOOD Potential</a:t>
            </a:r>
            <a:endParaRPr lang="en-US" sz="2800" b="1" dirty="0"/>
          </a:p>
        </p:txBody>
      </p:sp>
      <p:pic>
        <p:nvPicPr>
          <p:cNvPr id="3" name="Picture 2"/>
          <p:cNvPicPr>
            <a:picLocks noChangeAspect="1"/>
          </p:cNvPicPr>
          <p:nvPr/>
        </p:nvPicPr>
        <p:blipFill>
          <a:blip r:embed="rId3"/>
          <a:stretch>
            <a:fillRect/>
          </a:stretch>
        </p:blipFill>
        <p:spPr>
          <a:xfrm>
            <a:off x="375781" y="930057"/>
            <a:ext cx="6096000" cy="4572000"/>
          </a:xfrm>
          <a:prstGeom prst="rect">
            <a:avLst/>
          </a:prstGeom>
        </p:spPr>
      </p:pic>
      <p:sp>
        <p:nvSpPr>
          <p:cNvPr id="4" name="TextBox 3"/>
          <p:cNvSpPr txBox="1"/>
          <p:nvPr/>
        </p:nvSpPr>
        <p:spPr>
          <a:xfrm>
            <a:off x="6814159" y="1189973"/>
            <a:ext cx="5133328" cy="3139321"/>
          </a:xfrm>
          <a:prstGeom prst="rect">
            <a:avLst/>
          </a:prstGeom>
          <a:noFill/>
        </p:spPr>
        <p:txBody>
          <a:bodyPr wrap="none" rtlCol="0">
            <a:spAutoFit/>
          </a:bodyPr>
          <a:lstStyle/>
          <a:p>
            <a:r>
              <a:rPr lang="en-US" b="1" dirty="0" smtClean="0"/>
              <a:t>A dimensionless index developed by the</a:t>
            </a:r>
          </a:p>
          <a:p>
            <a:r>
              <a:rPr lang="en-US" b="1" dirty="0" smtClean="0"/>
              <a:t>National Weather Service. The Flash Flood Potential</a:t>
            </a:r>
          </a:p>
          <a:p>
            <a:r>
              <a:rPr lang="en-US" b="1" dirty="0" smtClean="0"/>
              <a:t>Index (FFPI) consists of four factors:</a:t>
            </a:r>
          </a:p>
          <a:p>
            <a:pPr marL="342900" indent="-342900">
              <a:buAutoNum type="arabicParenR"/>
            </a:pPr>
            <a:r>
              <a:rPr lang="en-US" b="1" dirty="0" smtClean="0"/>
              <a:t>hillslope gradient</a:t>
            </a:r>
          </a:p>
          <a:p>
            <a:pPr marL="342900" indent="-342900">
              <a:buAutoNum type="arabicParenR"/>
            </a:pPr>
            <a:r>
              <a:rPr lang="en-US" b="1" dirty="0" smtClean="0"/>
              <a:t>soils (percent silt, clay and sand)</a:t>
            </a:r>
          </a:p>
          <a:p>
            <a:pPr marL="342900" indent="-342900">
              <a:buAutoNum type="arabicParenR"/>
            </a:pPr>
            <a:r>
              <a:rPr lang="en-US" b="1" dirty="0"/>
              <a:t>v</a:t>
            </a:r>
            <a:r>
              <a:rPr lang="en-US" b="1" dirty="0" smtClean="0"/>
              <a:t>egetation density (forest, shrubs, grasses)</a:t>
            </a:r>
          </a:p>
          <a:p>
            <a:pPr marL="342900" indent="-342900">
              <a:buAutoNum type="arabicParenR"/>
            </a:pPr>
            <a:r>
              <a:rPr lang="en-US" b="1" dirty="0"/>
              <a:t>f</a:t>
            </a:r>
            <a:r>
              <a:rPr lang="en-US" b="1" dirty="0" smtClean="0"/>
              <a:t>ire impacts on soils and vegetation.</a:t>
            </a:r>
          </a:p>
          <a:p>
            <a:pPr marL="342900" indent="-342900">
              <a:buAutoNum type="arabicParenR"/>
            </a:pPr>
            <a:endParaRPr lang="en-US" b="1" dirty="0"/>
          </a:p>
          <a:p>
            <a:pPr marL="342900" indent="-342900">
              <a:buAutoNum type="arabicParenR"/>
            </a:pPr>
            <a:endParaRPr lang="en-US" b="1" dirty="0" smtClean="0"/>
          </a:p>
          <a:p>
            <a:r>
              <a:rPr lang="en-US" b="1" dirty="0" smtClean="0"/>
              <a:t>See </a:t>
            </a:r>
            <a:r>
              <a:rPr lang="en-US" b="1" dirty="0" err="1" smtClean="0"/>
              <a:t>NetMap’s</a:t>
            </a:r>
            <a:r>
              <a:rPr lang="en-US" b="1" dirty="0" smtClean="0"/>
              <a:t> online technical help manual for</a:t>
            </a:r>
          </a:p>
          <a:p>
            <a:r>
              <a:rPr lang="en-US" b="1" dirty="0" smtClean="0"/>
              <a:t>additional details.</a:t>
            </a:r>
            <a:endParaRPr lang="en-US" b="1" dirty="0"/>
          </a:p>
        </p:txBody>
      </p:sp>
    </p:spTree>
    <p:extLst>
      <p:ext uri="{BB962C8B-B14F-4D97-AF65-F5344CB8AC3E}">
        <p14:creationId xmlns:p14="http://schemas.microsoft.com/office/powerpoint/2010/main" val="348591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005" y="0"/>
            <a:ext cx="5494120" cy="6858000"/>
          </a:xfrm>
          <a:prstGeom prst="rect">
            <a:avLst/>
          </a:prstGeom>
        </p:spPr>
      </p:pic>
      <p:sp>
        <p:nvSpPr>
          <p:cNvPr id="4" name="TextBox 3"/>
          <p:cNvSpPr txBox="1"/>
          <p:nvPr/>
        </p:nvSpPr>
        <p:spPr>
          <a:xfrm>
            <a:off x="125260" y="0"/>
            <a:ext cx="4195508" cy="1261884"/>
          </a:xfrm>
          <a:prstGeom prst="rect">
            <a:avLst/>
          </a:prstGeom>
          <a:noFill/>
        </p:spPr>
        <p:txBody>
          <a:bodyPr wrap="none" rtlCol="0">
            <a:spAutoFit/>
          </a:bodyPr>
          <a:lstStyle/>
          <a:p>
            <a:r>
              <a:rPr lang="en-US" sz="2800" b="1" dirty="0" smtClean="0"/>
              <a:t>Flash Flood Potential Index</a:t>
            </a:r>
          </a:p>
          <a:p>
            <a:r>
              <a:rPr lang="en-US" sz="2400" b="1" dirty="0" smtClean="0"/>
              <a:t>(individual channel segment</a:t>
            </a:r>
          </a:p>
          <a:p>
            <a:r>
              <a:rPr lang="en-US" sz="2400" b="1" dirty="0" smtClean="0"/>
              <a:t>scale)</a:t>
            </a:r>
            <a:endParaRPr lang="en-US" sz="2400" b="1" dirty="0"/>
          </a:p>
        </p:txBody>
      </p:sp>
    </p:spTree>
    <p:extLst>
      <p:ext uri="{BB962C8B-B14F-4D97-AF65-F5344CB8AC3E}">
        <p14:creationId xmlns:p14="http://schemas.microsoft.com/office/powerpoint/2010/main" val="163873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260" y="589726"/>
            <a:ext cx="9669780" cy="6153912"/>
          </a:xfrm>
          <a:prstGeom prst="rect">
            <a:avLst/>
          </a:prstGeom>
        </p:spPr>
      </p:pic>
      <p:sp>
        <p:nvSpPr>
          <p:cNvPr id="3" name="TextBox 2"/>
          <p:cNvSpPr txBox="1"/>
          <p:nvPr/>
        </p:nvSpPr>
        <p:spPr>
          <a:xfrm>
            <a:off x="125260" y="0"/>
            <a:ext cx="10873041" cy="523220"/>
          </a:xfrm>
          <a:prstGeom prst="rect">
            <a:avLst/>
          </a:prstGeom>
          <a:noFill/>
        </p:spPr>
        <p:txBody>
          <a:bodyPr wrap="none" rtlCol="0">
            <a:spAutoFit/>
          </a:bodyPr>
          <a:lstStyle/>
          <a:p>
            <a:r>
              <a:rPr lang="en-US" sz="2800" b="1" dirty="0" smtClean="0"/>
              <a:t>Flash Flood Potential Index </a:t>
            </a:r>
            <a:r>
              <a:rPr lang="en-US" sz="2400" b="1" dirty="0" smtClean="0"/>
              <a:t>(tributary scale, most relevant from risk assessment)</a:t>
            </a:r>
            <a:endParaRPr lang="en-US" sz="2400" b="1" dirty="0"/>
          </a:p>
        </p:txBody>
      </p:sp>
    </p:spTree>
    <p:extLst>
      <p:ext uri="{BB962C8B-B14F-4D97-AF65-F5344CB8AC3E}">
        <p14:creationId xmlns:p14="http://schemas.microsoft.com/office/powerpoint/2010/main" val="269572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381" y="0"/>
            <a:ext cx="7967890" cy="6858000"/>
          </a:xfrm>
          <a:prstGeom prst="rect">
            <a:avLst/>
          </a:prstGeom>
        </p:spPr>
      </p:pic>
      <p:sp>
        <p:nvSpPr>
          <p:cNvPr id="5" name="TextBox 4"/>
          <p:cNvSpPr txBox="1"/>
          <p:nvPr/>
        </p:nvSpPr>
        <p:spPr>
          <a:xfrm>
            <a:off x="125260" y="0"/>
            <a:ext cx="3374001" cy="2431435"/>
          </a:xfrm>
          <a:prstGeom prst="rect">
            <a:avLst/>
          </a:prstGeom>
          <a:noFill/>
        </p:spPr>
        <p:txBody>
          <a:bodyPr wrap="none" rtlCol="0">
            <a:spAutoFit/>
          </a:bodyPr>
          <a:lstStyle/>
          <a:p>
            <a:r>
              <a:rPr lang="en-US" sz="2800" b="1" dirty="0" smtClean="0"/>
              <a:t>Flash Flood Potential </a:t>
            </a:r>
          </a:p>
          <a:p>
            <a:r>
              <a:rPr lang="en-US" sz="2800" b="1" dirty="0" smtClean="0"/>
              <a:t>Index </a:t>
            </a:r>
            <a:r>
              <a:rPr lang="en-US" sz="2400" b="1" dirty="0" smtClean="0"/>
              <a:t>(tributary scale, </a:t>
            </a:r>
          </a:p>
          <a:p>
            <a:r>
              <a:rPr lang="en-US" sz="2400" b="1" dirty="0" smtClean="0"/>
              <a:t>most relevant from risk </a:t>
            </a:r>
          </a:p>
          <a:p>
            <a:r>
              <a:rPr lang="en-US" sz="2400" b="1" dirty="0" smtClean="0"/>
              <a:t>assessment)</a:t>
            </a:r>
          </a:p>
          <a:p>
            <a:endParaRPr lang="en-US" sz="2400" b="1" dirty="0"/>
          </a:p>
          <a:p>
            <a:r>
              <a:rPr lang="en-US" sz="2400" b="1" dirty="0" smtClean="0"/>
              <a:t>mapped to Google Earth</a:t>
            </a:r>
            <a:endParaRPr lang="en-US" sz="2400" b="1" dirty="0"/>
          </a:p>
        </p:txBody>
      </p:sp>
    </p:spTree>
    <p:extLst>
      <p:ext uri="{BB962C8B-B14F-4D97-AF65-F5344CB8AC3E}">
        <p14:creationId xmlns:p14="http://schemas.microsoft.com/office/powerpoint/2010/main" val="267711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168" y="286237"/>
            <a:ext cx="8526693" cy="461665"/>
          </a:xfrm>
          <a:prstGeom prst="rect">
            <a:avLst/>
          </a:prstGeom>
          <a:noFill/>
        </p:spPr>
        <p:txBody>
          <a:bodyPr wrap="none" rtlCol="0">
            <a:spAutoFit/>
          </a:bodyPr>
          <a:lstStyle/>
          <a:p>
            <a:r>
              <a:rPr lang="en-US" sz="2400" b="1" dirty="0" smtClean="0"/>
              <a:t>Road Surface Erosion and Sediment Delivery to Streams, Post Fire</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02" y="895492"/>
            <a:ext cx="5120640" cy="27492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03" y="2863690"/>
            <a:ext cx="3325082" cy="25034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743" y="4094057"/>
            <a:ext cx="3399236" cy="2546146"/>
          </a:xfrm>
          <a:prstGeom prst="rect">
            <a:avLst/>
          </a:prstGeom>
        </p:spPr>
      </p:pic>
    </p:spTree>
    <p:extLst>
      <p:ext uri="{BB962C8B-B14F-4D97-AF65-F5344CB8AC3E}">
        <p14:creationId xmlns:p14="http://schemas.microsoft.com/office/powerpoint/2010/main" val="3004303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890" y="35913"/>
            <a:ext cx="2404376" cy="2677656"/>
          </a:xfrm>
          <a:prstGeom prst="rect">
            <a:avLst/>
          </a:prstGeom>
          <a:noFill/>
        </p:spPr>
        <p:txBody>
          <a:bodyPr wrap="none" rtlCol="0">
            <a:spAutoFit/>
          </a:bodyPr>
          <a:lstStyle/>
          <a:p>
            <a:r>
              <a:rPr lang="en-US" sz="2400" b="1" i="1" dirty="0" smtClean="0"/>
              <a:t>Road erosion and</a:t>
            </a:r>
          </a:p>
          <a:p>
            <a:r>
              <a:rPr lang="en-US" sz="2400" b="1" i="1" dirty="0" smtClean="0"/>
              <a:t>sediment </a:t>
            </a:r>
          </a:p>
          <a:p>
            <a:r>
              <a:rPr lang="en-US" sz="2400" b="1" i="1" dirty="0" smtClean="0"/>
              <a:t>delivery</a:t>
            </a:r>
          </a:p>
          <a:p>
            <a:r>
              <a:rPr lang="en-US" sz="2400" b="1" i="1" dirty="0" smtClean="0"/>
              <a:t>model, </a:t>
            </a:r>
          </a:p>
          <a:p>
            <a:r>
              <a:rPr lang="en-US" sz="2400" b="1" i="1" dirty="0" smtClean="0"/>
              <a:t>see additional</a:t>
            </a:r>
          </a:p>
          <a:p>
            <a:r>
              <a:rPr lang="en-US" sz="2400" b="1" i="1" dirty="0" smtClean="0"/>
              <a:t>details at</a:t>
            </a:r>
          </a:p>
          <a:p>
            <a:r>
              <a:rPr lang="en-US" sz="2400" b="1" i="1" dirty="0" smtClean="0"/>
              <a:t>end of </a:t>
            </a:r>
            <a:r>
              <a:rPr lang="en-US" sz="2400" b="1" i="1" dirty="0" err="1" smtClean="0"/>
              <a:t>ppt</a:t>
            </a:r>
            <a:endParaRPr lang="en-US" sz="2400" b="1" i="1"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513" y="316025"/>
            <a:ext cx="8991494" cy="6364269"/>
          </a:xfrm>
          <a:prstGeom prst="rect">
            <a:avLst/>
          </a:prstGeom>
        </p:spPr>
      </p:pic>
    </p:spTree>
    <p:extLst>
      <p:ext uri="{BB962C8B-B14F-4D97-AF65-F5344CB8AC3E}">
        <p14:creationId xmlns:p14="http://schemas.microsoft.com/office/powerpoint/2010/main" val="98645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810" y="322111"/>
            <a:ext cx="7455438" cy="6409994"/>
          </a:xfrm>
          <a:prstGeom prst="rect">
            <a:avLst/>
          </a:prstGeom>
        </p:spPr>
      </p:pic>
      <p:sp>
        <p:nvSpPr>
          <p:cNvPr id="3" name="TextBox 2"/>
          <p:cNvSpPr txBox="1"/>
          <p:nvPr/>
        </p:nvSpPr>
        <p:spPr>
          <a:xfrm>
            <a:off x="3246782" y="4470040"/>
            <a:ext cx="5378780" cy="1200329"/>
          </a:xfrm>
          <a:prstGeom prst="rect">
            <a:avLst/>
          </a:prstGeom>
          <a:noFill/>
        </p:spPr>
        <p:txBody>
          <a:bodyPr wrap="none" rtlCol="0">
            <a:spAutoFit/>
          </a:bodyPr>
          <a:lstStyle/>
          <a:p>
            <a:r>
              <a:rPr lang="en-US" b="1" i="1" dirty="0" smtClean="0"/>
              <a:t>Fire that reduces infiltration capacity will result in</a:t>
            </a:r>
          </a:p>
          <a:p>
            <a:r>
              <a:rPr lang="en-US" b="1" i="1" dirty="0" smtClean="0"/>
              <a:t>a larger proportion of forest roads delivering sediment</a:t>
            </a:r>
          </a:p>
          <a:p>
            <a:r>
              <a:rPr lang="en-US" b="1" i="1" dirty="0" smtClean="0"/>
              <a:t>to stream channels (these could be targeted for</a:t>
            </a:r>
          </a:p>
          <a:p>
            <a:r>
              <a:rPr lang="en-US" b="1" i="1" dirty="0" smtClean="0"/>
              <a:t>restoration)</a:t>
            </a:r>
            <a:endParaRPr lang="en-US" b="1" i="1" dirty="0"/>
          </a:p>
        </p:txBody>
      </p:sp>
      <p:sp>
        <p:nvSpPr>
          <p:cNvPr id="4" name="TextBox 3"/>
          <p:cNvSpPr txBox="1"/>
          <p:nvPr/>
        </p:nvSpPr>
        <p:spPr>
          <a:xfrm>
            <a:off x="172278" y="198783"/>
            <a:ext cx="3715441" cy="1200329"/>
          </a:xfrm>
          <a:prstGeom prst="rect">
            <a:avLst/>
          </a:prstGeom>
          <a:noFill/>
        </p:spPr>
        <p:txBody>
          <a:bodyPr wrap="none" rtlCol="0">
            <a:spAutoFit/>
          </a:bodyPr>
          <a:lstStyle/>
          <a:p>
            <a:r>
              <a:rPr lang="en-US" sz="2400" b="1" dirty="0" smtClean="0"/>
              <a:t>Fire Effects on Road Erosion</a:t>
            </a:r>
          </a:p>
          <a:p>
            <a:r>
              <a:rPr lang="en-US" sz="2400" b="1" dirty="0" smtClean="0"/>
              <a:t>and Sediment Delivery</a:t>
            </a:r>
          </a:p>
          <a:p>
            <a:r>
              <a:rPr lang="en-US" sz="2400" b="1" dirty="0" smtClean="0"/>
              <a:t>to Streams</a:t>
            </a:r>
            <a:endParaRPr lang="en-US" sz="2400" b="1" dirty="0"/>
          </a:p>
        </p:txBody>
      </p:sp>
    </p:spTree>
    <p:extLst>
      <p:ext uri="{BB962C8B-B14F-4D97-AF65-F5344CB8AC3E}">
        <p14:creationId xmlns:p14="http://schemas.microsoft.com/office/powerpoint/2010/main" val="92948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047" y="212942"/>
            <a:ext cx="4687886" cy="954107"/>
          </a:xfrm>
          <a:prstGeom prst="rect">
            <a:avLst/>
          </a:prstGeom>
          <a:noFill/>
        </p:spPr>
        <p:txBody>
          <a:bodyPr wrap="none" rtlCol="0">
            <a:spAutoFit/>
          </a:bodyPr>
          <a:lstStyle/>
          <a:p>
            <a:r>
              <a:rPr lang="en-US" sz="2800" b="1" dirty="0" smtClean="0"/>
              <a:t>First, start with road sediment</a:t>
            </a:r>
          </a:p>
          <a:p>
            <a:r>
              <a:rPr lang="en-US" sz="2800" b="1" dirty="0" smtClean="0"/>
              <a:t>production</a:t>
            </a:r>
            <a:endParaRPr lang="en-US" sz="2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435" y="0"/>
            <a:ext cx="6377760" cy="6858000"/>
          </a:xfrm>
          <a:prstGeom prst="rect">
            <a:avLst/>
          </a:prstGeom>
        </p:spPr>
      </p:pic>
    </p:spTree>
    <p:extLst>
      <p:ext uri="{BB962C8B-B14F-4D97-AF65-F5344CB8AC3E}">
        <p14:creationId xmlns:p14="http://schemas.microsoft.com/office/powerpoint/2010/main" val="3639432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50729"/>
            <a:ext cx="3329629" cy="2308324"/>
          </a:xfrm>
          <a:prstGeom prst="rect">
            <a:avLst/>
          </a:prstGeom>
          <a:noFill/>
        </p:spPr>
        <p:txBody>
          <a:bodyPr wrap="none" rtlCol="0">
            <a:spAutoFit/>
          </a:bodyPr>
          <a:lstStyle/>
          <a:p>
            <a:r>
              <a:rPr lang="en-US" sz="2400" b="1" dirty="0" smtClean="0"/>
              <a:t>Next, calculate sediment</a:t>
            </a:r>
          </a:p>
          <a:p>
            <a:r>
              <a:rPr lang="en-US" sz="2400" b="1" dirty="0" smtClean="0"/>
              <a:t>delivery pre fire and </a:t>
            </a:r>
          </a:p>
          <a:p>
            <a:r>
              <a:rPr lang="en-US" sz="2400" b="1" dirty="0" smtClean="0"/>
              <a:t>compare that to</a:t>
            </a:r>
          </a:p>
          <a:p>
            <a:r>
              <a:rPr lang="en-US" sz="2400" b="1" dirty="0" smtClean="0"/>
              <a:t>sediment delivery post</a:t>
            </a:r>
          </a:p>
          <a:p>
            <a:r>
              <a:rPr lang="en-US" sz="2400" b="1" dirty="0" smtClean="0"/>
              <a:t>fire, and identify areas</a:t>
            </a:r>
          </a:p>
          <a:p>
            <a:r>
              <a:rPr lang="en-US" sz="2400" b="1" dirty="0" smtClean="0"/>
              <a:t>of predicted increases</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717" y="194153"/>
            <a:ext cx="8345496" cy="6663847"/>
          </a:xfrm>
          <a:prstGeom prst="rect">
            <a:avLst/>
          </a:prstGeom>
        </p:spPr>
      </p:pic>
    </p:spTree>
    <p:extLst>
      <p:ext uri="{BB962C8B-B14F-4D97-AF65-F5344CB8AC3E}">
        <p14:creationId xmlns:p14="http://schemas.microsoft.com/office/powerpoint/2010/main" val="3487920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383" y="503582"/>
            <a:ext cx="10355912" cy="954107"/>
          </a:xfrm>
          <a:prstGeom prst="rect">
            <a:avLst/>
          </a:prstGeom>
          <a:noFill/>
        </p:spPr>
        <p:txBody>
          <a:bodyPr wrap="none" rtlCol="0">
            <a:spAutoFit/>
          </a:bodyPr>
          <a:lstStyle/>
          <a:p>
            <a:r>
              <a:rPr lang="en-US" sz="2400" b="1" dirty="0" smtClean="0"/>
              <a:t>For the Pre-fire analysis in two pilot areas in the Malheur National Forest, go to:</a:t>
            </a:r>
          </a:p>
          <a:p>
            <a:r>
              <a:rPr lang="en-US" sz="1600" b="1" dirty="0" smtClean="0">
                <a:hlinkClick r:id="rId3"/>
              </a:rPr>
              <a:t>http</a:t>
            </a:r>
            <a:r>
              <a:rPr lang="en-US" sz="1600" b="1" dirty="0">
                <a:hlinkClick r:id="rId3"/>
              </a:rPr>
              <a:t>://</a:t>
            </a:r>
            <a:r>
              <a:rPr lang="en-US" sz="1600" b="1" dirty="0" smtClean="0">
                <a:hlinkClick r:id="rId3"/>
              </a:rPr>
              <a:t>www.netmaptools.org/Pages/FireFish/NetMap_Fire&amp;Fish.pdf</a:t>
            </a:r>
            <a:r>
              <a:rPr lang="en-US" sz="1600" b="1" dirty="0" smtClean="0"/>
              <a:t> and for video, go to:</a:t>
            </a:r>
          </a:p>
          <a:p>
            <a:r>
              <a:rPr lang="en-US" sz="1600" b="1" dirty="0"/>
              <a:t>www.netmaptools.org/Pages/FireFish/NetMap_Fire&amp;Fish2.pptx</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21" y="1896684"/>
            <a:ext cx="4726422" cy="3589754"/>
          </a:xfrm>
          <a:prstGeom prst="rect">
            <a:avLst/>
          </a:prstGeom>
        </p:spPr>
      </p:pic>
      <p:sp>
        <p:nvSpPr>
          <p:cNvPr id="4" name="TextBox 3"/>
          <p:cNvSpPr txBox="1"/>
          <p:nvPr/>
        </p:nvSpPr>
        <p:spPr>
          <a:xfrm>
            <a:off x="5884236" y="2202701"/>
            <a:ext cx="2352182" cy="646331"/>
          </a:xfrm>
          <a:prstGeom prst="rect">
            <a:avLst/>
          </a:prstGeom>
          <a:noFill/>
        </p:spPr>
        <p:txBody>
          <a:bodyPr wrap="none" rtlCol="0">
            <a:spAutoFit/>
          </a:bodyPr>
          <a:lstStyle/>
          <a:p>
            <a:r>
              <a:rPr lang="en-US" dirty="0" smtClean="0"/>
              <a:t>Camp Creek watershed</a:t>
            </a:r>
          </a:p>
          <a:p>
            <a:r>
              <a:rPr lang="en-US" dirty="0" smtClean="0"/>
              <a:t>(1 m LiDAR DEM)</a:t>
            </a:r>
            <a:endParaRPr lang="en-US" dirty="0"/>
          </a:p>
        </p:txBody>
      </p:sp>
      <p:sp>
        <p:nvSpPr>
          <p:cNvPr id="5" name="TextBox 4"/>
          <p:cNvSpPr txBox="1"/>
          <p:nvPr/>
        </p:nvSpPr>
        <p:spPr>
          <a:xfrm>
            <a:off x="6162532" y="3595450"/>
            <a:ext cx="2688621" cy="646331"/>
          </a:xfrm>
          <a:prstGeom prst="rect">
            <a:avLst/>
          </a:prstGeom>
          <a:noFill/>
        </p:spPr>
        <p:txBody>
          <a:bodyPr wrap="none" rtlCol="0">
            <a:spAutoFit/>
          </a:bodyPr>
          <a:lstStyle/>
          <a:p>
            <a:r>
              <a:rPr lang="en-US" dirty="0" smtClean="0"/>
              <a:t>Upper North Fork Malheur</a:t>
            </a:r>
          </a:p>
          <a:p>
            <a:r>
              <a:rPr lang="en-US" dirty="0" smtClean="0"/>
              <a:t>(10 m DEM)</a:t>
            </a:r>
          </a:p>
        </p:txBody>
      </p:sp>
      <p:cxnSp>
        <p:nvCxnSpPr>
          <p:cNvPr id="6" name="Straight Arrow Connector 5"/>
          <p:cNvCxnSpPr/>
          <p:nvPr/>
        </p:nvCxnSpPr>
        <p:spPr>
          <a:xfrm flipH="1">
            <a:off x="4475045" y="2639126"/>
            <a:ext cx="1276669" cy="6290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744278" y="3691561"/>
            <a:ext cx="141825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8383" y="6144655"/>
            <a:ext cx="7983019" cy="523220"/>
          </a:xfrm>
          <a:prstGeom prst="rect">
            <a:avLst/>
          </a:prstGeom>
          <a:noFill/>
        </p:spPr>
        <p:txBody>
          <a:bodyPr wrap="none" rtlCol="0">
            <a:spAutoFit/>
          </a:bodyPr>
          <a:lstStyle/>
          <a:p>
            <a:r>
              <a:rPr lang="en-US" sz="2800" b="1" i="1" dirty="0" smtClean="0"/>
              <a:t>Continue with post fire (BAER) analysis, next slide…..</a:t>
            </a:r>
            <a:endParaRPr lang="en-US" sz="2800" b="1" i="1" dirty="0"/>
          </a:p>
        </p:txBody>
      </p:sp>
    </p:spTree>
    <p:extLst>
      <p:ext uri="{BB962C8B-B14F-4D97-AF65-F5344CB8AC3E}">
        <p14:creationId xmlns:p14="http://schemas.microsoft.com/office/powerpoint/2010/main" val="112204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625" y="137786"/>
            <a:ext cx="2380908" cy="1569660"/>
          </a:xfrm>
          <a:prstGeom prst="rect">
            <a:avLst/>
          </a:prstGeom>
          <a:noFill/>
        </p:spPr>
        <p:txBody>
          <a:bodyPr wrap="none" rtlCol="0">
            <a:spAutoFit/>
          </a:bodyPr>
          <a:lstStyle/>
          <a:p>
            <a:r>
              <a:rPr lang="en-US" sz="2400" b="1" dirty="0" smtClean="0"/>
              <a:t>Identify tributary</a:t>
            </a:r>
          </a:p>
          <a:p>
            <a:r>
              <a:rPr lang="en-US" sz="2400" b="1" dirty="0" smtClean="0"/>
              <a:t>scale increases</a:t>
            </a:r>
          </a:p>
          <a:p>
            <a:r>
              <a:rPr lang="en-US" sz="2400" b="1" dirty="0" smtClean="0"/>
              <a:t>in delivery of</a:t>
            </a:r>
          </a:p>
          <a:p>
            <a:r>
              <a:rPr lang="en-US" sz="2400" b="1" dirty="0" smtClean="0"/>
              <a:t>road sediment</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132" y="100208"/>
            <a:ext cx="8552450" cy="6574508"/>
          </a:xfrm>
          <a:prstGeom prst="rect">
            <a:avLst/>
          </a:prstGeom>
        </p:spPr>
      </p:pic>
    </p:spTree>
    <p:extLst>
      <p:ext uri="{BB962C8B-B14F-4D97-AF65-F5344CB8AC3E}">
        <p14:creationId xmlns:p14="http://schemas.microsoft.com/office/powerpoint/2010/main" val="2638746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365" y="187890"/>
            <a:ext cx="2815514" cy="1569660"/>
          </a:xfrm>
          <a:prstGeom prst="rect">
            <a:avLst/>
          </a:prstGeom>
          <a:noFill/>
        </p:spPr>
        <p:txBody>
          <a:bodyPr wrap="none" rtlCol="0">
            <a:spAutoFit/>
          </a:bodyPr>
          <a:lstStyle/>
          <a:p>
            <a:r>
              <a:rPr lang="en-US" sz="2400" b="1" dirty="0" smtClean="0"/>
              <a:t>Then compare it to</a:t>
            </a:r>
          </a:p>
          <a:p>
            <a:r>
              <a:rPr lang="en-US" sz="2400" b="1" dirty="0" smtClean="0"/>
              <a:t>locations of high</a:t>
            </a:r>
          </a:p>
          <a:p>
            <a:r>
              <a:rPr lang="en-US" sz="2400" b="1" dirty="0" smtClean="0"/>
              <a:t>quality and sensitive</a:t>
            </a:r>
          </a:p>
          <a:p>
            <a:r>
              <a:rPr lang="en-US" sz="2400" b="1" dirty="0" smtClean="0"/>
              <a:t>aquatic habitats</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190" y="187890"/>
            <a:ext cx="8602218" cy="65761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20" y="3776596"/>
            <a:ext cx="3320470" cy="2987458"/>
          </a:xfrm>
          <a:prstGeom prst="rect">
            <a:avLst/>
          </a:prstGeom>
        </p:spPr>
      </p:pic>
    </p:spTree>
    <p:extLst>
      <p:ext uri="{BB962C8B-B14F-4D97-AF65-F5344CB8AC3E}">
        <p14:creationId xmlns:p14="http://schemas.microsoft.com/office/powerpoint/2010/main" val="962150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02" y="1155874"/>
            <a:ext cx="5995781" cy="40927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038" y="3202225"/>
            <a:ext cx="4718349" cy="3145566"/>
          </a:xfrm>
          <a:prstGeom prst="rect">
            <a:avLst/>
          </a:prstGeom>
        </p:spPr>
      </p:pic>
      <p:sp>
        <p:nvSpPr>
          <p:cNvPr id="5" name="TextBox 4"/>
          <p:cNvSpPr txBox="1"/>
          <p:nvPr/>
        </p:nvSpPr>
        <p:spPr>
          <a:xfrm>
            <a:off x="304800" y="172279"/>
            <a:ext cx="10741851" cy="830997"/>
          </a:xfrm>
          <a:prstGeom prst="rect">
            <a:avLst/>
          </a:prstGeom>
          <a:noFill/>
        </p:spPr>
        <p:txBody>
          <a:bodyPr wrap="none" rtlCol="0">
            <a:spAutoFit/>
          </a:bodyPr>
          <a:lstStyle/>
          <a:p>
            <a:r>
              <a:rPr lang="en-US" sz="2400" b="1" dirty="0" smtClean="0"/>
              <a:t>Riparian Zones: Impacts from Fire, Loss of Shade, Increases in Thermal Loading and</a:t>
            </a:r>
          </a:p>
          <a:p>
            <a:r>
              <a:rPr lang="en-US" sz="2400" b="1" dirty="0" smtClean="0"/>
              <a:t>Loss of Cool Water </a:t>
            </a:r>
            <a:r>
              <a:rPr lang="en-US" sz="2400" b="1" dirty="0" err="1" smtClean="0"/>
              <a:t>Refugia</a:t>
            </a:r>
            <a:endParaRPr lang="en-US" sz="2400" b="1" dirty="0"/>
          </a:p>
        </p:txBody>
      </p:sp>
    </p:spTree>
    <p:extLst>
      <p:ext uri="{BB962C8B-B14F-4D97-AF65-F5344CB8AC3E}">
        <p14:creationId xmlns:p14="http://schemas.microsoft.com/office/powerpoint/2010/main" val="1479857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321" y="47293"/>
            <a:ext cx="5495094" cy="461665"/>
          </a:xfrm>
          <a:prstGeom prst="rect">
            <a:avLst/>
          </a:prstGeom>
          <a:noFill/>
        </p:spPr>
        <p:txBody>
          <a:bodyPr wrap="none" rtlCol="0">
            <a:spAutoFit/>
          </a:bodyPr>
          <a:lstStyle/>
          <a:p>
            <a:r>
              <a:rPr lang="en-US" sz="2400" b="1" dirty="0" smtClean="0"/>
              <a:t>Riparian – Current Shade/Thermal Energy</a:t>
            </a:r>
            <a:endParaRPr lang="en-US" sz="24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71" y="1054982"/>
            <a:ext cx="6901742" cy="4192879"/>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00451581"/>
              </p:ext>
            </p:extLst>
          </p:nvPr>
        </p:nvGraphicFramePr>
        <p:xfrm>
          <a:off x="7670731" y="1490318"/>
          <a:ext cx="4158786" cy="2392569"/>
        </p:xfrm>
        <a:graphic>
          <a:graphicData uri="http://schemas.openxmlformats.org/presentationml/2006/ole">
            <mc:AlternateContent xmlns:mc="http://schemas.openxmlformats.org/markup-compatibility/2006">
              <mc:Choice xmlns:v="urn:schemas-microsoft-com:vml" Requires="v">
                <p:oleObj spid="_x0000_s2155" name="Corel DESIGNER" r:id="rId5" imgW="2867461" imgH="1649430" progId="CorelDESIGNER.Graphic.14">
                  <p:embed/>
                </p:oleObj>
              </mc:Choice>
              <mc:Fallback>
                <p:oleObj name="Corel DESIGNER" r:id="rId5" imgW="2867461" imgH="1649430" progId="CorelDESIGNER.Graphic.14">
                  <p:embed/>
                  <p:pic>
                    <p:nvPicPr>
                      <p:cNvPr id="0" name=""/>
                      <p:cNvPicPr/>
                      <p:nvPr/>
                    </p:nvPicPr>
                    <p:blipFill>
                      <a:blip r:embed="rId6"/>
                      <a:stretch>
                        <a:fillRect/>
                      </a:stretch>
                    </p:blipFill>
                    <p:spPr>
                      <a:xfrm>
                        <a:off x="7670731" y="1490318"/>
                        <a:ext cx="4158786" cy="2392569"/>
                      </a:xfrm>
                      <a:prstGeom prst="rect">
                        <a:avLst/>
                      </a:prstGeom>
                    </p:spPr>
                  </p:pic>
                </p:oleObj>
              </mc:Fallback>
            </mc:AlternateContent>
          </a:graphicData>
        </a:graphic>
      </p:graphicFrame>
      <p:sp>
        <p:nvSpPr>
          <p:cNvPr id="5" name="TextBox 4"/>
          <p:cNvSpPr txBox="1"/>
          <p:nvPr/>
        </p:nvSpPr>
        <p:spPr>
          <a:xfrm>
            <a:off x="8542383" y="731816"/>
            <a:ext cx="3180422" cy="646331"/>
          </a:xfrm>
          <a:prstGeom prst="rect">
            <a:avLst/>
          </a:prstGeom>
          <a:noFill/>
        </p:spPr>
        <p:txBody>
          <a:bodyPr wrap="none" rtlCol="0">
            <a:spAutoFit/>
          </a:bodyPr>
          <a:lstStyle/>
          <a:p>
            <a:r>
              <a:rPr lang="en-US" b="1" dirty="0" smtClean="0"/>
              <a:t>Fire effects on shade &amp; thermal</a:t>
            </a:r>
          </a:p>
          <a:p>
            <a:r>
              <a:rPr lang="en-US" b="1" dirty="0" smtClean="0"/>
              <a:t>loading</a:t>
            </a:r>
            <a:endParaRPr lang="en-US" b="1" dirty="0"/>
          </a:p>
        </p:txBody>
      </p:sp>
      <p:sp>
        <p:nvSpPr>
          <p:cNvPr id="6" name="TextBox 5"/>
          <p:cNvSpPr txBox="1"/>
          <p:nvPr/>
        </p:nvSpPr>
        <p:spPr>
          <a:xfrm>
            <a:off x="4940078" y="5907060"/>
            <a:ext cx="6521016" cy="646331"/>
          </a:xfrm>
          <a:prstGeom prst="rect">
            <a:avLst/>
          </a:prstGeom>
          <a:noFill/>
        </p:spPr>
        <p:txBody>
          <a:bodyPr wrap="none" rtlCol="0">
            <a:spAutoFit/>
          </a:bodyPr>
          <a:lstStyle/>
          <a:p>
            <a:r>
              <a:rPr lang="en-US" b="1" i="1" dirty="0" smtClean="0"/>
              <a:t>(where fire would have the largest impacts on the thermal regime,</a:t>
            </a:r>
          </a:p>
          <a:p>
            <a:r>
              <a:rPr lang="en-US" b="1" i="1" dirty="0" smtClean="0"/>
              <a:t>including loss of thermal </a:t>
            </a:r>
            <a:r>
              <a:rPr lang="en-US" b="1" i="1" dirty="0" err="1" smtClean="0"/>
              <a:t>refugia</a:t>
            </a:r>
            <a:r>
              <a:rPr lang="en-US" b="1" i="1" dirty="0" smtClean="0"/>
              <a:t>)</a:t>
            </a:r>
            <a:endParaRPr lang="en-US" b="1" i="1" dirty="0"/>
          </a:p>
        </p:txBody>
      </p:sp>
      <p:sp>
        <p:nvSpPr>
          <p:cNvPr id="7" name="TextBox 6"/>
          <p:cNvSpPr txBox="1"/>
          <p:nvPr/>
        </p:nvSpPr>
        <p:spPr>
          <a:xfrm>
            <a:off x="598714" y="1133876"/>
            <a:ext cx="2917081" cy="338554"/>
          </a:xfrm>
          <a:prstGeom prst="rect">
            <a:avLst/>
          </a:prstGeom>
          <a:noFill/>
        </p:spPr>
        <p:txBody>
          <a:bodyPr wrap="none" rtlCol="0">
            <a:spAutoFit/>
          </a:bodyPr>
          <a:lstStyle/>
          <a:p>
            <a:r>
              <a:rPr lang="en-US" sz="1600" b="1" dirty="0" smtClean="0"/>
              <a:t>Shade model, Groom et al. 2011</a:t>
            </a:r>
            <a:endParaRPr lang="en-US" sz="1600" b="1" dirty="0"/>
          </a:p>
        </p:txBody>
      </p:sp>
      <p:sp>
        <p:nvSpPr>
          <p:cNvPr id="8" name="TextBox 7"/>
          <p:cNvSpPr txBox="1"/>
          <p:nvPr/>
        </p:nvSpPr>
        <p:spPr>
          <a:xfrm>
            <a:off x="4778828" y="4714706"/>
            <a:ext cx="2104038" cy="584775"/>
          </a:xfrm>
          <a:prstGeom prst="rect">
            <a:avLst/>
          </a:prstGeom>
          <a:noFill/>
        </p:spPr>
        <p:txBody>
          <a:bodyPr wrap="none" rtlCol="0">
            <a:spAutoFit/>
          </a:bodyPr>
          <a:lstStyle/>
          <a:p>
            <a:r>
              <a:rPr lang="en-US" sz="1600" b="1" dirty="0" smtClean="0"/>
              <a:t>Tree height, basal area</a:t>
            </a:r>
          </a:p>
          <a:p>
            <a:r>
              <a:rPr lang="en-US" sz="1600" b="1" dirty="0" smtClean="0"/>
              <a:t>(LEMMA)</a:t>
            </a:r>
            <a:endParaRPr lang="en-US" sz="1600" b="1" dirty="0"/>
          </a:p>
        </p:txBody>
      </p:sp>
    </p:spTree>
    <p:extLst>
      <p:ext uri="{BB962C8B-B14F-4D97-AF65-F5344CB8AC3E}">
        <p14:creationId xmlns:p14="http://schemas.microsoft.com/office/powerpoint/2010/main" val="636317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44" y="182096"/>
            <a:ext cx="11045671" cy="6444171"/>
          </a:xfrm>
          <a:prstGeom prst="rect">
            <a:avLst/>
          </a:prstGeom>
        </p:spPr>
      </p:pic>
    </p:spTree>
    <p:extLst>
      <p:ext uri="{BB962C8B-B14F-4D97-AF65-F5344CB8AC3E}">
        <p14:creationId xmlns:p14="http://schemas.microsoft.com/office/powerpoint/2010/main" val="3039310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7692812" cy="461665"/>
          </a:xfrm>
          <a:prstGeom prst="rect">
            <a:avLst/>
          </a:prstGeom>
          <a:noFill/>
        </p:spPr>
        <p:txBody>
          <a:bodyPr wrap="none" rtlCol="0">
            <a:spAutoFit/>
          </a:bodyPr>
          <a:lstStyle/>
          <a:p>
            <a:r>
              <a:rPr lang="en-US" sz="2400" b="1" dirty="0" smtClean="0"/>
              <a:t>Decision Space: Spatially Explicit Maps (visual - qualitative)</a:t>
            </a:r>
            <a:endParaRPr lang="en-US" sz="2400" b="1" dirty="0"/>
          </a:p>
        </p:txBody>
      </p:sp>
      <p:sp>
        <p:nvSpPr>
          <p:cNvPr id="9" name="TextBox 8"/>
          <p:cNvSpPr txBox="1"/>
          <p:nvPr/>
        </p:nvSpPr>
        <p:spPr>
          <a:xfrm>
            <a:off x="444886" y="3872988"/>
            <a:ext cx="2335191" cy="400110"/>
          </a:xfrm>
          <a:prstGeom prst="rect">
            <a:avLst/>
          </a:prstGeom>
          <a:noFill/>
        </p:spPr>
        <p:txBody>
          <a:bodyPr wrap="none" rtlCol="0">
            <a:spAutoFit/>
          </a:bodyPr>
          <a:lstStyle/>
          <a:p>
            <a:r>
              <a:rPr lang="en-US" sz="2000" b="1" dirty="0" smtClean="0"/>
              <a:t>flash flood potential</a:t>
            </a:r>
            <a:endParaRPr lang="en-US" sz="2000" b="1" dirty="0"/>
          </a:p>
        </p:txBody>
      </p:sp>
      <p:sp>
        <p:nvSpPr>
          <p:cNvPr id="11" name="TextBox 10"/>
          <p:cNvSpPr txBox="1"/>
          <p:nvPr/>
        </p:nvSpPr>
        <p:spPr>
          <a:xfrm>
            <a:off x="3318866" y="463214"/>
            <a:ext cx="531845" cy="769441"/>
          </a:xfrm>
          <a:prstGeom prst="rect">
            <a:avLst/>
          </a:prstGeom>
          <a:noFill/>
        </p:spPr>
        <p:txBody>
          <a:bodyPr wrap="square" rtlCol="0">
            <a:spAutoFit/>
          </a:bodyPr>
          <a:lstStyle/>
          <a:p>
            <a:r>
              <a:rPr lang="en-US" sz="4400" dirty="0" smtClean="0"/>
              <a:t>+</a:t>
            </a:r>
            <a:endParaRPr lang="en-US" sz="4400" dirty="0"/>
          </a:p>
        </p:txBody>
      </p:sp>
      <p:sp>
        <p:nvSpPr>
          <p:cNvPr id="12" name="TextBox 11"/>
          <p:cNvSpPr txBox="1"/>
          <p:nvPr/>
        </p:nvSpPr>
        <p:spPr>
          <a:xfrm>
            <a:off x="7424437" y="512798"/>
            <a:ext cx="531845" cy="769441"/>
          </a:xfrm>
          <a:prstGeom prst="rect">
            <a:avLst/>
          </a:prstGeom>
          <a:noFill/>
        </p:spPr>
        <p:txBody>
          <a:bodyPr wrap="square" rtlCol="0">
            <a:spAutoFit/>
          </a:bodyPr>
          <a:lstStyle/>
          <a:p>
            <a:r>
              <a:rPr lang="en-US" sz="4400" dirty="0" smtClean="0"/>
              <a:t>+</a:t>
            </a:r>
            <a:endParaRPr lang="en-US" sz="4400" dirty="0"/>
          </a:p>
        </p:txBody>
      </p:sp>
      <p:sp>
        <p:nvSpPr>
          <p:cNvPr id="13" name="TextBox 12"/>
          <p:cNvSpPr txBox="1"/>
          <p:nvPr/>
        </p:nvSpPr>
        <p:spPr>
          <a:xfrm>
            <a:off x="85864" y="3622775"/>
            <a:ext cx="531845" cy="769441"/>
          </a:xfrm>
          <a:prstGeom prst="rect">
            <a:avLst/>
          </a:prstGeom>
          <a:noFill/>
        </p:spPr>
        <p:txBody>
          <a:bodyPr wrap="square" rtlCol="0">
            <a:spAutoFit/>
          </a:bodyPr>
          <a:lstStyle/>
          <a:p>
            <a:r>
              <a:rPr lang="en-US" sz="4400" dirty="0" smtClean="0"/>
              <a:t>+</a:t>
            </a:r>
            <a:endParaRPr lang="en-US" sz="4400" dirty="0"/>
          </a:p>
        </p:txBody>
      </p:sp>
      <p:sp>
        <p:nvSpPr>
          <p:cNvPr id="18" name="TextBox 17"/>
          <p:cNvSpPr txBox="1"/>
          <p:nvPr/>
        </p:nvSpPr>
        <p:spPr>
          <a:xfrm>
            <a:off x="4163647" y="697463"/>
            <a:ext cx="1617302" cy="400110"/>
          </a:xfrm>
          <a:prstGeom prst="rect">
            <a:avLst/>
          </a:prstGeom>
          <a:noFill/>
        </p:spPr>
        <p:txBody>
          <a:bodyPr wrap="none" rtlCol="0">
            <a:spAutoFit/>
          </a:bodyPr>
          <a:lstStyle/>
          <a:p>
            <a:r>
              <a:rPr lang="en-US" sz="2000" b="1" dirty="0" smtClean="0"/>
              <a:t>Burn Severity</a:t>
            </a:r>
            <a:endParaRPr lang="en-US" sz="2000" b="1" dirty="0"/>
          </a:p>
        </p:txBody>
      </p:sp>
      <p:sp>
        <p:nvSpPr>
          <p:cNvPr id="20" name="TextBox 19"/>
          <p:cNvSpPr txBox="1"/>
          <p:nvPr/>
        </p:nvSpPr>
        <p:spPr>
          <a:xfrm>
            <a:off x="8743034" y="697463"/>
            <a:ext cx="2798074" cy="400110"/>
          </a:xfrm>
          <a:prstGeom prst="rect">
            <a:avLst/>
          </a:prstGeom>
          <a:noFill/>
        </p:spPr>
        <p:txBody>
          <a:bodyPr wrap="none" rtlCol="0">
            <a:spAutoFit/>
          </a:bodyPr>
          <a:lstStyle/>
          <a:p>
            <a:r>
              <a:rPr lang="en-US" sz="2000" b="1" dirty="0" smtClean="0"/>
              <a:t>Post Fire Surface Erosion</a:t>
            </a:r>
          </a:p>
        </p:txBody>
      </p:sp>
      <p:sp>
        <p:nvSpPr>
          <p:cNvPr id="14" name="TextBox 13"/>
          <p:cNvSpPr txBox="1"/>
          <p:nvPr/>
        </p:nvSpPr>
        <p:spPr>
          <a:xfrm>
            <a:off x="734075" y="656883"/>
            <a:ext cx="1425327" cy="400110"/>
          </a:xfrm>
          <a:prstGeom prst="rect">
            <a:avLst/>
          </a:prstGeom>
          <a:noFill/>
        </p:spPr>
        <p:txBody>
          <a:bodyPr wrap="none" rtlCol="0">
            <a:spAutoFit/>
          </a:bodyPr>
          <a:lstStyle/>
          <a:p>
            <a:r>
              <a:rPr lang="en-US" sz="2000" b="1" dirty="0" smtClean="0"/>
              <a:t>Fish habitat</a:t>
            </a:r>
            <a:endParaRPr lang="en-US" sz="2000" b="1" dirty="0"/>
          </a:p>
        </p:txBody>
      </p:sp>
      <p:sp>
        <p:nvSpPr>
          <p:cNvPr id="2" name="TextBox 1"/>
          <p:cNvSpPr txBox="1"/>
          <p:nvPr/>
        </p:nvSpPr>
        <p:spPr>
          <a:xfrm>
            <a:off x="3945262" y="5731750"/>
            <a:ext cx="2104872" cy="830997"/>
          </a:xfrm>
          <a:prstGeom prst="rect">
            <a:avLst/>
          </a:prstGeom>
          <a:noFill/>
        </p:spPr>
        <p:txBody>
          <a:bodyPr wrap="none" rtlCol="0">
            <a:spAutoFit/>
          </a:bodyPr>
          <a:lstStyle/>
          <a:p>
            <a:r>
              <a:rPr lang="en-US" sz="2400" b="1" dirty="0" smtClean="0"/>
              <a:t>= priority sites </a:t>
            </a:r>
          </a:p>
          <a:p>
            <a:r>
              <a:rPr lang="en-US" sz="2400" b="1" dirty="0" smtClean="0"/>
              <a:t>for restoration </a:t>
            </a:r>
            <a:endParaRPr lang="en-US" sz="2400" b="1"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42" y="1056993"/>
            <a:ext cx="2979868" cy="268101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262" y="1097573"/>
            <a:ext cx="2938826" cy="31907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615" y="1262630"/>
            <a:ext cx="4358163" cy="199248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0840" y="3622775"/>
            <a:ext cx="4478394" cy="3187639"/>
          </a:xfrm>
          <a:prstGeom prst="rect">
            <a:avLst/>
          </a:prstGeom>
        </p:spPr>
      </p:pic>
      <p:cxnSp>
        <p:nvCxnSpPr>
          <p:cNvPr id="5" name="Straight Arrow Connector 4"/>
          <p:cNvCxnSpPr/>
          <p:nvPr/>
        </p:nvCxnSpPr>
        <p:spPr>
          <a:xfrm>
            <a:off x="6205496" y="6147249"/>
            <a:ext cx="1731254" cy="125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066" y="4344630"/>
            <a:ext cx="2864843" cy="2465784"/>
          </a:xfrm>
          <a:prstGeom prst="rect">
            <a:avLst/>
          </a:prstGeom>
        </p:spPr>
      </p:pic>
    </p:spTree>
    <p:extLst>
      <p:ext uri="{BB962C8B-B14F-4D97-AF65-F5344CB8AC3E}">
        <p14:creationId xmlns:p14="http://schemas.microsoft.com/office/powerpoint/2010/main" val="1076290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75" y="1550506"/>
            <a:ext cx="10549899" cy="4346712"/>
          </a:xfrm>
          <a:prstGeom prst="rect">
            <a:avLst/>
          </a:prstGeom>
        </p:spPr>
      </p:pic>
      <p:sp>
        <p:nvSpPr>
          <p:cNvPr id="3" name="TextBox 2"/>
          <p:cNvSpPr txBox="1"/>
          <p:nvPr/>
        </p:nvSpPr>
        <p:spPr>
          <a:xfrm>
            <a:off x="317241" y="136057"/>
            <a:ext cx="11896462" cy="830997"/>
          </a:xfrm>
          <a:prstGeom prst="rect">
            <a:avLst/>
          </a:prstGeom>
          <a:noFill/>
        </p:spPr>
        <p:txBody>
          <a:bodyPr wrap="none" rtlCol="0">
            <a:spAutoFit/>
          </a:bodyPr>
          <a:lstStyle/>
          <a:p>
            <a:r>
              <a:rPr lang="en-US" sz="2400" b="1" dirty="0" smtClean="0"/>
              <a:t>Decision Space: Spatially Explicit Quantitative (use </a:t>
            </a:r>
            <a:r>
              <a:rPr lang="en-US" sz="2400" b="1" dirty="0" err="1" smtClean="0"/>
              <a:t>NetMap’s</a:t>
            </a:r>
            <a:r>
              <a:rPr lang="en-US" sz="2400" b="1" dirty="0"/>
              <a:t> </a:t>
            </a:r>
            <a:r>
              <a:rPr lang="en-US" sz="2400" b="1" dirty="0" smtClean="0"/>
              <a:t>Resource-Fire Stressor Overlap</a:t>
            </a:r>
          </a:p>
          <a:p>
            <a:r>
              <a:rPr lang="en-US" sz="2400" b="1" dirty="0" smtClean="0"/>
              <a:t>Tool [Quick Tool])</a:t>
            </a:r>
            <a:endParaRPr lang="en-US" sz="2400" b="1" dirty="0"/>
          </a:p>
        </p:txBody>
      </p:sp>
    </p:spTree>
    <p:extLst>
      <p:ext uri="{BB962C8B-B14F-4D97-AF65-F5344CB8AC3E}">
        <p14:creationId xmlns:p14="http://schemas.microsoft.com/office/powerpoint/2010/main" val="37177023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52" y="545769"/>
            <a:ext cx="10962262" cy="6129437"/>
          </a:xfrm>
          <a:prstGeom prst="rect">
            <a:avLst/>
          </a:prstGeom>
        </p:spPr>
      </p:pic>
      <p:sp>
        <p:nvSpPr>
          <p:cNvPr id="3" name="TextBox 2"/>
          <p:cNvSpPr txBox="1"/>
          <p:nvPr/>
        </p:nvSpPr>
        <p:spPr>
          <a:xfrm>
            <a:off x="388308" y="0"/>
            <a:ext cx="6009402" cy="461665"/>
          </a:xfrm>
          <a:prstGeom prst="rect">
            <a:avLst/>
          </a:prstGeom>
          <a:noFill/>
        </p:spPr>
        <p:txBody>
          <a:bodyPr wrap="none" rtlCol="0">
            <a:spAutoFit/>
          </a:bodyPr>
          <a:lstStyle/>
          <a:p>
            <a:r>
              <a:rPr lang="en-US" sz="2400" b="1" dirty="0" err="1"/>
              <a:t>NetMap’s</a:t>
            </a:r>
            <a:r>
              <a:rPr lang="en-US" sz="2400" b="1" dirty="0"/>
              <a:t> Resource-Fire Stressor </a:t>
            </a:r>
            <a:r>
              <a:rPr lang="en-US" sz="2400" b="1" dirty="0" smtClean="0"/>
              <a:t>Overlap Tool</a:t>
            </a:r>
            <a:endParaRPr lang="en-US" sz="2400" dirty="0"/>
          </a:p>
        </p:txBody>
      </p:sp>
    </p:spTree>
    <p:extLst>
      <p:ext uri="{BB962C8B-B14F-4D97-AF65-F5344CB8AC3E}">
        <p14:creationId xmlns:p14="http://schemas.microsoft.com/office/powerpoint/2010/main" val="2316157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2343" y="216992"/>
            <a:ext cx="7939738" cy="461665"/>
          </a:xfrm>
          <a:prstGeom prst="rect">
            <a:avLst/>
          </a:prstGeom>
          <a:noFill/>
        </p:spPr>
        <p:txBody>
          <a:bodyPr wrap="none" rtlCol="0">
            <a:spAutoFit/>
          </a:bodyPr>
          <a:lstStyle/>
          <a:p>
            <a:r>
              <a:rPr lang="en-US" sz="2400" b="1" dirty="0" smtClean="0"/>
              <a:t>Drop down attribute list in </a:t>
            </a:r>
            <a:r>
              <a:rPr lang="en-US" sz="2400" b="1" dirty="0" err="1" smtClean="0"/>
              <a:t>NetMap’s</a:t>
            </a:r>
            <a:r>
              <a:rPr lang="en-US" sz="2400" b="1" dirty="0" smtClean="0"/>
              <a:t> Fire and Fish Quick Tool</a:t>
            </a:r>
            <a:endParaRPr lang="en-US" sz="24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13" y="929242"/>
            <a:ext cx="3807051" cy="461570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377" y="929241"/>
            <a:ext cx="3588093" cy="4615709"/>
          </a:xfrm>
          <a:prstGeom prst="rect">
            <a:avLst/>
          </a:prstGeom>
        </p:spPr>
      </p:pic>
      <p:sp>
        <p:nvSpPr>
          <p:cNvPr id="9" name="TextBox 8"/>
          <p:cNvSpPr txBox="1"/>
          <p:nvPr/>
        </p:nvSpPr>
        <p:spPr>
          <a:xfrm>
            <a:off x="768627" y="6162261"/>
            <a:ext cx="2008820" cy="369332"/>
          </a:xfrm>
          <a:prstGeom prst="rect">
            <a:avLst/>
          </a:prstGeom>
          <a:noFill/>
        </p:spPr>
        <p:txBody>
          <a:bodyPr wrap="none" rtlCol="0">
            <a:spAutoFit/>
          </a:bodyPr>
          <a:lstStyle/>
          <a:p>
            <a:r>
              <a:rPr lang="en-US" b="1" dirty="0" smtClean="0"/>
              <a:t>ArcMap field name</a:t>
            </a:r>
            <a:endParaRPr lang="en-US" b="1" dirty="0"/>
          </a:p>
        </p:txBody>
      </p:sp>
      <p:sp>
        <p:nvSpPr>
          <p:cNvPr id="10" name="TextBox 9"/>
          <p:cNvSpPr txBox="1"/>
          <p:nvPr/>
        </p:nvSpPr>
        <p:spPr>
          <a:xfrm>
            <a:off x="4837802" y="6162261"/>
            <a:ext cx="1616148" cy="369332"/>
          </a:xfrm>
          <a:prstGeom prst="rect">
            <a:avLst/>
          </a:prstGeom>
          <a:noFill/>
        </p:spPr>
        <p:txBody>
          <a:bodyPr wrap="none" rtlCol="0">
            <a:spAutoFit/>
          </a:bodyPr>
          <a:lstStyle/>
          <a:p>
            <a:r>
              <a:rPr lang="en-US" b="1" dirty="0" err="1" smtClean="0"/>
              <a:t>NetMap</a:t>
            </a:r>
            <a:r>
              <a:rPr lang="en-US" b="1" dirty="0" smtClean="0"/>
              <a:t> name</a:t>
            </a:r>
            <a:endParaRPr lang="en-US" b="1" dirty="0"/>
          </a:p>
        </p:txBody>
      </p:sp>
      <p:cxnSp>
        <p:nvCxnSpPr>
          <p:cNvPr id="12" name="Straight Arrow Connector 11"/>
          <p:cNvCxnSpPr/>
          <p:nvPr/>
        </p:nvCxnSpPr>
        <p:spPr>
          <a:xfrm flipH="1" flipV="1">
            <a:off x="993913" y="5287617"/>
            <a:ext cx="1166191" cy="8746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50569" y="5544950"/>
            <a:ext cx="257466" cy="7459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547861" y="5238931"/>
            <a:ext cx="3644139" cy="923330"/>
          </a:xfrm>
          <a:prstGeom prst="rect">
            <a:avLst/>
          </a:prstGeom>
          <a:noFill/>
        </p:spPr>
        <p:txBody>
          <a:bodyPr wrap="none" rtlCol="0">
            <a:spAutoFit/>
          </a:bodyPr>
          <a:lstStyle/>
          <a:p>
            <a:r>
              <a:rPr lang="en-US" b="1" dirty="0" smtClean="0"/>
              <a:t>However, one can load all </a:t>
            </a:r>
            <a:r>
              <a:rPr lang="en-US" b="1" dirty="0" err="1" smtClean="0"/>
              <a:t>shapefiles</a:t>
            </a:r>
            <a:endParaRPr lang="en-US" b="1" dirty="0" smtClean="0"/>
          </a:p>
          <a:p>
            <a:r>
              <a:rPr lang="en-US" b="1" dirty="0" smtClean="0"/>
              <a:t>within ArcMap without using</a:t>
            </a:r>
          </a:p>
          <a:p>
            <a:r>
              <a:rPr lang="en-US" b="1" dirty="0" smtClean="0"/>
              <a:t>the Quick Tool interface</a:t>
            </a:r>
            <a:endParaRPr lang="en-US" b="1" dirty="0"/>
          </a:p>
        </p:txBody>
      </p:sp>
    </p:spTree>
    <p:extLst>
      <p:ext uri="{BB962C8B-B14F-4D97-AF65-F5344CB8AC3E}">
        <p14:creationId xmlns:p14="http://schemas.microsoft.com/office/powerpoint/2010/main" val="26221654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356" y="185532"/>
            <a:ext cx="9509270" cy="523220"/>
          </a:xfrm>
          <a:prstGeom prst="rect">
            <a:avLst/>
          </a:prstGeom>
          <a:noFill/>
        </p:spPr>
        <p:txBody>
          <a:bodyPr wrap="none" rtlCol="0">
            <a:spAutoFit/>
          </a:bodyPr>
          <a:lstStyle/>
          <a:p>
            <a:r>
              <a:rPr lang="en-US" sz="2800" b="1" dirty="0" smtClean="0"/>
              <a:t>All analysis results are summarized at the scale of HUC 6</a:t>
            </a:r>
            <a:r>
              <a:rPr lang="en-US" sz="2800" b="1" baseline="30000" dirty="0" smtClean="0"/>
              <a:t>th</a:t>
            </a:r>
            <a:r>
              <a:rPr lang="en-US" sz="2800" b="1" dirty="0" smtClean="0"/>
              <a:t> field</a:t>
            </a:r>
            <a:endParaRPr lang="en-US" sz="2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461" y="1046987"/>
            <a:ext cx="5323498" cy="5508525"/>
          </a:xfrm>
          <a:prstGeom prst="rect">
            <a:avLst/>
          </a:prstGeom>
        </p:spPr>
      </p:pic>
      <p:sp>
        <p:nvSpPr>
          <p:cNvPr id="3" name="TextBox 2"/>
          <p:cNvSpPr txBox="1"/>
          <p:nvPr/>
        </p:nvSpPr>
        <p:spPr>
          <a:xfrm>
            <a:off x="375781" y="5361141"/>
            <a:ext cx="4537845" cy="830997"/>
          </a:xfrm>
          <a:prstGeom prst="rect">
            <a:avLst/>
          </a:prstGeom>
          <a:noFill/>
        </p:spPr>
        <p:txBody>
          <a:bodyPr wrap="none" rtlCol="0">
            <a:spAutoFit/>
          </a:bodyPr>
          <a:lstStyle/>
          <a:p>
            <a:r>
              <a:rPr lang="en-US" sz="2400" b="1" dirty="0" smtClean="0"/>
              <a:t>For example, burn severity (BARC)</a:t>
            </a:r>
          </a:p>
          <a:p>
            <a:r>
              <a:rPr lang="en-US" sz="2400" b="1" dirty="0" smtClean="0"/>
              <a:t>per 6</a:t>
            </a:r>
            <a:r>
              <a:rPr lang="en-US" sz="2400" b="1" baseline="30000" dirty="0" smtClean="0"/>
              <a:t>th</a:t>
            </a:r>
            <a:r>
              <a:rPr lang="en-US" sz="2400" b="1" dirty="0" smtClean="0"/>
              <a:t> field </a:t>
            </a:r>
            <a:r>
              <a:rPr lang="en-US" sz="2400" b="1" dirty="0" err="1" smtClean="0"/>
              <a:t>subbasin</a:t>
            </a:r>
            <a:endParaRPr lang="en-US" sz="2400" b="1" dirty="0"/>
          </a:p>
        </p:txBody>
      </p:sp>
      <p:cxnSp>
        <p:nvCxnSpPr>
          <p:cNvPr id="6" name="Straight Arrow Connector 5"/>
          <p:cNvCxnSpPr/>
          <p:nvPr/>
        </p:nvCxnSpPr>
        <p:spPr>
          <a:xfrm flipV="1">
            <a:off x="3281819" y="4146115"/>
            <a:ext cx="2575642" cy="12526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989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187" y="125260"/>
            <a:ext cx="2901500" cy="2308324"/>
          </a:xfrm>
          <a:prstGeom prst="rect">
            <a:avLst/>
          </a:prstGeom>
          <a:noFill/>
        </p:spPr>
        <p:txBody>
          <a:bodyPr wrap="none" rtlCol="0">
            <a:spAutoFit/>
          </a:bodyPr>
          <a:lstStyle/>
          <a:p>
            <a:r>
              <a:rPr lang="en-US" sz="2400" b="1" dirty="0" smtClean="0"/>
              <a:t>Post fire BAER</a:t>
            </a:r>
          </a:p>
          <a:p>
            <a:r>
              <a:rPr lang="en-US" sz="2400" b="1" dirty="0" smtClean="0"/>
              <a:t>Analysis</a:t>
            </a:r>
          </a:p>
          <a:p>
            <a:endParaRPr lang="en-US" sz="2400" b="1" dirty="0"/>
          </a:p>
          <a:p>
            <a:r>
              <a:rPr lang="en-US" sz="2400" b="1" dirty="0" smtClean="0"/>
              <a:t>Canyon Creek </a:t>
            </a:r>
          </a:p>
          <a:p>
            <a:r>
              <a:rPr lang="en-US" sz="2400" b="1" dirty="0" smtClean="0"/>
              <a:t>Complex Wildfire, </a:t>
            </a:r>
          </a:p>
          <a:p>
            <a:r>
              <a:rPr lang="en-US" sz="2400" b="1" dirty="0" smtClean="0"/>
              <a:t>as of August 31, 2015</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87" y="125260"/>
            <a:ext cx="8291549" cy="6582427"/>
          </a:xfrm>
          <a:prstGeom prst="rect">
            <a:avLst/>
          </a:prstGeom>
        </p:spPr>
      </p:pic>
      <p:sp>
        <p:nvSpPr>
          <p:cNvPr id="5" name="TextBox 4"/>
          <p:cNvSpPr txBox="1"/>
          <p:nvPr/>
        </p:nvSpPr>
        <p:spPr>
          <a:xfrm>
            <a:off x="1067587" y="2816308"/>
            <a:ext cx="1549783" cy="1200329"/>
          </a:xfrm>
          <a:prstGeom prst="rect">
            <a:avLst/>
          </a:prstGeom>
          <a:noFill/>
        </p:spPr>
        <p:txBody>
          <a:bodyPr wrap="none" rtlCol="0">
            <a:spAutoFit/>
          </a:bodyPr>
          <a:lstStyle/>
          <a:p>
            <a:r>
              <a:rPr lang="en-US" b="1" dirty="0" smtClean="0"/>
              <a:t>Canyon Creek </a:t>
            </a:r>
          </a:p>
          <a:p>
            <a:r>
              <a:rPr lang="en-US" b="1" dirty="0" smtClean="0"/>
              <a:t>BAER-</a:t>
            </a:r>
            <a:r>
              <a:rPr lang="en-US" b="1" dirty="0" err="1" smtClean="0"/>
              <a:t>NetMap</a:t>
            </a:r>
            <a:endParaRPr lang="en-US" b="1" dirty="0" smtClean="0"/>
          </a:p>
          <a:p>
            <a:r>
              <a:rPr lang="en-US" b="1" dirty="0" smtClean="0"/>
              <a:t>analysis area</a:t>
            </a:r>
          </a:p>
          <a:p>
            <a:r>
              <a:rPr lang="en-US" b="1" dirty="0" smtClean="0"/>
              <a:t>(colored)</a:t>
            </a:r>
          </a:p>
        </p:txBody>
      </p:sp>
      <p:cxnSp>
        <p:nvCxnSpPr>
          <p:cNvPr id="7" name="Straight Arrow Connector 6"/>
          <p:cNvCxnSpPr/>
          <p:nvPr/>
        </p:nvCxnSpPr>
        <p:spPr>
          <a:xfrm>
            <a:off x="2342367" y="3707704"/>
            <a:ext cx="350728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908121" y="3695178"/>
            <a:ext cx="914400" cy="9144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526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761" y="153347"/>
            <a:ext cx="1403526" cy="646331"/>
          </a:xfrm>
          <a:prstGeom prst="rect">
            <a:avLst/>
          </a:prstGeom>
          <a:noFill/>
        </p:spPr>
        <p:txBody>
          <a:bodyPr wrap="none" rtlCol="0">
            <a:spAutoFit/>
          </a:bodyPr>
          <a:lstStyle/>
          <a:p>
            <a:r>
              <a:rPr lang="en-US" b="1" dirty="0" smtClean="0"/>
              <a:t>Presentation</a:t>
            </a:r>
          </a:p>
          <a:p>
            <a:r>
              <a:rPr lang="en-US" b="1" dirty="0" smtClean="0"/>
              <a:t>Complete</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884" y="153347"/>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1284" y="4010390"/>
            <a:ext cx="11870429" cy="1569660"/>
          </a:xfrm>
          <a:prstGeom prst="rect">
            <a:avLst/>
          </a:prstGeom>
          <a:noFill/>
        </p:spPr>
        <p:txBody>
          <a:bodyPr wrap="none" rtlCol="0">
            <a:spAutoFit/>
          </a:bodyPr>
          <a:lstStyle/>
          <a:p>
            <a:r>
              <a:rPr lang="en-US" sz="2400" dirty="0" err="1" smtClean="0"/>
              <a:t>TerrainWorks</a:t>
            </a:r>
            <a:r>
              <a:rPr lang="en-US" sz="2400" dirty="0" smtClean="0"/>
              <a:t> designs and builds the most advanced watershed and landscape analysis system</a:t>
            </a:r>
          </a:p>
          <a:p>
            <a:r>
              <a:rPr lang="en-US" sz="2400" dirty="0" smtClean="0"/>
              <a:t>in the world. Learn more about </a:t>
            </a:r>
            <a:r>
              <a:rPr lang="en-US" sz="2400" dirty="0" err="1" smtClean="0"/>
              <a:t>NetMap</a:t>
            </a:r>
            <a:r>
              <a:rPr lang="en-US" sz="2400" dirty="0" smtClean="0"/>
              <a:t> virtual watersheds, watershed analysis tools, </a:t>
            </a:r>
          </a:p>
          <a:p>
            <a:r>
              <a:rPr lang="en-US" sz="2400" dirty="0" smtClean="0"/>
              <a:t>online technical help and tools at: </a:t>
            </a:r>
            <a:r>
              <a:rPr lang="en-US" sz="2400" dirty="0" smtClean="0">
                <a:hlinkClick r:id="rId4"/>
              </a:rPr>
              <a:t>www.terrainworks.com</a:t>
            </a:r>
            <a:r>
              <a:rPr lang="en-US" sz="2400" dirty="0" smtClean="0"/>
              <a:t>. Contact us with questions,</a:t>
            </a:r>
          </a:p>
          <a:p>
            <a:r>
              <a:rPr lang="en-US" sz="2400" dirty="0" smtClean="0"/>
              <a:t>we are here to help.</a:t>
            </a:r>
          </a:p>
        </p:txBody>
      </p:sp>
    </p:spTree>
    <p:extLst>
      <p:ext uri="{BB962C8B-B14F-4D97-AF65-F5344CB8AC3E}">
        <p14:creationId xmlns:p14="http://schemas.microsoft.com/office/powerpoint/2010/main" val="3019368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652" y="410818"/>
            <a:ext cx="10167335" cy="369332"/>
          </a:xfrm>
          <a:prstGeom prst="rect">
            <a:avLst/>
          </a:prstGeom>
          <a:noFill/>
        </p:spPr>
        <p:txBody>
          <a:bodyPr wrap="none" rtlCol="0">
            <a:spAutoFit/>
          </a:bodyPr>
          <a:lstStyle/>
          <a:p>
            <a:r>
              <a:rPr lang="en-US" b="1" i="1" dirty="0" smtClean="0"/>
              <a:t>The next four slides contain additional details about </a:t>
            </a:r>
            <a:r>
              <a:rPr lang="en-US" b="1" i="1" dirty="0" err="1" smtClean="0"/>
              <a:t>NetMap</a:t>
            </a:r>
            <a:r>
              <a:rPr lang="en-US" b="1" i="1" dirty="0" smtClean="0"/>
              <a:t> capabilities as applied to the BAER analysis</a:t>
            </a:r>
            <a:endParaRPr lang="en-US" b="1" i="1" dirty="0"/>
          </a:p>
        </p:txBody>
      </p:sp>
    </p:spTree>
    <p:extLst>
      <p:ext uri="{BB962C8B-B14F-4D97-AF65-F5344CB8AC3E}">
        <p14:creationId xmlns:p14="http://schemas.microsoft.com/office/powerpoint/2010/main" val="3927057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9112" y="675482"/>
            <a:ext cx="764857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8"/>
          <p:cNvSpPr txBox="1">
            <a:spLocks noChangeArrowheads="1"/>
          </p:cNvSpPr>
          <p:nvPr/>
        </p:nvSpPr>
        <p:spPr bwMode="auto">
          <a:xfrm>
            <a:off x="166915" y="22339"/>
            <a:ext cx="1180643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smtClean="0"/>
              <a:t>The BAER-</a:t>
            </a:r>
            <a:r>
              <a:rPr lang="en-US" altLang="en-US" sz="2800" dirty="0" err="1" smtClean="0"/>
              <a:t>NetMap</a:t>
            </a:r>
            <a:r>
              <a:rPr lang="en-US" altLang="en-US" sz="2800" dirty="0" smtClean="0"/>
              <a:t> analysis requires that terrestrial information (on hillsides)</a:t>
            </a:r>
          </a:p>
          <a:p>
            <a:pPr eaLnBrk="1" hangingPunct="1"/>
            <a:r>
              <a:rPr lang="en-US" altLang="en-US" sz="2800" dirty="0" smtClean="0"/>
              <a:t>be transferred to channel</a:t>
            </a:r>
          </a:p>
          <a:p>
            <a:pPr eaLnBrk="1" hangingPunct="1"/>
            <a:r>
              <a:rPr lang="en-US" altLang="en-US" sz="2800" dirty="0" smtClean="0"/>
              <a:t>networks, so that fire</a:t>
            </a:r>
          </a:p>
          <a:p>
            <a:pPr eaLnBrk="1" hangingPunct="1"/>
            <a:r>
              <a:rPr lang="en-US" altLang="en-US" sz="2800" dirty="0" smtClean="0"/>
              <a:t>related stressors (erosion,</a:t>
            </a:r>
          </a:p>
          <a:p>
            <a:pPr eaLnBrk="1" hangingPunct="1"/>
            <a:r>
              <a:rPr lang="en-US" altLang="en-US" sz="2800" dirty="0" smtClean="0"/>
              <a:t>roads) can be directly</a:t>
            </a:r>
          </a:p>
          <a:p>
            <a:pPr eaLnBrk="1" hangingPunct="1"/>
            <a:r>
              <a:rPr lang="en-US" altLang="en-US" sz="2800" dirty="0" smtClean="0"/>
              <a:t>linked to structures and</a:t>
            </a:r>
          </a:p>
          <a:p>
            <a:pPr eaLnBrk="1" hangingPunct="1"/>
            <a:r>
              <a:rPr lang="en-US" altLang="en-US" sz="2800" dirty="0" smtClean="0"/>
              <a:t>fish habitats, at the scale</a:t>
            </a:r>
          </a:p>
          <a:p>
            <a:pPr eaLnBrk="1" hangingPunct="1"/>
            <a:r>
              <a:rPr lang="en-US" altLang="en-US" sz="2800" dirty="0" smtClean="0"/>
              <a:t>of individual channel</a:t>
            </a:r>
          </a:p>
          <a:p>
            <a:pPr eaLnBrk="1" hangingPunct="1"/>
            <a:r>
              <a:rPr lang="en-US" altLang="en-US" sz="2800" dirty="0" smtClean="0"/>
              <a:t>segments.</a:t>
            </a:r>
            <a:endParaRPr lang="en-US" altLang="en-US" sz="2800" dirty="0"/>
          </a:p>
        </p:txBody>
      </p:sp>
      <p:sp>
        <p:nvSpPr>
          <p:cNvPr id="5" name="Footer Placeholder 4"/>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2028735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8"/>
          <p:cNvSpPr txBox="1">
            <a:spLocks noChangeArrowheads="1"/>
          </p:cNvSpPr>
          <p:nvPr/>
        </p:nvSpPr>
        <p:spPr bwMode="auto">
          <a:xfrm>
            <a:off x="1676400" y="152401"/>
            <a:ext cx="80602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t>Drainage wings </a:t>
            </a:r>
            <a:r>
              <a:rPr lang="en-US" altLang="en-US" sz="2800" dirty="0" smtClean="0"/>
              <a:t>(discretize landscapes and land uses)</a:t>
            </a:r>
            <a:endParaRPr lang="en-US" altLang="en-US" sz="2800"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720725"/>
            <a:ext cx="6938963"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TerrainWorks (www.terrainworks.com)</a:t>
            </a:r>
            <a:endParaRPr lang="en-US" dirty="0"/>
          </a:p>
        </p:txBody>
      </p:sp>
    </p:spTree>
    <p:extLst>
      <p:ext uri="{BB962C8B-B14F-4D97-AF65-F5344CB8AC3E}">
        <p14:creationId xmlns:p14="http://schemas.microsoft.com/office/powerpoint/2010/main" val="15763762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199" y="232227"/>
            <a:ext cx="2989921" cy="1938992"/>
          </a:xfrm>
          <a:prstGeom prst="rect">
            <a:avLst/>
          </a:prstGeom>
          <a:noFill/>
        </p:spPr>
        <p:txBody>
          <a:bodyPr wrap="none" rtlCol="0">
            <a:spAutoFit/>
          </a:bodyPr>
          <a:lstStyle/>
          <a:p>
            <a:r>
              <a:rPr lang="en-US" sz="2000" b="1" dirty="0" smtClean="0"/>
              <a:t>An example about</a:t>
            </a:r>
          </a:p>
          <a:p>
            <a:r>
              <a:rPr lang="en-US" sz="2000" b="1" dirty="0" smtClean="0"/>
              <a:t>how a hillside attribute</a:t>
            </a:r>
          </a:p>
          <a:p>
            <a:r>
              <a:rPr lang="en-US" sz="2000" b="1" dirty="0" smtClean="0"/>
              <a:t>(post fire erosion)</a:t>
            </a:r>
          </a:p>
          <a:p>
            <a:r>
              <a:rPr lang="en-US" sz="2000" b="1" dirty="0" smtClean="0"/>
              <a:t>is transferred to individual</a:t>
            </a:r>
          </a:p>
          <a:p>
            <a:r>
              <a:rPr lang="en-US" sz="2000" b="1" dirty="0" smtClean="0"/>
              <a:t>channel segments, and</a:t>
            </a:r>
          </a:p>
          <a:p>
            <a:r>
              <a:rPr lang="en-US" sz="2000" b="1" dirty="0" smtClean="0"/>
              <a:t>aggregated downstream</a:t>
            </a:r>
            <a:endParaRPr lang="en-US" sz="20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120" y="232227"/>
            <a:ext cx="8530129" cy="6393543"/>
          </a:xfrm>
          <a:prstGeom prst="rect">
            <a:avLst/>
          </a:prstGeom>
        </p:spPr>
      </p:pic>
    </p:spTree>
    <p:extLst>
      <p:ext uri="{BB962C8B-B14F-4D97-AF65-F5344CB8AC3E}">
        <p14:creationId xmlns:p14="http://schemas.microsoft.com/office/powerpoint/2010/main" val="477929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286" y="321044"/>
            <a:ext cx="2527295" cy="461665"/>
          </a:xfrm>
          <a:prstGeom prst="rect">
            <a:avLst/>
          </a:prstGeom>
          <a:noFill/>
        </p:spPr>
        <p:txBody>
          <a:bodyPr wrap="none" rtlCol="0">
            <a:spAutoFit/>
          </a:bodyPr>
          <a:lstStyle/>
          <a:p>
            <a:r>
              <a:rPr lang="en-US" sz="2400" b="1" dirty="0" smtClean="0"/>
              <a:t>Data spatial scales</a:t>
            </a:r>
            <a:endParaRPr lang="en-US" sz="24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40" y="321044"/>
            <a:ext cx="9267462" cy="6181356"/>
          </a:xfrm>
          <a:prstGeom prst="rect">
            <a:avLst/>
          </a:prstGeom>
        </p:spPr>
      </p:pic>
    </p:spTree>
    <p:extLst>
      <p:ext uri="{BB962C8B-B14F-4D97-AF65-F5344CB8AC3E}">
        <p14:creationId xmlns:p14="http://schemas.microsoft.com/office/powerpoint/2010/main" val="32988983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652" y="410818"/>
            <a:ext cx="6985374" cy="369332"/>
          </a:xfrm>
          <a:prstGeom prst="rect">
            <a:avLst/>
          </a:prstGeom>
          <a:noFill/>
        </p:spPr>
        <p:txBody>
          <a:bodyPr wrap="none" rtlCol="0">
            <a:spAutoFit/>
          </a:bodyPr>
          <a:lstStyle/>
          <a:p>
            <a:r>
              <a:rPr lang="en-US" b="1" i="1" dirty="0" smtClean="0"/>
              <a:t>The next seven slides contain additional details about the road analysis</a:t>
            </a:r>
            <a:endParaRPr lang="en-US" b="1" i="1" dirty="0"/>
          </a:p>
        </p:txBody>
      </p:sp>
    </p:spTree>
    <p:extLst>
      <p:ext uri="{BB962C8B-B14F-4D97-AF65-F5344CB8AC3E}">
        <p14:creationId xmlns:p14="http://schemas.microsoft.com/office/powerpoint/2010/main" val="719304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3268139" cy="400110"/>
          </a:xfrm>
          <a:prstGeom prst="rect">
            <a:avLst/>
          </a:prstGeom>
          <a:noFill/>
        </p:spPr>
        <p:txBody>
          <a:bodyPr wrap="none" rtlCol="0">
            <a:spAutoFit/>
          </a:bodyPr>
          <a:lstStyle/>
          <a:p>
            <a:r>
              <a:rPr lang="en-US" sz="2000" b="1" dirty="0" smtClean="0"/>
              <a:t>Road Model Details (7 slides)</a:t>
            </a:r>
            <a:endParaRPr lang="en-US" sz="2000" b="1" dirty="0"/>
          </a:p>
        </p:txBody>
      </p:sp>
      <p:sp>
        <p:nvSpPr>
          <p:cNvPr id="3" name="TextBox 1"/>
          <p:cNvSpPr txBox="1">
            <a:spLocks noChangeArrowheads="1"/>
          </p:cNvSpPr>
          <p:nvPr/>
        </p:nvSpPr>
        <p:spPr bwMode="auto">
          <a:xfrm>
            <a:off x="314325" y="942975"/>
            <a:ext cx="7235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GRAIP-Lite model of road surface erosion (in NetMap)</a:t>
            </a:r>
          </a:p>
          <a:p>
            <a:pPr>
              <a:spcBef>
                <a:spcPct val="0"/>
              </a:spcBef>
              <a:buFontTx/>
              <a:buNone/>
            </a:pPr>
            <a:r>
              <a:rPr lang="en-US" altLang="en-US" sz="1800"/>
              <a:t>(USFS, Rocky Mountain Research Station, Boise ID)</a:t>
            </a:r>
          </a:p>
        </p:txBody>
      </p:sp>
      <p:sp>
        <p:nvSpPr>
          <p:cNvPr id="4" name="TextBox 3"/>
          <p:cNvSpPr txBox="1"/>
          <p:nvPr/>
        </p:nvSpPr>
        <p:spPr>
          <a:xfrm>
            <a:off x="609600" y="1752600"/>
            <a:ext cx="8470900" cy="4400550"/>
          </a:xfrm>
          <a:prstGeom prst="rect">
            <a:avLst/>
          </a:prstGeom>
          <a:noFill/>
        </p:spPr>
        <p:txBody>
          <a:bodyPr wrap="none">
            <a:spAutoFit/>
          </a:bodyPr>
          <a:lstStyle/>
          <a:p>
            <a:pPr>
              <a:defRPr/>
            </a:pPr>
            <a:r>
              <a:rPr lang="en-US" sz="2800" dirty="0">
                <a:cs typeface="Arial" charset="0"/>
              </a:rPr>
              <a:t>E = B * R * S * V</a:t>
            </a:r>
          </a:p>
          <a:p>
            <a:pPr>
              <a:defRPr/>
            </a:pPr>
            <a:endParaRPr lang="en-US" sz="1800" dirty="0">
              <a:cs typeface="Arial" charset="0"/>
            </a:endParaRPr>
          </a:p>
          <a:p>
            <a:pPr>
              <a:defRPr/>
            </a:pPr>
            <a:r>
              <a:rPr lang="en-US" sz="1800" dirty="0">
                <a:cs typeface="Arial" charset="0"/>
              </a:rPr>
              <a:t>where E is </a:t>
            </a:r>
            <a:r>
              <a:rPr lang="en-US" sz="1800" u="sng" dirty="0">
                <a:cs typeface="Arial" charset="0"/>
              </a:rPr>
              <a:t>road sediment production </a:t>
            </a:r>
            <a:r>
              <a:rPr lang="en-US" sz="1800" dirty="0">
                <a:cs typeface="Arial" charset="0"/>
              </a:rPr>
              <a:t> to streams (kg/</a:t>
            </a:r>
            <a:r>
              <a:rPr lang="en-US" sz="1800" dirty="0" err="1">
                <a:cs typeface="Arial" charset="0"/>
              </a:rPr>
              <a:t>yr</a:t>
            </a:r>
            <a:r>
              <a:rPr lang="en-US" sz="1800" dirty="0">
                <a:cs typeface="Arial" charset="0"/>
              </a:rPr>
              <a:t>), B is the “base”</a:t>
            </a:r>
          </a:p>
          <a:p>
            <a:pPr>
              <a:defRPr/>
            </a:pPr>
            <a:r>
              <a:rPr lang="en-US" sz="1800" dirty="0">
                <a:cs typeface="Arial" charset="0"/>
              </a:rPr>
              <a:t>surface erosion rate (empirical), R is the elevation difference between the road segment</a:t>
            </a:r>
          </a:p>
          <a:p>
            <a:pPr>
              <a:defRPr/>
            </a:pPr>
            <a:r>
              <a:rPr lang="en-US" sz="1800" dirty="0">
                <a:cs typeface="Arial" charset="0"/>
              </a:rPr>
              <a:t>end points (</a:t>
            </a:r>
            <a:r>
              <a:rPr lang="en-US" sz="1800" u="sng" dirty="0">
                <a:cs typeface="Arial" charset="0"/>
              </a:rPr>
              <a:t>length</a:t>
            </a:r>
            <a:r>
              <a:rPr lang="en-US" sz="1800" dirty="0">
                <a:cs typeface="Arial" charset="0"/>
              </a:rPr>
              <a:t>), S is the road surface factor and V is the vegetation factor.</a:t>
            </a:r>
          </a:p>
          <a:p>
            <a:pPr>
              <a:defRPr/>
            </a:pPr>
            <a:endParaRPr lang="en-US" sz="1800" dirty="0">
              <a:cs typeface="Arial" charset="0"/>
            </a:endParaRPr>
          </a:p>
          <a:p>
            <a:pPr>
              <a:defRPr/>
            </a:pPr>
            <a:r>
              <a:rPr lang="en-US" sz="1800" dirty="0">
                <a:cs typeface="Arial" charset="0"/>
              </a:rPr>
              <a:t>V = 1 – 0.86x, where x is the fraction of the road length where flow path vegetation</a:t>
            </a:r>
          </a:p>
          <a:p>
            <a:pPr>
              <a:defRPr/>
            </a:pPr>
            <a:r>
              <a:rPr lang="en-US" sz="1800" dirty="0">
                <a:cs typeface="Arial" charset="0"/>
              </a:rPr>
              <a:t>(ditch) is greater than 25%; R (elev. diff) is slope x road segment (hydrologic) length.</a:t>
            </a:r>
          </a:p>
          <a:p>
            <a:pPr>
              <a:defRPr/>
            </a:pPr>
            <a:endParaRPr lang="en-US" sz="1800" dirty="0">
              <a:cs typeface="Arial" charset="0"/>
            </a:endParaRPr>
          </a:p>
          <a:p>
            <a:pPr marL="285750" indent="-285750">
              <a:buFont typeface="Arial" panose="020B0604020202020204" pitchFamily="34" charset="0"/>
              <a:buChar char="•"/>
              <a:defRPr/>
            </a:pPr>
            <a:r>
              <a:rPr lang="en-US" sz="1800" dirty="0">
                <a:cs typeface="Arial" charset="0"/>
              </a:rPr>
              <a:t>Example base rates:</a:t>
            </a:r>
          </a:p>
          <a:p>
            <a:pPr marL="285750" indent="-285750">
              <a:buFont typeface="Arial" panose="020B0604020202020204" pitchFamily="34" charset="0"/>
              <a:buChar char="•"/>
              <a:defRPr/>
            </a:pPr>
            <a:r>
              <a:rPr lang="en-US" sz="1800" dirty="0">
                <a:cs typeface="Arial" charset="0"/>
              </a:rPr>
              <a:t>Oregon Coast Range = 79 kg/</a:t>
            </a:r>
            <a:r>
              <a:rPr lang="en-US" sz="1800" dirty="0" err="1">
                <a:cs typeface="Arial" charset="0"/>
              </a:rPr>
              <a:t>yr</a:t>
            </a:r>
            <a:endParaRPr lang="en-US" sz="1800" dirty="0">
              <a:cs typeface="Arial" charset="0"/>
            </a:endParaRPr>
          </a:p>
          <a:p>
            <a:pPr marL="285750" indent="-285750">
              <a:buFont typeface="Arial" panose="020B0604020202020204" pitchFamily="34" charset="0"/>
              <a:buChar char="•"/>
              <a:defRPr/>
            </a:pPr>
            <a:r>
              <a:rPr lang="en-US" sz="1800" dirty="0">
                <a:cs typeface="Arial" charset="0"/>
              </a:rPr>
              <a:t>Idaho Batholith = 33 kg/</a:t>
            </a:r>
            <a:r>
              <a:rPr lang="en-US" sz="1800" dirty="0" err="1">
                <a:cs typeface="Arial" charset="0"/>
              </a:rPr>
              <a:t>yr</a:t>
            </a:r>
            <a:endParaRPr lang="en-US" sz="1800" dirty="0">
              <a:cs typeface="Arial" charset="0"/>
            </a:endParaRPr>
          </a:p>
          <a:p>
            <a:pPr marL="285750" indent="-285750">
              <a:buFont typeface="Arial" panose="020B0604020202020204" pitchFamily="34" charset="0"/>
              <a:buChar char="•"/>
              <a:defRPr/>
            </a:pPr>
            <a:r>
              <a:rPr lang="en-US" sz="1800" dirty="0">
                <a:cs typeface="Arial" charset="0"/>
              </a:rPr>
              <a:t>Montana (Belt sedimentary) = 7 kg/</a:t>
            </a:r>
            <a:r>
              <a:rPr lang="en-US" sz="1800" dirty="0" err="1">
                <a:cs typeface="Arial" charset="0"/>
              </a:rPr>
              <a:t>yr</a:t>
            </a:r>
            <a:endParaRPr lang="en-US" sz="1800" dirty="0">
              <a:cs typeface="Arial" charset="0"/>
            </a:endParaRPr>
          </a:p>
          <a:p>
            <a:pPr marL="285750" indent="-285750">
              <a:buFont typeface="Arial" panose="020B0604020202020204" pitchFamily="34" charset="0"/>
              <a:buChar char="•"/>
              <a:defRPr/>
            </a:pPr>
            <a:r>
              <a:rPr lang="en-US" sz="1800" dirty="0">
                <a:cs typeface="Arial" charset="0"/>
              </a:rPr>
              <a:t>Eastern Oregon (Umatilla, Basalt) = 1.5 </a:t>
            </a:r>
            <a:r>
              <a:rPr lang="en-US" sz="1800" dirty="0" smtClean="0">
                <a:cs typeface="Arial" charset="0"/>
              </a:rPr>
              <a:t>kg/kg</a:t>
            </a:r>
            <a:endParaRPr lang="en-US" sz="1800" dirty="0">
              <a:cs typeface="Arial" charset="0"/>
            </a:endParaRPr>
          </a:p>
          <a:p>
            <a:pPr marL="285750" indent="-285750">
              <a:buFont typeface="Arial" panose="020B0604020202020204" pitchFamily="34" charset="0"/>
              <a:buChar char="•"/>
              <a:defRPr/>
            </a:pPr>
            <a:r>
              <a:rPr lang="en-US" sz="1800" u="sng" dirty="0">
                <a:cs typeface="Arial" charset="0"/>
              </a:rPr>
              <a:t>Eastern Sierra (SPI) = 11 kg/</a:t>
            </a:r>
            <a:r>
              <a:rPr lang="en-US" sz="1800" u="sng" dirty="0" err="1">
                <a:cs typeface="Arial" charset="0"/>
              </a:rPr>
              <a:t>yr</a:t>
            </a:r>
            <a:endParaRPr lang="en-US" sz="1800" u="sng" dirty="0">
              <a:cs typeface="Arial" charset="0"/>
            </a:endParaRPr>
          </a:p>
        </p:txBody>
      </p:sp>
      <p:cxnSp>
        <p:nvCxnSpPr>
          <p:cNvPr id="6" name="Straight Arrow Connector 5"/>
          <p:cNvCxnSpPr/>
          <p:nvPr/>
        </p:nvCxnSpPr>
        <p:spPr>
          <a:xfrm flipH="1">
            <a:off x="5245100" y="5727700"/>
            <a:ext cx="17018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8234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52400" y="76200"/>
            <a:ext cx="7984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Road sediment delivery to </a:t>
            </a:r>
            <a:r>
              <a:rPr lang="en-US" altLang="en-US" sz="2400" b="1" dirty="0" smtClean="0"/>
              <a:t>streams (conservation </a:t>
            </a:r>
            <a:r>
              <a:rPr lang="en-US" altLang="en-US" sz="2400" b="1" dirty="0"/>
              <a:t>of </a:t>
            </a:r>
            <a:r>
              <a:rPr lang="en-US" altLang="en-US" sz="2400" b="1" dirty="0" smtClean="0"/>
              <a:t>mass)</a:t>
            </a:r>
            <a:endParaRPr lang="en-US" alt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407" y="639176"/>
            <a:ext cx="8221259" cy="6102626"/>
          </a:xfrm>
          <a:prstGeom prst="rect">
            <a:avLst/>
          </a:prstGeom>
        </p:spPr>
      </p:pic>
    </p:spTree>
    <p:extLst>
      <p:ext uri="{BB962C8B-B14F-4D97-AF65-F5344CB8AC3E}">
        <p14:creationId xmlns:p14="http://schemas.microsoft.com/office/powerpoint/2010/main" val="15485849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2044" y="911087"/>
            <a:ext cx="788511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4"/>
          <p:cNvSpPr txBox="1">
            <a:spLocks noChangeArrowheads="1"/>
          </p:cNvSpPr>
          <p:nvPr/>
        </p:nvSpPr>
        <p:spPr bwMode="auto">
          <a:xfrm>
            <a:off x="351184" y="129209"/>
            <a:ext cx="48117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Road sediment delivery to </a:t>
            </a:r>
            <a:r>
              <a:rPr lang="en-US" altLang="en-US" sz="2400" b="1" dirty="0" smtClean="0"/>
              <a:t>streams</a:t>
            </a:r>
            <a:endParaRPr lang="en-US" altLang="en-US" sz="2400" b="1" dirty="0"/>
          </a:p>
        </p:txBody>
      </p:sp>
    </p:spTree>
    <p:extLst>
      <p:ext uri="{BB962C8B-B14F-4D97-AF65-F5344CB8AC3E}">
        <p14:creationId xmlns:p14="http://schemas.microsoft.com/office/powerpoint/2010/main" val="3211208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252" y="169980"/>
            <a:ext cx="3174010" cy="523220"/>
          </a:xfrm>
          <a:prstGeom prst="rect">
            <a:avLst/>
          </a:prstGeom>
          <a:noFill/>
        </p:spPr>
        <p:txBody>
          <a:bodyPr wrap="none" rtlCol="0">
            <a:spAutoFit/>
          </a:bodyPr>
          <a:lstStyle/>
          <a:p>
            <a:r>
              <a:rPr lang="en-US" sz="2800" b="1" dirty="0" smtClean="0"/>
              <a:t>Models and Sources</a:t>
            </a:r>
            <a:endParaRPr lang="en-US" sz="2800" b="1" dirty="0"/>
          </a:p>
        </p:txBody>
      </p:sp>
      <p:sp>
        <p:nvSpPr>
          <p:cNvPr id="3" name="TextBox 2"/>
          <p:cNvSpPr txBox="1"/>
          <p:nvPr/>
        </p:nvSpPr>
        <p:spPr>
          <a:xfrm>
            <a:off x="107234" y="907502"/>
            <a:ext cx="11746934" cy="5632311"/>
          </a:xfrm>
          <a:prstGeom prst="rect">
            <a:avLst/>
          </a:prstGeom>
          <a:noFill/>
        </p:spPr>
        <p:txBody>
          <a:bodyPr wrap="none" rtlCol="0">
            <a:spAutoFit/>
          </a:bodyPr>
          <a:lstStyle/>
          <a:p>
            <a:r>
              <a:rPr lang="en-US" sz="2400" b="1" dirty="0" smtClean="0"/>
              <a:t>(1) DEMs – 10 m</a:t>
            </a:r>
          </a:p>
          <a:p>
            <a:r>
              <a:rPr lang="en-US" sz="2400" b="1" dirty="0" smtClean="0"/>
              <a:t>(2) Synthetic River Networks (stream layers) </a:t>
            </a:r>
            <a:r>
              <a:rPr lang="en-US" sz="2400" b="1" dirty="0" err="1" smtClean="0"/>
              <a:t>NetMap</a:t>
            </a:r>
            <a:r>
              <a:rPr lang="en-US" sz="2400" b="1" dirty="0" smtClean="0"/>
              <a:t> </a:t>
            </a:r>
            <a:r>
              <a:rPr lang="en-US" sz="2000" b="1" dirty="0" smtClean="0"/>
              <a:t>(www.terrainworks.com)</a:t>
            </a:r>
          </a:p>
          <a:p>
            <a:r>
              <a:rPr lang="en-US" sz="2400" b="1" dirty="0" smtClean="0"/>
              <a:t>(3) Fire severity (BARC map, Canyon Creek Complex)</a:t>
            </a:r>
          </a:p>
          <a:p>
            <a:r>
              <a:rPr lang="en-US" sz="2400" b="1" dirty="0" smtClean="0"/>
              <a:t>(4) Post fire surface erosion (WEPP – Disturbed)</a:t>
            </a:r>
          </a:p>
          <a:p>
            <a:r>
              <a:rPr lang="en-US" sz="2400" b="1" dirty="0" smtClean="0"/>
              <a:t>(5) Post fire gully potential (Parker et al. 2010)</a:t>
            </a:r>
          </a:p>
          <a:p>
            <a:r>
              <a:rPr lang="en-US" sz="2400" b="1" dirty="0" smtClean="0"/>
              <a:t>(6) Post fire </a:t>
            </a:r>
            <a:r>
              <a:rPr lang="en-US" sz="2400" b="1" dirty="0" err="1" smtClean="0"/>
              <a:t>landsliding</a:t>
            </a:r>
            <a:r>
              <a:rPr lang="en-US" sz="2400" b="1" dirty="0" smtClean="0"/>
              <a:t>/gullying (Miller and Burnett 2007, 2008, </a:t>
            </a:r>
            <a:r>
              <a:rPr lang="en-US" sz="2400" b="1" dirty="0" err="1" smtClean="0"/>
              <a:t>NetMap</a:t>
            </a:r>
            <a:r>
              <a:rPr lang="en-US" sz="2400" b="1" dirty="0" smtClean="0"/>
              <a:t>)</a:t>
            </a:r>
          </a:p>
          <a:p>
            <a:r>
              <a:rPr lang="en-US" sz="2400" b="1" dirty="0" smtClean="0"/>
              <a:t>(7) Post fire road surface erosion and sediment delivery (GRAIP-Lite w/ modified sediment </a:t>
            </a:r>
            <a:br>
              <a:rPr lang="en-US" sz="2400" b="1" dirty="0" smtClean="0"/>
            </a:br>
            <a:r>
              <a:rPr lang="en-US" sz="2400" b="1" dirty="0" smtClean="0"/>
              <a:t>delivery)</a:t>
            </a:r>
          </a:p>
          <a:p>
            <a:r>
              <a:rPr lang="en-US" sz="2400" b="1" dirty="0" smtClean="0"/>
              <a:t>(8) Flash Flood Index (Smith 2010, NOAA-NWS)</a:t>
            </a:r>
          </a:p>
          <a:p>
            <a:r>
              <a:rPr lang="en-US" sz="2400" b="1" dirty="0" smtClean="0"/>
              <a:t>(9) Salmon habitat (FS habitat distribution/Intrinsic Potential Model, Burnett et al. 2007)</a:t>
            </a:r>
          </a:p>
          <a:p>
            <a:r>
              <a:rPr lang="en-US" sz="2400" b="1" dirty="0" smtClean="0"/>
              <a:t>(10) Shade/thermal loading/thermal </a:t>
            </a:r>
            <a:r>
              <a:rPr lang="en-US" sz="2400" b="1" dirty="0" err="1" smtClean="0"/>
              <a:t>refugia</a:t>
            </a:r>
            <a:r>
              <a:rPr lang="en-US" sz="2400" b="1" dirty="0" smtClean="0"/>
              <a:t> (</a:t>
            </a:r>
            <a:r>
              <a:rPr lang="en-US" sz="2400" b="1" dirty="0" err="1" smtClean="0"/>
              <a:t>NetMap</a:t>
            </a:r>
            <a:r>
              <a:rPr lang="en-US" sz="2400" b="1" dirty="0" smtClean="0"/>
              <a:t> and Groom et al. 2011)</a:t>
            </a:r>
          </a:p>
          <a:p>
            <a:r>
              <a:rPr lang="en-US" sz="2400" b="1" dirty="0" smtClean="0"/>
              <a:t>(11) Road – stability (</a:t>
            </a:r>
            <a:r>
              <a:rPr lang="en-US" sz="2400" b="1" dirty="0" err="1" smtClean="0"/>
              <a:t>NetMap</a:t>
            </a:r>
            <a:r>
              <a:rPr lang="en-US" sz="2400" b="1" dirty="0" smtClean="0"/>
              <a:t>)</a:t>
            </a:r>
          </a:p>
          <a:p>
            <a:r>
              <a:rPr lang="en-US" sz="2400" b="1" dirty="0" smtClean="0"/>
              <a:t>(12) Cumulative habitat length above roads (</a:t>
            </a:r>
            <a:r>
              <a:rPr lang="en-US" sz="2400" b="1" dirty="0" err="1" smtClean="0"/>
              <a:t>NetMap</a:t>
            </a:r>
            <a:r>
              <a:rPr lang="en-US" sz="2400" b="1" dirty="0" smtClean="0"/>
              <a:t>)</a:t>
            </a:r>
          </a:p>
          <a:p>
            <a:endParaRPr lang="en-US" sz="2400" b="1" dirty="0"/>
          </a:p>
          <a:p>
            <a:r>
              <a:rPr lang="en-US" sz="2400" b="1" dirty="0" smtClean="0"/>
              <a:t>Refer to </a:t>
            </a:r>
            <a:r>
              <a:rPr lang="en-US" sz="2400" b="1" dirty="0" err="1" smtClean="0"/>
              <a:t>NetMap’s</a:t>
            </a:r>
            <a:r>
              <a:rPr lang="en-US" sz="2400" b="1" dirty="0" smtClean="0"/>
              <a:t> online technical help manuals for additional information</a:t>
            </a:r>
          </a:p>
        </p:txBody>
      </p:sp>
    </p:spTree>
    <p:extLst>
      <p:ext uri="{BB962C8B-B14F-4D97-AF65-F5344CB8AC3E}">
        <p14:creationId xmlns:p14="http://schemas.microsoft.com/office/powerpoint/2010/main" val="2780203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7"/>
          <p:cNvSpPr txBox="1">
            <a:spLocks noChangeArrowheads="1"/>
          </p:cNvSpPr>
          <p:nvPr/>
        </p:nvSpPr>
        <p:spPr bwMode="auto">
          <a:xfrm>
            <a:off x="231914" y="115958"/>
            <a:ext cx="48117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Road sediment delivery to </a:t>
            </a:r>
            <a:r>
              <a:rPr lang="en-US" altLang="en-US" sz="2400" b="1" dirty="0" smtClean="0"/>
              <a:t>streams</a:t>
            </a:r>
            <a:endParaRPr lang="en-US" alt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585" y="704082"/>
            <a:ext cx="8782829" cy="5449835"/>
          </a:xfrm>
          <a:prstGeom prst="rect">
            <a:avLst/>
          </a:prstGeom>
        </p:spPr>
      </p:pic>
    </p:spTree>
    <p:extLst>
      <p:ext uri="{BB962C8B-B14F-4D97-AF65-F5344CB8AC3E}">
        <p14:creationId xmlns:p14="http://schemas.microsoft.com/office/powerpoint/2010/main" val="187389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810" y="322111"/>
            <a:ext cx="7455438" cy="6409994"/>
          </a:xfrm>
          <a:prstGeom prst="rect">
            <a:avLst/>
          </a:prstGeom>
        </p:spPr>
      </p:pic>
      <p:sp>
        <p:nvSpPr>
          <p:cNvPr id="2" name="TextBox 1"/>
          <p:cNvSpPr txBox="1"/>
          <p:nvPr/>
        </p:nvSpPr>
        <p:spPr>
          <a:xfrm>
            <a:off x="3246782" y="4470040"/>
            <a:ext cx="5378780" cy="1200329"/>
          </a:xfrm>
          <a:prstGeom prst="rect">
            <a:avLst/>
          </a:prstGeom>
          <a:noFill/>
        </p:spPr>
        <p:txBody>
          <a:bodyPr wrap="none" rtlCol="0">
            <a:spAutoFit/>
          </a:bodyPr>
          <a:lstStyle/>
          <a:p>
            <a:r>
              <a:rPr lang="en-US" b="1" i="1" dirty="0" smtClean="0"/>
              <a:t>Fire that reduces infiltration capacity will result in</a:t>
            </a:r>
          </a:p>
          <a:p>
            <a:r>
              <a:rPr lang="en-US" b="1" i="1" dirty="0" smtClean="0"/>
              <a:t>a larger proportion of forest roads delivering sediment</a:t>
            </a:r>
          </a:p>
          <a:p>
            <a:r>
              <a:rPr lang="en-US" b="1" i="1" dirty="0" smtClean="0"/>
              <a:t>to stream channels (these could be targeted for</a:t>
            </a:r>
          </a:p>
          <a:p>
            <a:r>
              <a:rPr lang="en-US" b="1" i="1" dirty="0" smtClean="0"/>
              <a:t>restoration)</a:t>
            </a:r>
            <a:endParaRPr lang="en-US" b="1" i="1" dirty="0"/>
          </a:p>
        </p:txBody>
      </p:sp>
      <p:sp>
        <p:nvSpPr>
          <p:cNvPr id="4" name="TextBox 3"/>
          <p:cNvSpPr txBox="1"/>
          <p:nvPr/>
        </p:nvSpPr>
        <p:spPr>
          <a:xfrm>
            <a:off x="172278" y="198783"/>
            <a:ext cx="3972882" cy="830997"/>
          </a:xfrm>
          <a:prstGeom prst="rect">
            <a:avLst/>
          </a:prstGeom>
          <a:noFill/>
        </p:spPr>
        <p:txBody>
          <a:bodyPr wrap="none" rtlCol="0">
            <a:spAutoFit/>
          </a:bodyPr>
          <a:lstStyle/>
          <a:p>
            <a:r>
              <a:rPr lang="en-US" sz="2400" b="1" dirty="0" smtClean="0"/>
              <a:t>Fire Effects on Road Erosion</a:t>
            </a:r>
          </a:p>
          <a:p>
            <a:r>
              <a:rPr lang="en-US" sz="2400" b="1" dirty="0" smtClean="0"/>
              <a:t>Sediment Delivery to Streams</a:t>
            </a:r>
            <a:endParaRPr lang="en-US" sz="2400" b="1" dirty="0"/>
          </a:p>
        </p:txBody>
      </p:sp>
    </p:spTree>
    <p:extLst>
      <p:ext uri="{BB962C8B-B14F-4D97-AF65-F5344CB8AC3E}">
        <p14:creationId xmlns:p14="http://schemas.microsoft.com/office/powerpoint/2010/main" val="24219178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23" y="242597"/>
            <a:ext cx="7064910" cy="6074228"/>
          </a:xfrm>
          <a:prstGeom prst="rect">
            <a:avLst/>
          </a:prstGeom>
        </p:spPr>
      </p:pic>
      <p:pic>
        <p:nvPicPr>
          <p:cNvPr id="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6685" y="224375"/>
            <a:ext cx="4627195" cy="313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0857993" y="1194318"/>
            <a:ext cx="242595" cy="22393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29841" y="4153886"/>
            <a:ext cx="1525289" cy="369332"/>
          </a:xfrm>
          <a:prstGeom prst="rect">
            <a:avLst/>
          </a:prstGeom>
          <a:noFill/>
        </p:spPr>
        <p:txBody>
          <a:bodyPr wrap="none" rtlCol="0">
            <a:spAutoFit/>
          </a:bodyPr>
          <a:lstStyle/>
          <a:p>
            <a:r>
              <a:rPr lang="en-US" dirty="0" smtClean="0"/>
              <a:t>Low severity =</a:t>
            </a:r>
            <a:endParaRPr lang="en-US" dirty="0"/>
          </a:p>
        </p:txBody>
      </p:sp>
      <p:sp>
        <p:nvSpPr>
          <p:cNvPr id="6" name="TextBox 5"/>
          <p:cNvSpPr txBox="1"/>
          <p:nvPr/>
        </p:nvSpPr>
        <p:spPr>
          <a:xfrm>
            <a:off x="8529841" y="4905772"/>
            <a:ext cx="3071738" cy="369332"/>
          </a:xfrm>
          <a:prstGeom prst="rect">
            <a:avLst/>
          </a:prstGeom>
          <a:noFill/>
        </p:spPr>
        <p:txBody>
          <a:bodyPr wrap="none" rtlCol="0">
            <a:spAutoFit/>
          </a:bodyPr>
          <a:lstStyle/>
          <a:p>
            <a:r>
              <a:rPr lang="en-US" dirty="0" smtClean="0"/>
              <a:t>Moderate severity = 40 mm/</a:t>
            </a:r>
            <a:r>
              <a:rPr lang="en-US" dirty="0" err="1" smtClean="0"/>
              <a:t>hr</a:t>
            </a:r>
            <a:endParaRPr lang="en-US" dirty="0"/>
          </a:p>
        </p:txBody>
      </p:sp>
      <p:sp>
        <p:nvSpPr>
          <p:cNvPr id="7" name="TextBox 6"/>
          <p:cNvSpPr txBox="1"/>
          <p:nvPr/>
        </p:nvSpPr>
        <p:spPr>
          <a:xfrm>
            <a:off x="8529841" y="5692653"/>
            <a:ext cx="2569742" cy="369332"/>
          </a:xfrm>
          <a:prstGeom prst="rect">
            <a:avLst/>
          </a:prstGeom>
          <a:noFill/>
        </p:spPr>
        <p:txBody>
          <a:bodyPr wrap="none" rtlCol="0">
            <a:spAutoFit/>
          </a:bodyPr>
          <a:lstStyle/>
          <a:p>
            <a:r>
              <a:rPr lang="en-US" dirty="0" smtClean="0"/>
              <a:t>High severity = 20 mm/</a:t>
            </a:r>
            <a:r>
              <a:rPr lang="en-US" dirty="0" err="1" smtClean="0"/>
              <a:t>hr</a:t>
            </a:r>
            <a:endParaRPr lang="en-US" dirty="0"/>
          </a:p>
        </p:txBody>
      </p:sp>
      <p:sp>
        <p:nvSpPr>
          <p:cNvPr id="8" name="TextBox 7"/>
          <p:cNvSpPr txBox="1"/>
          <p:nvPr/>
        </p:nvSpPr>
        <p:spPr>
          <a:xfrm>
            <a:off x="9886816" y="4148839"/>
            <a:ext cx="1132041" cy="369332"/>
          </a:xfrm>
          <a:prstGeom prst="rect">
            <a:avLst/>
          </a:prstGeom>
          <a:noFill/>
        </p:spPr>
        <p:txBody>
          <a:bodyPr wrap="none" rtlCol="0">
            <a:spAutoFit/>
          </a:bodyPr>
          <a:lstStyle/>
          <a:p>
            <a:r>
              <a:rPr lang="en-US" dirty="0" smtClean="0"/>
              <a:t>50 mm/</a:t>
            </a:r>
            <a:r>
              <a:rPr lang="en-US" dirty="0" err="1" smtClean="0"/>
              <a:t>hr</a:t>
            </a:r>
            <a:endParaRPr lang="en-US" dirty="0"/>
          </a:p>
        </p:txBody>
      </p:sp>
      <p:sp>
        <p:nvSpPr>
          <p:cNvPr id="9" name="TextBox 8"/>
          <p:cNvSpPr txBox="1"/>
          <p:nvPr/>
        </p:nvSpPr>
        <p:spPr>
          <a:xfrm>
            <a:off x="8529841" y="3787979"/>
            <a:ext cx="2880212" cy="369332"/>
          </a:xfrm>
          <a:prstGeom prst="rect">
            <a:avLst/>
          </a:prstGeom>
          <a:noFill/>
        </p:spPr>
        <p:txBody>
          <a:bodyPr wrap="none" rtlCol="0">
            <a:spAutoFit/>
          </a:bodyPr>
          <a:lstStyle/>
          <a:p>
            <a:r>
              <a:rPr lang="en-US" b="1" dirty="0" smtClean="0"/>
              <a:t>Fire reduction in infiltration:</a:t>
            </a:r>
            <a:endParaRPr lang="en-US" b="1" dirty="0"/>
          </a:p>
        </p:txBody>
      </p:sp>
    </p:spTree>
    <p:extLst>
      <p:ext uri="{BB962C8B-B14F-4D97-AF65-F5344CB8AC3E}">
        <p14:creationId xmlns:p14="http://schemas.microsoft.com/office/powerpoint/2010/main" val="31208932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323" y="760156"/>
            <a:ext cx="6915500" cy="5764268"/>
          </a:xfrm>
          <a:prstGeom prst="rect">
            <a:avLst/>
          </a:prstGeom>
        </p:spPr>
      </p:pic>
      <p:sp>
        <p:nvSpPr>
          <p:cNvPr id="3" name="TextBox 2"/>
          <p:cNvSpPr txBox="1"/>
          <p:nvPr/>
        </p:nvSpPr>
        <p:spPr>
          <a:xfrm>
            <a:off x="377135" y="139033"/>
            <a:ext cx="5839740" cy="461665"/>
          </a:xfrm>
          <a:prstGeom prst="rect">
            <a:avLst/>
          </a:prstGeom>
          <a:noFill/>
        </p:spPr>
        <p:txBody>
          <a:bodyPr wrap="none" rtlCol="0">
            <a:spAutoFit/>
          </a:bodyPr>
          <a:lstStyle/>
          <a:p>
            <a:r>
              <a:rPr lang="en-US" sz="2400" b="1" dirty="0" smtClean="0"/>
              <a:t>Design storm (short duration, high intensity)</a:t>
            </a:r>
            <a:endParaRPr lang="en-US" sz="2400" b="1" dirty="0"/>
          </a:p>
        </p:txBody>
      </p:sp>
      <p:sp>
        <p:nvSpPr>
          <p:cNvPr id="4" name="Oval 3"/>
          <p:cNvSpPr/>
          <p:nvPr/>
        </p:nvSpPr>
        <p:spPr>
          <a:xfrm>
            <a:off x="4700416" y="3122307"/>
            <a:ext cx="413657" cy="40277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91657" y="4783920"/>
            <a:ext cx="2297424" cy="369332"/>
          </a:xfrm>
          <a:prstGeom prst="rect">
            <a:avLst/>
          </a:prstGeom>
          <a:noFill/>
        </p:spPr>
        <p:txBody>
          <a:bodyPr wrap="none" rtlCol="0">
            <a:spAutoFit/>
          </a:bodyPr>
          <a:lstStyle/>
          <a:p>
            <a:r>
              <a:rPr lang="en-US" b="1" dirty="0" smtClean="0"/>
              <a:t>0.92 in/</a:t>
            </a:r>
            <a:r>
              <a:rPr lang="en-US" b="1" dirty="0" err="1" smtClean="0"/>
              <a:t>hr</a:t>
            </a:r>
            <a:r>
              <a:rPr lang="en-US" b="1" dirty="0" smtClean="0"/>
              <a:t> (23 mm/</a:t>
            </a:r>
            <a:r>
              <a:rPr lang="en-US" b="1" dirty="0" err="1" smtClean="0"/>
              <a:t>hr</a:t>
            </a:r>
            <a:r>
              <a:rPr lang="en-US" b="1" dirty="0" smtClean="0"/>
              <a:t>)</a:t>
            </a:r>
            <a:endParaRPr lang="en-US" b="1" dirty="0"/>
          </a:p>
        </p:txBody>
      </p:sp>
      <p:sp>
        <p:nvSpPr>
          <p:cNvPr id="7" name="Rectangle 1"/>
          <p:cNvSpPr>
            <a:spLocks noChangeArrowheads="1"/>
          </p:cNvSpPr>
          <p:nvPr/>
        </p:nvSpPr>
        <p:spPr bwMode="auto">
          <a:xfrm>
            <a:off x="530087" y="6666708"/>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1155CC"/>
                </a:solidFill>
                <a:effectLst/>
                <a:latin typeface="Arial" panose="020B0604020202020204" pitchFamily="34" charset="0"/>
                <a:cs typeface="Arial" panose="020B0604020202020204" pitchFamily="34" charset="0"/>
                <a:hlinkClick r:id="rId4" invalidUrl="ftp://ftp.odot.state.or.us/techserv/Geo-Environmental/Hydraulics/Hydraulics Manual/Chapter_07/Chapter_07_appendix_A/CHAPTER_07_APPENDIX_A.pdf"/>
              </a:rPr>
              <a:t>ftp://ftp.odot.state.or.us/techserv/Geo-Environmental/Hydraulics/Hydraulics%20Manual/Chapter_07/Chapter_07_appendix_A/CHAPTER_07_APPENDIX_A.pdf</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5419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620" y="127519"/>
            <a:ext cx="2426177" cy="461665"/>
          </a:xfrm>
          <a:prstGeom prst="rect">
            <a:avLst/>
          </a:prstGeom>
          <a:noFill/>
        </p:spPr>
        <p:txBody>
          <a:bodyPr wrap="none" rtlCol="0">
            <a:spAutoFit/>
          </a:bodyPr>
          <a:lstStyle/>
          <a:p>
            <a:r>
              <a:rPr lang="en-US" sz="2400" b="1" dirty="0" smtClean="0"/>
              <a:t>Data Deliverables</a:t>
            </a:r>
            <a:endParaRPr lang="en-US" sz="2400" b="1" dirty="0"/>
          </a:p>
        </p:txBody>
      </p:sp>
      <p:graphicFrame>
        <p:nvGraphicFramePr>
          <p:cNvPr id="5" name="Table 4"/>
          <p:cNvGraphicFramePr>
            <a:graphicFrameLocks noGrp="1"/>
          </p:cNvGraphicFramePr>
          <p:nvPr>
            <p:extLst>
              <p:ext uri="{D42A27DB-BD31-4B8C-83A1-F6EECF244321}">
                <p14:modId xmlns:p14="http://schemas.microsoft.com/office/powerpoint/2010/main" val="867564286"/>
              </p:ext>
            </p:extLst>
          </p:nvPr>
        </p:nvGraphicFramePr>
        <p:xfrm>
          <a:off x="158620" y="760216"/>
          <a:ext cx="6042878" cy="5571864"/>
        </p:xfrm>
        <a:graphic>
          <a:graphicData uri="http://schemas.openxmlformats.org/drawingml/2006/table">
            <a:tbl>
              <a:tblPr firstRow="1" firstCol="1" bandRow="1">
                <a:tableStyleId>{5C22544A-7EE6-4342-B048-85BDC9FD1C3A}</a:tableStyleId>
              </a:tblPr>
              <a:tblGrid>
                <a:gridCol w="1586370"/>
                <a:gridCol w="590139"/>
                <a:gridCol w="531847"/>
                <a:gridCol w="712622"/>
                <a:gridCol w="712622"/>
                <a:gridCol w="945797"/>
                <a:gridCol w="963481"/>
              </a:tblGrid>
              <a:tr h="483482">
                <a:tc>
                  <a:txBody>
                    <a:bodyPr/>
                    <a:lstStyle/>
                    <a:p>
                      <a:pPr marL="0" marR="0">
                        <a:lnSpc>
                          <a:spcPct val="107000"/>
                        </a:lnSpc>
                        <a:spcBef>
                          <a:spcPts val="0"/>
                        </a:spcBef>
                        <a:spcAft>
                          <a:spcPts val="0"/>
                        </a:spcAft>
                      </a:pPr>
                      <a:r>
                        <a:rPr lang="en-US" sz="1200" dirty="0">
                          <a:effectLst/>
                        </a:rPr>
                        <a:t>Data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Raster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Road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Polygon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Reach Segment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Reach, routed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200" dirty="0">
                          <a:effectLst/>
                        </a:rPr>
                        <a:t>Aggregated HUC 6</a:t>
                      </a:r>
                      <a:r>
                        <a:rPr lang="en-US" sz="1200" baseline="30000" dirty="0">
                          <a:effectLst/>
                        </a:rPr>
                        <a:t>th</a:t>
                      </a:r>
                      <a:r>
                        <a:rPr lang="en-US" sz="1200" dirty="0">
                          <a:effectLst/>
                        </a:rPr>
                        <a:t> Polygon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200">
                          <a:effectLst/>
                        </a:rPr>
                        <a:t>1) Burned Area Reflectance Classification (BARC)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644642">
                <a:tc>
                  <a:txBody>
                    <a:bodyPr/>
                    <a:lstStyle/>
                    <a:p>
                      <a:pPr marL="0" marR="0">
                        <a:lnSpc>
                          <a:spcPct val="107000"/>
                        </a:lnSpc>
                        <a:spcBef>
                          <a:spcPts val="0"/>
                        </a:spcBef>
                        <a:spcAft>
                          <a:spcPts val="0"/>
                        </a:spcAft>
                      </a:pPr>
                      <a:r>
                        <a:rPr lang="en-US" sz="1200">
                          <a:effectLst/>
                        </a:rPr>
                        <a:t>2) Salmon intrinsic potential  (variable, e.g., steelhead, coho, Chinook)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7486">
                <a:tc>
                  <a:txBody>
                    <a:bodyPr/>
                    <a:lstStyle/>
                    <a:p>
                      <a:pPr marL="0" marR="0">
                        <a:lnSpc>
                          <a:spcPct val="107000"/>
                        </a:lnSpc>
                        <a:spcBef>
                          <a:spcPts val="0"/>
                        </a:spcBef>
                        <a:spcAft>
                          <a:spcPts val="0"/>
                        </a:spcAft>
                      </a:pPr>
                      <a:r>
                        <a:rPr lang="en-US" sz="1200">
                          <a:effectLst/>
                        </a:rPr>
                        <a:t>3) Post fire surface erosion (WEPP-Disturbed)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161161">
                <a:tc>
                  <a:txBody>
                    <a:bodyPr/>
                    <a:lstStyle/>
                    <a:p>
                      <a:pPr marL="0" marR="0">
                        <a:lnSpc>
                          <a:spcPct val="107000"/>
                        </a:lnSpc>
                        <a:spcBef>
                          <a:spcPts val="0"/>
                        </a:spcBef>
                        <a:spcAft>
                          <a:spcPts val="0"/>
                        </a:spcAft>
                      </a:pPr>
                      <a:r>
                        <a:rPr lang="en-US" sz="1200">
                          <a:effectLst/>
                        </a:rPr>
                        <a:t>4) Landslide potential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161161">
                <a:tc>
                  <a:txBody>
                    <a:bodyPr/>
                    <a:lstStyle/>
                    <a:p>
                      <a:pPr marL="0" marR="0">
                        <a:lnSpc>
                          <a:spcPct val="107000"/>
                        </a:lnSpc>
                        <a:spcBef>
                          <a:spcPts val="0"/>
                        </a:spcBef>
                        <a:spcAft>
                          <a:spcPts val="0"/>
                        </a:spcAft>
                      </a:pPr>
                      <a:r>
                        <a:rPr lang="en-US" sz="1200">
                          <a:effectLst/>
                        </a:rPr>
                        <a:t>5) Gully potential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322321">
                <a:tc>
                  <a:txBody>
                    <a:bodyPr/>
                    <a:lstStyle/>
                    <a:p>
                      <a:pPr marL="0" marR="0">
                        <a:lnSpc>
                          <a:spcPct val="107000"/>
                        </a:lnSpc>
                        <a:spcBef>
                          <a:spcPts val="0"/>
                        </a:spcBef>
                        <a:spcAft>
                          <a:spcPts val="0"/>
                        </a:spcAft>
                      </a:pPr>
                      <a:r>
                        <a:rPr lang="en-US" sz="1200">
                          <a:effectLst/>
                        </a:rPr>
                        <a:t>6) Flash Flood Index, Fire Impacted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200">
                          <a:effectLst/>
                        </a:rPr>
                        <a:t>7) Current shade-thermal energy/thermal refugia (LEMMA)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644642">
                <a:tc>
                  <a:txBody>
                    <a:bodyPr/>
                    <a:lstStyle/>
                    <a:p>
                      <a:pPr marL="0" marR="0">
                        <a:lnSpc>
                          <a:spcPct val="107000"/>
                        </a:lnSpc>
                        <a:spcBef>
                          <a:spcPts val="0"/>
                        </a:spcBef>
                        <a:spcAft>
                          <a:spcPts val="0"/>
                        </a:spcAft>
                      </a:pPr>
                      <a:r>
                        <a:rPr lang="en-US" sz="1200">
                          <a:effectLst/>
                        </a:rPr>
                        <a:t>8) Post fire shade-thermal energy/thermal refugia (LEMMA reduced)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r h="483482">
                <a:tc>
                  <a:txBody>
                    <a:bodyPr/>
                    <a:lstStyle/>
                    <a:p>
                      <a:pPr marL="0" marR="0">
                        <a:lnSpc>
                          <a:spcPct val="107000"/>
                        </a:lnSpc>
                        <a:spcBef>
                          <a:spcPts val="0"/>
                        </a:spcBef>
                        <a:spcAft>
                          <a:spcPts val="0"/>
                        </a:spcAft>
                      </a:pPr>
                      <a:r>
                        <a:rPr lang="en-US" sz="1200" dirty="0">
                          <a:effectLst/>
                        </a:rPr>
                        <a:t>9) Thermal difference (sensitivity) map </a:t>
                      </a: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a:effectLst/>
                        </a:rPr>
                        <a:t>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c>
                  <a:txBody>
                    <a:bodyPr/>
                    <a:lstStyle/>
                    <a:p>
                      <a:pPr marL="0" marR="0">
                        <a:lnSpc>
                          <a:spcPct val="107000"/>
                        </a:lnSpc>
                        <a:spcBef>
                          <a:spcPts val="0"/>
                        </a:spcBef>
                        <a:spcAft>
                          <a:spcPts val="0"/>
                        </a:spcAft>
                      </a:pPr>
                      <a:r>
                        <a:rPr lang="en-US" sz="1000" dirty="0">
                          <a:effectLst/>
                        </a:rPr>
                        <a:t>X</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612" marR="61612"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00989372"/>
              </p:ext>
            </p:extLst>
          </p:nvPr>
        </p:nvGraphicFramePr>
        <p:xfrm>
          <a:off x="6333490" y="2983917"/>
          <a:ext cx="5858510" cy="3327019"/>
        </p:xfrm>
        <a:graphic>
          <a:graphicData uri="http://schemas.openxmlformats.org/drawingml/2006/table">
            <a:tbl>
              <a:tblPr firstRow="1" firstCol="1" bandRow="1">
                <a:tableStyleId>{5C22544A-7EE6-4342-B048-85BDC9FD1C3A}</a:tableStyleId>
              </a:tblPr>
              <a:tblGrid>
                <a:gridCol w="1537970"/>
                <a:gridCol w="572135"/>
                <a:gridCol w="515620"/>
                <a:gridCol w="690880"/>
                <a:gridCol w="690880"/>
                <a:gridCol w="916940"/>
                <a:gridCol w="934085"/>
              </a:tblGrid>
              <a:tr h="0">
                <a:tc>
                  <a:txBody>
                    <a:bodyPr/>
                    <a:lstStyle/>
                    <a:p>
                      <a:pPr marL="0" marR="0">
                        <a:lnSpc>
                          <a:spcPct val="107000"/>
                        </a:lnSpc>
                        <a:spcBef>
                          <a:spcPts val="0"/>
                        </a:spcBef>
                        <a:spcAft>
                          <a:spcPts val="0"/>
                        </a:spcAft>
                      </a:pPr>
                      <a:r>
                        <a:rPr lang="en-US" sz="1200" dirty="0">
                          <a:effectLst/>
                        </a:rPr>
                        <a:t>10) Road Sediment production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200">
                          <a:effectLst/>
                        </a:rPr>
                        <a:t>11) Road sediment delivery (no fire)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200">
                          <a:effectLst/>
                        </a:rPr>
                        <a:t>12) Post fire road sediment delivery (e.g., reduced soil infiltration capacity)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200">
                          <a:effectLst/>
                        </a:rPr>
                        <a:t>13) Road sediment delivery difference (no fire-fire)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200">
                          <a:effectLst/>
                        </a:rPr>
                        <a:t>14) Cumulative habitat length above road crossings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200" dirty="0">
                          <a:effectLst/>
                        </a:rPr>
                        <a:t>15) Road – landslide/gully potential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70840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043" y="130224"/>
            <a:ext cx="9707016" cy="461665"/>
          </a:xfrm>
          <a:prstGeom prst="rect">
            <a:avLst/>
          </a:prstGeom>
          <a:noFill/>
        </p:spPr>
        <p:txBody>
          <a:bodyPr wrap="none" rtlCol="0">
            <a:spAutoFit/>
          </a:bodyPr>
          <a:lstStyle/>
          <a:p>
            <a:r>
              <a:rPr lang="en-US" sz="2400" b="1" dirty="0" smtClean="0"/>
              <a:t>The analysis uses </a:t>
            </a:r>
            <a:r>
              <a:rPr lang="en-US" sz="2400" b="1" dirty="0" err="1" smtClean="0"/>
              <a:t>NetMap’s</a:t>
            </a:r>
            <a:r>
              <a:rPr lang="en-US" sz="2400" b="1" dirty="0" smtClean="0"/>
              <a:t> synthetic river network and virtual </a:t>
            </a:r>
            <a:r>
              <a:rPr lang="en-US" sz="2400" b="1" dirty="0"/>
              <a:t>w</a:t>
            </a:r>
            <a:r>
              <a:rPr lang="en-US" sz="2400" b="1" dirty="0" smtClean="0"/>
              <a:t>atersheds</a:t>
            </a:r>
            <a:endParaRPr lang="en-US" sz="2400" b="1"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6874" y="784915"/>
            <a:ext cx="76835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1334" y="784915"/>
            <a:ext cx="3328027" cy="2862322"/>
          </a:xfrm>
          <a:prstGeom prst="rect">
            <a:avLst/>
          </a:prstGeom>
          <a:noFill/>
        </p:spPr>
        <p:txBody>
          <a:bodyPr wrap="none" rtlCol="0">
            <a:spAutoFit/>
          </a:bodyPr>
          <a:lstStyle/>
          <a:p>
            <a:r>
              <a:rPr lang="en-US" sz="2000" b="1" dirty="0" smtClean="0"/>
              <a:t>Go to </a:t>
            </a:r>
            <a:r>
              <a:rPr lang="en-US" sz="2000" b="1" dirty="0" smtClean="0">
                <a:hlinkClick r:id="rId4"/>
              </a:rPr>
              <a:t>www.terrainworks.com</a:t>
            </a:r>
            <a:endParaRPr lang="en-US" sz="2000" b="1" dirty="0" smtClean="0"/>
          </a:p>
          <a:p>
            <a:r>
              <a:rPr lang="en-US" sz="2000" b="1" dirty="0" smtClean="0"/>
              <a:t>to learn about how synthetic</a:t>
            </a:r>
          </a:p>
          <a:p>
            <a:r>
              <a:rPr lang="en-US" sz="2000" b="1" dirty="0" smtClean="0"/>
              <a:t>river networks and virtual</a:t>
            </a:r>
          </a:p>
          <a:p>
            <a:r>
              <a:rPr lang="en-US" sz="2000" b="1" dirty="0" smtClean="0"/>
              <a:t>watersheds are built, and</a:t>
            </a:r>
          </a:p>
          <a:p>
            <a:r>
              <a:rPr lang="en-US" sz="2000" b="1" dirty="0" smtClean="0"/>
              <a:t>their capabilities</a:t>
            </a:r>
          </a:p>
          <a:p>
            <a:endParaRPr lang="en-US" sz="2000" b="1" dirty="0"/>
          </a:p>
          <a:p>
            <a:r>
              <a:rPr lang="en-US" sz="2000" b="1" dirty="0"/>
              <a:t>F</a:t>
            </a:r>
            <a:r>
              <a:rPr lang="en-US" sz="2000" b="1" dirty="0" smtClean="0"/>
              <a:t>or additional details see</a:t>
            </a:r>
          </a:p>
          <a:p>
            <a:r>
              <a:rPr lang="en-US" sz="2000" b="1" dirty="0" smtClean="0"/>
              <a:t>slides towards the end of this</a:t>
            </a:r>
          </a:p>
          <a:p>
            <a:r>
              <a:rPr lang="en-US" sz="2000" b="1" dirty="0" smtClean="0"/>
              <a:t>presentation</a:t>
            </a:r>
            <a:endParaRPr lang="en-US" sz="2000" b="1" dirty="0"/>
          </a:p>
        </p:txBody>
      </p:sp>
    </p:spTree>
    <p:extLst>
      <p:ext uri="{BB962C8B-B14F-4D97-AF65-F5344CB8AC3E}">
        <p14:creationId xmlns:p14="http://schemas.microsoft.com/office/powerpoint/2010/main" val="1804242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6776279" cy="830997"/>
          </a:xfrm>
          <a:prstGeom prst="rect">
            <a:avLst/>
          </a:prstGeom>
          <a:noFill/>
        </p:spPr>
        <p:txBody>
          <a:bodyPr wrap="none" rtlCol="0">
            <a:spAutoFit/>
          </a:bodyPr>
          <a:lstStyle/>
          <a:p>
            <a:r>
              <a:rPr lang="en-US" sz="2400" b="1" dirty="0" smtClean="0"/>
              <a:t>Data Deliverables:</a:t>
            </a:r>
          </a:p>
          <a:p>
            <a:r>
              <a:rPr lang="en-US" sz="2400" b="1" dirty="0" smtClean="0"/>
              <a:t>Fish Habitat: steelhead Trout (</a:t>
            </a:r>
            <a:r>
              <a:rPr lang="en-US" sz="2400" i="1" dirty="0" err="1" smtClean="0"/>
              <a:t>Oncorhynchus</a:t>
            </a:r>
            <a:r>
              <a:rPr lang="en-US" sz="2400" i="1" dirty="0" smtClean="0"/>
              <a:t> </a:t>
            </a:r>
            <a:r>
              <a:rPr lang="en-US" sz="2400" i="1" dirty="0" err="1" smtClean="0"/>
              <a:t>mykiss</a:t>
            </a:r>
            <a:r>
              <a:rPr lang="en-US" sz="2400" i="1" dirty="0" smtClean="0"/>
              <a:t>)</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928" y="1087448"/>
            <a:ext cx="6291072" cy="5660136"/>
          </a:xfrm>
          <a:prstGeom prst="rect">
            <a:avLst/>
          </a:prstGeom>
        </p:spPr>
      </p:pic>
    </p:spTree>
    <p:extLst>
      <p:ext uri="{BB962C8B-B14F-4D97-AF65-F5344CB8AC3E}">
        <p14:creationId xmlns:p14="http://schemas.microsoft.com/office/powerpoint/2010/main" val="2684455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85" y="3315"/>
            <a:ext cx="7568803" cy="461665"/>
          </a:xfrm>
          <a:prstGeom prst="rect">
            <a:avLst/>
          </a:prstGeom>
          <a:noFill/>
        </p:spPr>
        <p:txBody>
          <a:bodyPr wrap="none" rtlCol="0">
            <a:spAutoFit/>
          </a:bodyPr>
          <a:lstStyle/>
          <a:p>
            <a:r>
              <a:rPr lang="en-US" sz="2400" b="1" dirty="0" smtClean="0"/>
              <a:t>Fish Habitat: Chinook salmon (</a:t>
            </a:r>
            <a:r>
              <a:rPr lang="en-US" sz="2400" i="1" dirty="0" err="1" smtClean="0"/>
              <a:t>Oncorhynchus</a:t>
            </a:r>
            <a:r>
              <a:rPr lang="en-US" sz="2400" i="1" dirty="0" smtClean="0"/>
              <a:t> </a:t>
            </a:r>
            <a:r>
              <a:rPr lang="en-US" sz="2400" i="1" dirty="0" err="1"/>
              <a:t>tshawytscha</a:t>
            </a:r>
            <a:r>
              <a:rPr lang="en-US" sz="2400" i="1" dirty="0" smtClean="0"/>
              <a:t>)</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015" y="464980"/>
            <a:ext cx="6771132" cy="6231636"/>
          </a:xfrm>
          <a:prstGeom prst="rect">
            <a:avLst/>
          </a:prstGeom>
        </p:spPr>
      </p:pic>
    </p:spTree>
    <p:extLst>
      <p:ext uri="{BB962C8B-B14F-4D97-AF65-F5344CB8AC3E}">
        <p14:creationId xmlns:p14="http://schemas.microsoft.com/office/powerpoint/2010/main" val="3136486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10454</TotalTime>
  <Words>2863</Words>
  <Application>Microsoft Office PowerPoint</Application>
  <PresentationFormat>Widescreen</PresentationFormat>
  <Paragraphs>459</Paragraphs>
  <Slides>53</Slides>
  <Notes>52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9" baseType="lpstr">
      <vt:lpstr>Arial</vt:lpstr>
      <vt:lpstr>Calibri</vt:lpstr>
      <vt:lpstr>Calibri Light</vt:lpstr>
      <vt:lpstr>Times New Roman</vt:lpstr>
      <vt:lpstr>Office Theme</vt:lpstr>
      <vt:lpstr>Corel DESIGNER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Beast</dc:creator>
  <cp:lastModifiedBy>Beast</cp:lastModifiedBy>
  <cp:revision>169</cp:revision>
  <dcterms:created xsi:type="dcterms:W3CDTF">2015-07-17T18:21:20Z</dcterms:created>
  <dcterms:modified xsi:type="dcterms:W3CDTF">2015-09-21T23:21:52Z</dcterms:modified>
</cp:coreProperties>
</file>