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323" r:id="rId3"/>
    <p:sldId id="321" r:id="rId4"/>
    <p:sldId id="262" r:id="rId5"/>
    <p:sldId id="311" r:id="rId6"/>
    <p:sldId id="324" r:id="rId7"/>
    <p:sldId id="261" r:id="rId8"/>
    <p:sldId id="294" r:id="rId9"/>
    <p:sldId id="306" r:id="rId10"/>
    <p:sldId id="272" r:id="rId11"/>
    <p:sldId id="299" r:id="rId12"/>
    <p:sldId id="305" r:id="rId13"/>
    <p:sldId id="326" r:id="rId14"/>
    <p:sldId id="271" r:id="rId15"/>
    <p:sldId id="327" r:id="rId16"/>
    <p:sldId id="351" r:id="rId17"/>
    <p:sldId id="325" r:id="rId18"/>
    <p:sldId id="348" r:id="rId19"/>
    <p:sldId id="349" r:id="rId20"/>
    <p:sldId id="350" r:id="rId21"/>
    <p:sldId id="307" r:id="rId22"/>
    <p:sldId id="328" r:id="rId23"/>
    <p:sldId id="287" r:id="rId24"/>
    <p:sldId id="329" r:id="rId25"/>
    <p:sldId id="314" r:id="rId26"/>
    <p:sldId id="309" r:id="rId27"/>
    <p:sldId id="266" r:id="rId28"/>
    <p:sldId id="277" r:id="rId29"/>
    <p:sldId id="282" r:id="rId30"/>
    <p:sldId id="316" r:id="rId31"/>
    <p:sldId id="34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994" autoAdjust="0"/>
  </p:normalViewPr>
  <p:slideViewPr>
    <p:cSldViewPr snapToGrid="0">
      <p:cViewPr varScale="1">
        <p:scale>
          <a:sx n="63" d="100"/>
          <a:sy n="63" d="100"/>
        </p:scale>
        <p:origin x="96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6C2BD7-50FE-4CC5-B6FD-E8DDEDC5A309}" type="datetimeFigureOut">
              <a:rPr lang="en-US" smtClean="0"/>
              <a:t>9/11/2017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B57BBD-3A60-4158-8BAB-FB77DF29A18C}" type="slidenum">
              <a:rPr lang="en-US" smtClean="0"/>
              <a:t>‹#›</a:t>
            </a:fld>
            <a:endParaRPr lang="en-US"/>
          </a:p>
        </p:txBody>
      </p:sp>
    </p:spTree>
    <p:extLst>
      <p:ext uri="{BB962C8B-B14F-4D97-AF65-F5344CB8AC3E}">
        <p14:creationId xmlns:p14="http://schemas.microsoft.com/office/powerpoint/2010/main" val="245255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dirty="0" err="1"/>
              <a:t>Powerpoint</a:t>
            </a:r>
            <a:r>
              <a:rPr lang="en-US" baseline="0" dirty="0"/>
              <a:t> presentation summarizes the use of </a:t>
            </a:r>
            <a:r>
              <a:rPr lang="en-US" baseline="0" dirty="0" err="1"/>
              <a:t>NetMap</a:t>
            </a:r>
            <a:r>
              <a:rPr lang="en-US" baseline="0" dirty="0"/>
              <a:t> for a Fire and Fish Decision Support System. Created on July 24, 2015 by Dr. Lee Benda and Kevin </a:t>
            </a:r>
            <a:r>
              <a:rPr lang="en-US" baseline="0" dirty="0" err="1"/>
              <a:t>Andras</a:t>
            </a:r>
            <a:r>
              <a:rPr lang="en-US" baseline="0" dirty="0"/>
              <a:t> (</a:t>
            </a:r>
            <a:r>
              <a:rPr lang="en-US" baseline="0" dirty="0" err="1"/>
              <a:t>TerrainWorks</a:t>
            </a:r>
            <a:r>
              <a:rPr lang="en-US" baseline="0" dirty="0"/>
              <a:t>).</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a:t>
            </a:fld>
            <a:endParaRPr lang="en-US"/>
          </a:p>
        </p:txBody>
      </p:sp>
    </p:spTree>
    <p:extLst>
      <p:ext uri="{BB962C8B-B14F-4D97-AF65-F5344CB8AC3E}">
        <p14:creationId xmlns:p14="http://schemas.microsoft.com/office/powerpoint/2010/main" val="1901028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Post fire surface erosion was predicted</a:t>
            </a:r>
            <a:r>
              <a:rPr lang="en-US" baseline="0" dirty="0"/>
              <a:t> using the WEPP-disturbed model. The color patterns indicating variable surface erosion illustrate the variable sizes and shapes of local contributing areas or drainage wings. See </a:t>
            </a:r>
            <a:r>
              <a:rPr lang="en-US" baseline="0" dirty="0" err="1"/>
              <a:t>NetMap’s</a:t>
            </a:r>
            <a:r>
              <a:rPr lang="en-US" baseline="0" dirty="0"/>
              <a:t> online technical help materials for additional information: http://www.netmaptools.org/Pages/NetMapHelp/5_5_surface_erosion_veg_fire.htm</a:t>
            </a:r>
          </a:p>
          <a:p>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10</a:t>
            </a:fld>
            <a:endParaRPr lang="en-US"/>
          </a:p>
        </p:txBody>
      </p:sp>
    </p:spTree>
    <p:extLst>
      <p:ext uri="{BB962C8B-B14F-4D97-AF65-F5344CB8AC3E}">
        <p14:creationId xmlns:p14="http://schemas.microsoft.com/office/powerpoint/2010/main" val="3108683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Predicted</a:t>
            </a:r>
            <a:r>
              <a:rPr lang="en-US" baseline="0" dirty="0"/>
              <a:t> surface erosion is transferred to individual stream segments (left) and aggregated downstream (right), the latter revealing erosion patterns at the tributary and </a:t>
            </a:r>
            <a:r>
              <a:rPr lang="en-US" baseline="0" dirty="0" err="1"/>
              <a:t>subbasin</a:t>
            </a:r>
            <a:r>
              <a:rPr lang="en-US" baseline="0" dirty="0"/>
              <a:t> scale.</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11</a:t>
            </a:fld>
            <a:endParaRPr lang="en-US"/>
          </a:p>
        </p:txBody>
      </p:sp>
    </p:spTree>
    <p:extLst>
      <p:ext uri="{BB962C8B-B14F-4D97-AF65-F5344CB8AC3E}">
        <p14:creationId xmlns:p14="http://schemas.microsoft.com/office/powerpoint/2010/main" val="722584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r>
              <a:rPr lang="en-US" baseline="0" dirty="0"/>
              <a:t> gully </a:t>
            </a:r>
            <a:r>
              <a:rPr lang="en-US" dirty="0"/>
              <a:t>erosion model was used in</a:t>
            </a:r>
            <a:r>
              <a:rPr lang="en-US" baseline="0" dirty="0"/>
              <a:t> the analysis (Parker et al. 2010). See </a:t>
            </a:r>
            <a:r>
              <a:rPr lang="en-US" baseline="0" dirty="0" err="1"/>
              <a:t>NetMap’s</a:t>
            </a:r>
            <a:r>
              <a:rPr lang="en-US" baseline="0" dirty="0"/>
              <a:t> online technical help materials for additional information.</a:t>
            </a:r>
          </a:p>
          <a:p>
            <a:r>
              <a:rPr lang="en-US" dirty="0"/>
              <a:t>http://www.netmaptools.org/Pages/NetMapHelp/gullying.htm</a:t>
            </a:r>
          </a:p>
        </p:txBody>
      </p:sp>
      <p:sp>
        <p:nvSpPr>
          <p:cNvPr id="4" name="Slide Number Placeholder 3"/>
          <p:cNvSpPr>
            <a:spLocks noGrp="1"/>
          </p:cNvSpPr>
          <p:nvPr>
            <p:ph type="sldNum" sz="quarter" idx="10"/>
          </p:nvPr>
        </p:nvSpPr>
        <p:spPr/>
        <p:txBody>
          <a:bodyPr/>
          <a:lstStyle/>
          <a:p>
            <a:fld id="{A6B57BBD-3A60-4158-8BAB-FB77DF29A18C}" type="slidenum">
              <a:rPr lang="en-US" smtClean="0"/>
              <a:t>12</a:t>
            </a:fld>
            <a:endParaRPr lang="en-US"/>
          </a:p>
        </p:txBody>
      </p:sp>
    </p:spTree>
    <p:extLst>
      <p:ext uri="{BB962C8B-B14F-4D97-AF65-F5344CB8AC3E}">
        <p14:creationId xmlns:p14="http://schemas.microsoft.com/office/powerpoint/2010/main" val="371700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Gully erosion results reported to stream channels, via drainage</a:t>
            </a:r>
            <a:r>
              <a:rPr lang="en-US" baseline="0" dirty="0"/>
              <a:t> wings or local contributing areas.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13</a:t>
            </a:fld>
            <a:endParaRPr lang="en-US"/>
          </a:p>
        </p:txBody>
      </p:sp>
    </p:spTree>
    <p:extLst>
      <p:ext uri="{BB962C8B-B14F-4D97-AF65-F5344CB8AC3E}">
        <p14:creationId xmlns:p14="http://schemas.microsoft.com/office/powerpoint/2010/main" val="729316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shallow landslide model (Miller</a:t>
            </a:r>
            <a:r>
              <a:rPr lang="en-US" baseline="0" dirty="0"/>
              <a:t> and Burnett 2007)</a:t>
            </a:r>
            <a:r>
              <a:rPr lang="en-US" dirty="0"/>
              <a:t> based on hillslope</a:t>
            </a:r>
            <a:r>
              <a:rPr lang="en-US" baseline="0" dirty="0"/>
              <a:t> gradient and curvature was used in the analysis. See </a:t>
            </a:r>
            <a:r>
              <a:rPr lang="en-US" baseline="0" dirty="0" err="1"/>
              <a:t>NetMap’s</a:t>
            </a:r>
            <a:r>
              <a:rPr lang="en-US" baseline="0" dirty="0"/>
              <a:t> online technical help materials for additional information: http://www.netmaptools.org/Pages/NetMapHelp/hillside_1.htm</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14</a:t>
            </a:fld>
            <a:endParaRPr lang="en-US"/>
          </a:p>
        </p:txBody>
      </p:sp>
    </p:spTree>
    <p:extLst>
      <p:ext uri="{BB962C8B-B14F-4D97-AF65-F5344CB8AC3E}">
        <p14:creationId xmlns:p14="http://schemas.microsoft.com/office/powerpoint/2010/main" val="2320423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risk assessment that overlays</a:t>
            </a:r>
            <a:r>
              <a:rPr lang="en-US" baseline="0" dirty="0"/>
              <a:t> predicted erosion potential (aggregated downstream, and thus tributary scale) and the locations of vulnerable highways and residences.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15</a:t>
            </a:fld>
            <a:endParaRPr lang="en-US"/>
          </a:p>
        </p:txBody>
      </p:sp>
    </p:spTree>
    <p:extLst>
      <p:ext uri="{BB962C8B-B14F-4D97-AF65-F5344CB8AC3E}">
        <p14:creationId xmlns:p14="http://schemas.microsoft.com/office/powerpoint/2010/main" val="4209382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model employed (Miller</a:t>
            </a:r>
            <a:r>
              <a:rPr lang="en-US" baseline="0" dirty="0"/>
              <a:t> and Burnett 2007) is based on data from another mountainous landscape, it provides an approximation of at-risk tributaries using universal attributes related to debris flows including number of source areas, tributary channel gradients, valley confinement and tributary junctions. Also predicted is gully erosion, shallow failure potential and flash flood potential.</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16</a:t>
            </a:fld>
            <a:endParaRPr lang="en-US"/>
          </a:p>
        </p:txBody>
      </p:sp>
    </p:spTree>
    <p:extLst>
      <p:ext uri="{BB962C8B-B14F-4D97-AF65-F5344CB8AC3E}">
        <p14:creationId xmlns:p14="http://schemas.microsoft.com/office/powerpoint/2010/main" val="1369134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flash flood potential index will be applied to the study area</a:t>
            </a:r>
            <a:r>
              <a:rPr lang="en-US" baseline="0" dirty="0"/>
              <a:t> (second week of Sept).</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17</a:t>
            </a:fld>
            <a:endParaRPr lang="en-US"/>
          </a:p>
        </p:txBody>
      </p:sp>
    </p:spTree>
    <p:extLst>
      <p:ext uri="{BB962C8B-B14F-4D97-AF65-F5344CB8AC3E}">
        <p14:creationId xmlns:p14="http://schemas.microsoft.com/office/powerpoint/2010/main" val="2285974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18</a:t>
            </a:fld>
            <a:endParaRPr lang="en-US"/>
          </a:p>
        </p:txBody>
      </p:sp>
    </p:spTree>
    <p:extLst>
      <p:ext uri="{BB962C8B-B14F-4D97-AF65-F5344CB8AC3E}">
        <p14:creationId xmlns:p14="http://schemas.microsoft.com/office/powerpoint/2010/main" val="2535477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19</a:t>
            </a:fld>
            <a:endParaRPr lang="en-US"/>
          </a:p>
        </p:txBody>
      </p:sp>
    </p:spTree>
    <p:extLst>
      <p:ext uri="{BB962C8B-B14F-4D97-AF65-F5344CB8AC3E}">
        <p14:creationId xmlns:p14="http://schemas.microsoft.com/office/powerpoint/2010/main" val="2949320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a:t>
            </a:fld>
            <a:endParaRPr lang="en-US"/>
          </a:p>
        </p:txBody>
      </p:sp>
    </p:spTree>
    <p:extLst>
      <p:ext uri="{BB962C8B-B14F-4D97-AF65-F5344CB8AC3E}">
        <p14:creationId xmlns:p14="http://schemas.microsoft.com/office/powerpoint/2010/main" val="1248239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20</a:t>
            </a:fld>
            <a:endParaRPr lang="en-US"/>
          </a:p>
        </p:txBody>
      </p:sp>
    </p:spTree>
    <p:extLst>
      <p:ext uri="{BB962C8B-B14F-4D97-AF65-F5344CB8AC3E}">
        <p14:creationId xmlns:p14="http://schemas.microsoft.com/office/powerpoint/2010/main" val="1126456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Roads can be significant sources of flooding,</a:t>
            </a:r>
            <a:r>
              <a:rPr lang="en-US" baseline="0" dirty="0"/>
              <a:t> erosion and sediment delivery to streams, post fire.</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21</a:t>
            </a:fld>
            <a:endParaRPr lang="en-US"/>
          </a:p>
        </p:txBody>
      </p:sp>
    </p:spTree>
    <p:extLst>
      <p:ext uri="{BB962C8B-B14F-4D97-AF65-F5344CB8AC3E}">
        <p14:creationId xmlns:p14="http://schemas.microsoft.com/office/powerpoint/2010/main" val="749144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Sediment production as predicted by GRAIP-Lite; a base</a:t>
            </a:r>
            <a:r>
              <a:rPr lang="en-US" baseline="0" dirty="0"/>
              <a:t> erosion rate of 1.5 kg/</a:t>
            </a:r>
            <a:r>
              <a:rPr lang="en-US" baseline="0" dirty="0" err="1"/>
              <a:t>yr</a:t>
            </a:r>
            <a:r>
              <a:rPr lang="en-US" baseline="0" dirty="0"/>
              <a:t> was used.</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22</a:t>
            </a:fld>
            <a:endParaRPr lang="en-US"/>
          </a:p>
        </p:txBody>
      </p:sp>
    </p:spTree>
    <p:extLst>
      <p:ext uri="{BB962C8B-B14F-4D97-AF65-F5344CB8AC3E}">
        <p14:creationId xmlns:p14="http://schemas.microsoft.com/office/powerpoint/2010/main" val="3525391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difference map of road sediment delivery reveals that some road segments are more</a:t>
            </a:r>
            <a:r>
              <a:rPr lang="en-US" baseline="0" dirty="0"/>
              <a:t> sensitive to fire reductions in infiltration capacity compared to others.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23</a:t>
            </a:fld>
            <a:endParaRPr lang="en-US"/>
          </a:p>
        </p:txBody>
      </p:sp>
    </p:spTree>
    <p:extLst>
      <p:ext uri="{BB962C8B-B14F-4D97-AF65-F5344CB8AC3E}">
        <p14:creationId xmlns:p14="http://schemas.microsoft.com/office/powerpoint/2010/main" val="3786347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24</a:t>
            </a:fld>
            <a:endParaRPr lang="en-US"/>
          </a:p>
        </p:txBody>
      </p:sp>
    </p:spTree>
    <p:extLst>
      <p:ext uri="{BB962C8B-B14F-4D97-AF65-F5344CB8AC3E}">
        <p14:creationId xmlns:p14="http://schemas.microsoft.com/office/powerpoint/2010/main" val="2994664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Stream reaches where post fire road sediment delivery</a:t>
            </a:r>
            <a:r>
              <a:rPr lang="en-US" baseline="0" dirty="0"/>
              <a:t> is predicted to increase; some of these reaches overlap sensitive fish habitats.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25</a:t>
            </a:fld>
            <a:endParaRPr lang="en-US"/>
          </a:p>
        </p:txBody>
      </p:sp>
    </p:spTree>
    <p:extLst>
      <p:ext uri="{BB962C8B-B14F-4D97-AF65-F5344CB8AC3E}">
        <p14:creationId xmlns:p14="http://schemas.microsoft.com/office/powerpoint/2010/main" val="3783057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26</a:t>
            </a:fld>
            <a:endParaRPr lang="en-US"/>
          </a:p>
        </p:txBody>
      </p:sp>
    </p:spTree>
    <p:extLst>
      <p:ext uri="{BB962C8B-B14F-4D97-AF65-F5344CB8AC3E}">
        <p14:creationId xmlns:p14="http://schemas.microsoft.com/office/powerpoint/2010/main" val="2034273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difference between</a:t>
            </a:r>
            <a:r>
              <a:rPr lang="en-US" baseline="0" dirty="0"/>
              <a:t> </a:t>
            </a:r>
            <a:r>
              <a:rPr lang="en-US" dirty="0"/>
              <a:t>thermal</a:t>
            </a:r>
            <a:r>
              <a:rPr lang="en-US" baseline="0" dirty="0"/>
              <a:t> energy to streams under no fire shade conditions (using LEMMA vegetation data (http://lemma.forestry.oregonstate.edu/) and fire-reduced shade. Many channel segments receive higher thermal loading, post fire. </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27</a:t>
            </a:fld>
            <a:endParaRPr lang="en-US"/>
          </a:p>
        </p:txBody>
      </p:sp>
    </p:spTree>
    <p:extLst>
      <p:ext uri="{BB962C8B-B14F-4D97-AF65-F5344CB8AC3E}">
        <p14:creationId xmlns:p14="http://schemas.microsoft.com/office/powerpoint/2010/main" val="3679769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Information provided in the BAER analysis (previous slides, among other data) can be used visually and qualitatively to search for intersections or overlaps between various fire related stressors (fire severity, post fire surface erosion, gully erosion) and sensitive aquatic habitats, as illustrated above. Or one of </a:t>
            </a:r>
            <a:r>
              <a:rPr lang="en-US" baseline="0" dirty="0" err="1"/>
              <a:t>NetMap’s</a:t>
            </a:r>
            <a:r>
              <a:rPr lang="en-US" baseline="0" dirty="0"/>
              <a:t> tools (Resource – Fire Stressor Overlap Tool) can be used quantitatively to locate overlaps and intersections (see next slide).</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28</a:t>
            </a:fld>
            <a:endParaRPr lang="en-US"/>
          </a:p>
        </p:txBody>
      </p:sp>
    </p:spTree>
    <p:extLst>
      <p:ext uri="{BB962C8B-B14F-4D97-AF65-F5344CB8AC3E}">
        <p14:creationId xmlns:p14="http://schemas.microsoft.com/office/powerpoint/2010/main" val="3258106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NetMap’s</a:t>
            </a:r>
            <a:r>
              <a:rPr lang="en-US" dirty="0"/>
              <a:t> Quick Tool that contains the Resource</a:t>
            </a:r>
            <a:r>
              <a:rPr lang="en-US" baseline="0" dirty="0"/>
              <a:t> – Fire St</a:t>
            </a:r>
            <a:r>
              <a:rPr lang="en-US" dirty="0"/>
              <a:t>ressor overlap capability can be used to locate intersections between fire related</a:t>
            </a:r>
            <a:r>
              <a:rPr lang="en-US" baseline="0" dirty="0"/>
              <a:t> impacts and sensitive fish habitats.  The tool calculates, on the fly, the full frequency distribution of values (shown as the cumulative distribution of values in this slide), and the analyst, using the tool, selects from the distributions to search for overlaps. For example, an analyst can quickly search for intersections among the highest 10% of fire severity, highest 5% of post fire surface erosion (or </a:t>
            </a:r>
            <a:r>
              <a:rPr lang="en-US" baseline="0" dirty="0" err="1"/>
              <a:t>landsliding</a:t>
            </a:r>
            <a:r>
              <a:rPr lang="en-US" baseline="0" dirty="0"/>
              <a:t> or gullying), highest 10% of fire related increases in thermal loading, and fish habitats (either presence of habitat or some numeric value of habitat quality [used in IP]).</a:t>
            </a:r>
          </a:p>
          <a:p>
            <a:endParaRPr lang="en-US" baseline="0" dirty="0"/>
          </a:p>
          <a:p>
            <a:r>
              <a:rPr lang="en-US" baseline="0" dirty="0"/>
              <a:t>For additional information, see </a:t>
            </a:r>
            <a:r>
              <a:rPr lang="en-US" baseline="0" dirty="0" err="1"/>
              <a:t>NetMap’s</a:t>
            </a:r>
            <a:r>
              <a:rPr lang="en-US" baseline="0" dirty="0"/>
              <a:t> online technical help that describes the overlap tool: http://www.netmaptools.org/Pages/NetMapHelp/overlap_tool___reaches.htm</a:t>
            </a:r>
          </a:p>
          <a:p>
            <a:endParaRPr lang="en-US" baseline="0" dirty="0"/>
          </a:p>
          <a:p>
            <a:r>
              <a:rPr lang="en-US" baseline="0" dirty="0"/>
              <a:t>And the Quick Tool, which is provided as part of this analysis: http://www.netmaptools.org/Pages/NetMapHelp/netmap_quick_tool.htm</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29</a:t>
            </a:fld>
            <a:endParaRPr lang="en-US"/>
          </a:p>
        </p:txBody>
      </p:sp>
    </p:spTree>
    <p:extLst>
      <p:ext uri="{BB962C8B-B14F-4D97-AF65-F5344CB8AC3E}">
        <p14:creationId xmlns:p14="http://schemas.microsoft.com/office/powerpoint/2010/main" val="2859556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3</a:t>
            </a:fld>
            <a:endParaRPr lang="en-US"/>
          </a:p>
        </p:txBody>
      </p:sp>
    </p:spTree>
    <p:extLst>
      <p:ext uri="{BB962C8B-B14F-4D97-AF65-F5344CB8AC3E}">
        <p14:creationId xmlns:p14="http://schemas.microsoft.com/office/powerpoint/2010/main" val="1148892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analysis results are summarized</a:t>
            </a:r>
            <a:r>
              <a:rPr lang="en-US" baseline="0" dirty="0"/>
              <a:t> to the HUC 6</a:t>
            </a:r>
            <a:r>
              <a:rPr lang="en-US" baseline="30000" dirty="0"/>
              <a:t>th</a:t>
            </a:r>
            <a:r>
              <a:rPr lang="en-US" baseline="0" dirty="0"/>
              <a:t> </a:t>
            </a:r>
            <a:r>
              <a:rPr lang="en-US" baseline="0" dirty="0" err="1"/>
              <a:t>subbasin</a:t>
            </a:r>
            <a:r>
              <a:rPr lang="en-US" baseline="0" dirty="0"/>
              <a:t> scale. This can be used to examine </a:t>
            </a:r>
            <a:r>
              <a:rPr lang="en-US" baseline="0" dirty="0" err="1"/>
              <a:t>subbasin</a:t>
            </a:r>
            <a:r>
              <a:rPr lang="en-US" baseline="0" dirty="0"/>
              <a:t> scale patterns of fire related attributes and stressors and the locations of aquatic habitats. </a:t>
            </a:r>
            <a:r>
              <a:rPr lang="en-US" baseline="0" dirty="0" err="1"/>
              <a:t>Subbasin</a:t>
            </a:r>
            <a:r>
              <a:rPr lang="en-US" baseline="0" dirty="0"/>
              <a:t> scale data summaries may be most useful at the scale of larger watersheds or entire national forests.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30</a:t>
            </a:fld>
            <a:endParaRPr lang="en-US"/>
          </a:p>
        </p:txBody>
      </p:sp>
    </p:spTree>
    <p:extLst>
      <p:ext uri="{BB962C8B-B14F-4D97-AF65-F5344CB8AC3E}">
        <p14:creationId xmlns:p14="http://schemas.microsoft.com/office/powerpoint/2010/main" val="1302211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B57BBD-3A60-4158-8BAB-FB77DF29A18C}" type="slidenum">
              <a:rPr lang="en-US" smtClean="0"/>
              <a:t>31</a:t>
            </a:fld>
            <a:endParaRPr lang="en-US"/>
          </a:p>
        </p:txBody>
      </p:sp>
    </p:spTree>
    <p:extLst>
      <p:ext uri="{BB962C8B-B14F-4D97-AF65-F5344CB8AC3E}">
        <p14:creationId xmlns:p14="http://schemas.microsoft.com/office/powerpoint/2010/main" val="3337866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the various models and data</a:t>
            </a:r>
            <a:r>
              <a:rPr lang="en-US" baseline="0" dirty="0"/>
              <a:t> sources there were used in the BAER analysis.</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4</a:t>
            </a:fld>
            <a:endParaRPr lang="en-US"/>
          </a:p>
        </p:txBody>
      </p:sp>
    </p:spTree>
    <p:extLst>
      <p:ext uri="{BB962C8B-B14F-4D97-AF65-F5344CB8AC3E}">
        <p14:creationId xmlns:p14="http://schemas.microsoft.com/office/powerpoint/2010/main" val="2464932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intrinsic</a:t>
            </a:r>
            <a:r>
              <a:rPr lang="en-US" baseline="0" dirty="0"/>
              <a:t> potential habitat modeling (Burnett et al. 2007).</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5</a:t>
            </a:fld>
            <a:endParaRPr lang="en-US"/>
          </a:p>
        </p:txBody>
      </p:sp>
    </p:spTree>
    <p:extLst>
      <p:ext uri="{BB962C8B-B14F-4D97-AF65-F5344CB8AC3E}">
        <p14:creationId xmlns:p14="http://schemas.microsoft.com/office/powerpoint/2010/main" val="1006977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intrinsic</a:t>
            </a:r>
            <a:r>
              <a:rPr lang="en-US" baseline="0" dirty="0"/>
              <a:t> potential habitat modeling (Burnett et al. 2007).</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6</a:t>
            </a:fld>
            <a:endParaRPr lang="en-US"/>
          </a:p>
        </p:txBody>
      </p:sp>
    </p:spTree>
    <p:extLst>
      <p:ext uri="{BB962C8B-B14F-4D97-AF65-F5344CB8AC3E}">
        <p14:creationId xmlns:p14="http://schemas.microsoft.com/office/powerpoint/2010/main" val="344615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severity as reported in the Burned Area Reflectance Classification [BARC] map</a:t>
            </a:r>
            <a:r>
              <a:rPr lang="en-US" baseline="0" dirty="0"/>
              <a:t>. </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7</a:t>
            </a:fld>
            <a:endParaRPr lang="en-US"/>
          </a:p>
        </p:txBody>
      </p:sp>
    </p:spTree>
    <p:extLst>
      <p:ext uri="{BB962C8B-B14F-4D97-AF65-F5344CB8AC3E}">
        <p14:creationId xmlns:p14="http://schemas.microsoft.com/office/powerpoint/2010/main" val="1674871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severity is reported to individual channel segments</a:t>
            </a:r>
            <a:r>
              <a:rPr lang="en-US" baseline="0" dirty="0"/>
              <a:t> (left), via drainage wings, and aggregated downstream.</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8</a:t>
            </a:fld>
            <a:endParaRPr lang="en-US"/>
          </a:p>
        </p:txBody>
      </p:sp>
    </p:spTree>
    <p:extLst>
      <p:ext uri="{BB962C8B-B14F-4D97-AF65-F5344CB8AC3E}">
        <p14:creationId xmlns:p14="http://schemas.microsoft.com/office/powerpoint/2010/main" val="769961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fire erosion and channel sedimentation are</a:t>
            </a:r>
            <a:r>
              <a:rPr lang="en-US" baseline="0" dirty="0"/>
              <a:t> predicted for surface erosion, gullying and shallow </a:t>
            </a:r>
            <a:r>
              <a:rPr lang="en-US" baseline="0" dirty="0" err="1"/>
              <a:t>landsliding</a:t>
            </a:r>
            <a:r>
              <a:rPr lang="en-US" baseline="0" dirty="0"/>
              <a:t>.</a:t>
            </a:r>
            <a:endParaRPr lang="en-US" dirty="0"/>
          </a:p>
        </p:txBody>
      </p:sp>
      <p:sp>
        <p:nvSpPr>
          <p:cNvPr id="4" name="Slide Number Placeholder 3"/>
          <p:cNvSpPr>
            <a:spLocks noGrp="1"/>
          </p:cNvSpPr>
          <p:nvPr>
            <p:ph type="sldNum" sz="quarter" idx="10"/>
          </p:nvPr>
        </p:nvSpPr>
        <p:spPr/>
        <p:txBody>
          <a:bodyPr/>
          <a:lstStyle/>
          <a:p>
            <a:fld id="{A6B57BBD-3A60-4158-8BAB-FB77DF29A18C}" type="slidenum">
              <a:rPr lang="en-US" smtClean="0"/>
              <a:t>9</a:t>
            </a:fld>
            <a:endParaRPr lang="en-US"/>
          </a:p>
        </p:txBody>
      </p:sp>
    </p:spTree>
    <p:extLst>
      <p:ext uri="{BB962C8B-B14F-4D97-AF65-F5344CB8AC3E}">
        <p14:creationId xmlns:p14="http://schemas.microsoft.com/office/powerpoint/2010/main" val="3004279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8B839F1-175A-41F8-B56E-DA643005FB16}" type="datetimeFigureOut">
              <a:rPr lang="en-US" smtClean="0"/>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1062351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B839F1-175A-41F8-B56E-DA643005FB16}" type="datetimeFigureOut">
              <a:rPr lang="en-US" smtClean="0"/>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2685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B839F1-175A-41F8-B56E-DA643005FB16}" type="datetimeFigureOut">
              <a:rPr lang="en-US" smtClean="0"/>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785645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B839F1-175A-41F8-B56E-DA643005FB16}" type="datetimeFigureOut">
              <a:rPr lang="en-US" smtClean="0"/>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825389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B839F1-175A-41F8-B56E-DA643005FB16}" type="datetimeFigureOut">
              <a:rPr lang="en-US" smtClean="0"/>
              <a:t>9/11/2017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3062477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B839F1-175A-41F8-B56E-DA643005FB16}" type="datetimeFigureOut">
              <a:rPr lang="en-US" smtClean="0"/>
              <a:t>9/11/2017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2288648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B839F1-175A-41F8-B56E-DA643005FB16}" type="datetimeFigureOut">
              <a:rPr lang="en-US" smtClean="0"/>
              <a:t>9/11/2017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1194899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B839F1-175A-41F8-B56E-DA643005FB16}" type="datetimeFigureOut">
              <a:rPr lang="en-US" smtClean="0"/>
              <a:t>9/11/2017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2375485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B839F1-175A-41F8-B56E-DA643005FB16}" type="datetimeFigureOut">
              <a:rPr lang="en-US" smtClean="0"/>
              <a:t>9/11/2017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3365450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B839F1-175A-41F8-B56E-DA643005FB16}" type="datetimeFigureOut">
              <a:rPr lang="en-US" smtClean="0"/>
              <a:t>9/11/2017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1204761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B839F1-175A-41F8-B56E-DA643005FB16}" type="datetimeFigureOut">
              <a:rPr lang="en-US" smtClean="0"/>
              <a:t>9/11/2017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FE873-2CA0-4B60-BF3A-F222D7A7DEEB}" type="slidenum">
              <a:rPr lang="en-US" smtClean="0"/>
              <a:t>‹#›</a:t>
            </a:fld>
            <a:endParaRPr lang="en-US"/>
          </a:p>
        </p:txBody>
      </p:sp>
    </p:spTree>
    <p:extLst>
      <p:ext uri="{BB962C8B-B14F-4D97-AF65-F5344CB8AC3E}">
        <p14:creationId xmlns:p14="http://schemas.microsoft.com/office/powerpoint/2010/main" val="3590281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B839F1-175A-41F8-B56E-DA643005FB16}" type="datetimeFigureOut">
              <a:rPr lang="en-US" smtClean="0"/>
              <a:t>9/11/2017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8FE873-2CA0-4B60-BF3A-F222D7A7DEEB}" type="slidenum">
              <a:rPr lang="en-US" smtClean="0"/>
              <a:t>‹#›</a:t>
            </a:fld>
            <a:endParaRPr lang="en-US"/>
          </a:p>
        </p:txBody>
      </p:sp>
    </p:spTree>
    <p:extLst>
      <p:ext uri="{BB962C8B-B14F-4D97-AF65-F5344CB8AC3E}">
        <p14:creationId xmlns:p14="http://schemas.microsoft.com/office/powerpoint/2010/main" val="1342627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netmaptools.org/Pages/NetMap_Fire&amp;Fish_Malheur1a.pdf"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hyperlink" Target="http://www.terrainworks.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122363"/>
            <a:ext cx="9144000" cy="2387600"/>
          </a:xfrm>
        </p:spPr>
        <p:txBody>
          <a:bodyPr/>
          <a:lstStyle/>
          <a:p>
            <a:r>
              <a:rPr lang="en-US" dirty="0"/>
              <a:t> </a:t>
            </a:r>
          </a:p>
        </p:txBody>
      </p:sp>
      <p:sp>
        <p:nvSpPr>
          <p:cNvPr id="7" name="TextBox 6"/>
          <p:cNvSpPr txBox="1"/>
          <p:nvPr/>
        </p:nvSpPr>
        <p:spPr>
          <a:xfrm>
            <a:off x="1842424" y="211217"/>
            <a:ext cx="7991098" cy="1661993"/>
          </a:xfrm>
          <a:prstGeom prst="rect">
            <a:avLst/>
          </a:prstGeom>
          <a:noFill/>
        </p:spPr>
        <p:txBody>
          <a:bodyPr wrap="none" rtlCol="0">
            <a:spAutoFit/>
          </a:bodyPr>
          <a:lstStyle/>
          <a:p>
            <a:pPr algn="ctr"/>
            <a:r>
              <a:rPr lang="en-US" sz="3600" b="1" dirty="0"/>
              <a:t>Post Fire Decision Support</a:t>
            </a:r>
          </a:p>
          <a:p>
            <a:pPr algn="ctr"/>
            <a:r>
              <a:rPr lang="en-US" sz="2400" b="1" dirty="0"/>
              <a:t>Informing Post Fire Restoration</a:t>
            </a:r>
          </a:p>
          <a:p>
            <a:pPr algn="ctr"/>
            <a:endParaRPr lang="en-US" sz="2400" b="1" dirty="0"/>
          </a:p>
          <a:p>
            <a:pPr algn="ctr"/>
            <a:r>
              <a:rPr lang="en-US" b="1" dirty="0"/>
              <a:t>(Canyon Creek Complex Wildfire, 2015, Malheur National Forest, Eastern Oregon)</a:t>
            </a:r>
          </a:p>
        </p:txBody>
      </p:sp>
      <p:sp>
        <p:nvSpPr>
          <p:cNvPr id="8" name="TextBox 7"/>
          <p:cNvSpPr txBox="1"/>
          <p:nvPr/>
        </p:nvSpPr>
        <p:spPr>
          <a:xfrm>
            <a:off x="685406" y="6061077"/>
            <a:ext cx="10218118" cy="646331"/>
          </a:xfrm>
          <a:prstGeom prst="rect">
            <a:avLst/>
          </a:prstGeom>
          <a:noFill/>
        </p:spPr>
        <p:txBody>
          <a:bodyPr wrap="none" rtlCol="0">
            <a:spAutoFit/>
          </a:bodyPr>
          <a:lstStyle/>
          <a:p>
            <a:pPr algn="ctr"/>
            <a:r>
              <a:rPr lang="en-US" dirty="0" err="1"/>
              <a:t>TerrainWorks</a:t>
            </a:r>
            <a:r>
              <a:rPr lang="en-US" dirty="0"/>
              <a:t> (</a:t>
            </a:r>
            <a:r>
              <a:rPr lang="en-US" dirty="0" err="1"/>
              <a:t>NetMap</a:t>
            </a:r>
            <a:r>
              <a:rPr lang="en-US" dirty="0"/>
              <a:t>), in Collaboration with US Forest Service, PNW Corvallis and Malheur National Forest</a:t>
            </a:r>
          </a:p>
          <a:p>
            <a:pPr algn="ctr"/>
            <a:r>
              <a:rPr lang="en-US" dirty="0"/>
              <a:t>Summer, 2015</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710" y="2420429"/>
            <a:ext cx="3566325" cy="2373227"/>
          </a:xfrm>
          <a:prstGeom prst="rect">
            <a:avLst/>
          </a:prstGeom>
        </p:spPr>
      </p:pic>
      <p:sp>
        <p:nvSpPr>
          <p:cNvPr id="14" name="TextBox 13"/>
          <p:cNvSpPr txBox="1"/>
          <p:nvPr/>
        </p:nvSpPr>
        <p:spPr>
          <a:xfrm>
            <a:off x="893730" y="4072480"/>
            <a:ext cx="2053767" cy="646331"/>
          </a:xfrm>
          <a:prstGeom prst="rect">
            <a:avLst/>
          </a:prstGeom>
          <a:noFill/>
        </p:spPr>
        <p:txBody>
          <a:bodyPr wrap="none" rtlCol="0">
            <a:spAutoFit/>
          </a:bodyPr>
          <a:lstStyle/>
          <a:p>
            <a:r>
              <a:rPr lang="en-US" b="1" dirty="0">
                <a:solidFill>
                  <a:schemeClr val="bg1"/>
                </a:solidFill>
              </a:rPr>
              <a:t>Post-Fire Planning</a:t>
            </a:r>
          </a:p>
          <a:p>
            <a:r>
              <a:rPr lang="en-US" b="1" dirty="0">
                <a:solidFill>
                  <a:schemeClr val="bg1"/>
                </a:solidFill>
              </a:rPr>
              <a:t>(BAER, Restoration)</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623" y="3287876"/>
            <a:ext cx="3399697" cy="226646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7701" y="2420429"/>
            <a:ext cx="3473572" cy="2381878"/>
          </a:xfrm>
          <a:prstGeom prst="rect">
            <a:avLst/>
          </a:prstGeom>
        </p:spPr>
      </p:pic>
      <p:sp>
        <p:nvSpPr>
          <p:cNvPr id="10" name="TextBox 9"/>
          <p:cNvSpPr txBox="1"/>
          <p:nvPr/>
        </p:nvSpPr>
        <p:spPr>
          <a:xfrm>
            <a:off x="4572000" y="4793656"/>
            <a:ext cx="2296526" cy="369332"/>
          </a:xfrm>
          <a:prstGeom prst="rect">
            <a:avLst/>
          </a:prstGeom>
          <a:noFill/>
        </p:spPr>
        <p:txBody>
          <a:bodyPr wrap="none" rtlCol="0">
            <a:spAutoFit/>
          </a:bodyPr>
          <a:lstStyle/>
          <a:p>
            <a:r>
              <a:rPr lang="en-US" b="1" dirty="0">
                <a:solidFill>
                  <a:schemeClr val="bg1"/>
                </a:solidFill>
              </a:rPr>
              <a:t>At-Risk Infrastructure</a:t>
            </a:r>
          </a:p>
        </p:txBody>
      </p:sp>
      <p:sp>
        <p:nvSpPr>
          <p:cNvPr id="11" name="TextBox 10"/>
          <p:cNvSpPr txBox="1"/>
          <p:nvPr/>
        </p:nvSpPr>
        <p:spPr>
          <a:xfrm>
            <a:off x="7929536" y="2515056"/>
            <a:ext cx="3389902" cy="369332"/>
          </a:xfrm>
          <a:prstGeom prst="rect">
            <a:avLst/>
          </a:prstGeom>
          <a:noFill/>
        </p:spPr>
        <p:txBody>
          <a:bodyPr wrap="none" rtlCol="0">
            <a:spAutoFit/>
          </a:bodyPr>
          <a:lstStyle/>
          <a:p>
            <a:r>
              <a:rPr lang="en-US" b="1" dirty="0">
                <a:solidFill>
                  <a:schemeClr val="bg1"/>
                </a:solidFill>
              </a:rPr>
              <a:t>At-Risk Aquatic/Riparian Habitats</a:t>
            </a:r>
          </a:p>
        </p:txBody>
      </p:sp>
    </p:spTree>
    <p:extLst>
      <p:ext uri="{BB962C8B-B14F-4D97-AF65-F5344CB8AC3E}">
        <p14:creationId xmlns:p14="http://schemas.microsoft.com/office/powerpoint/2010/main" val="3543850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571" y="167951"/>
            <a:ext cx="5027658" cy="400110"/>
          </a:xfrm>
          <a:prstGeom prst="rect">
            <a:avLst/>
          </a:prstGeom>
          <a:noFill/>
        </p:spPr>
        <p:txBody>
          <a:bodyPr wrap="none" rtlCol="0">
            <a:spAutoFit/>
          </a:bodyPr>
          <a:lstStyle/>
          <a:p>
            <a:r>
              <a:rPr lang="en-US" sz="2000" b="1" dirty="0"/>
              <a:t>Post Fire Surface Erosion (USFS WEPP model)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1" y="676406"/>
            <a:ext cx="11732250" cy="5363801"/>
          </a:xfrm>
          <a:prstGeom prst="rect">
            <a:avLst/>
          </a:prstGeom>
        </p:spPr>
      </p:pic>
    </p:spTree>
    <p:extLst>
      <p:ext uri="{BB962C8B-B14F-4D97-AF65-F5344CB8AC3E}">
        <p14:creationId xmlns:p14="http://schemas.microsoft.com/office/powerpoint/2010/main" val="79242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2852769" cy="2554545"/>
          </a:xfrm>
          <a:prstGeom prst="rect">
            <a:avLst/>
          </a:prstGeom>
          <a:noFill/>
        </p:spPr>
        <p:txBody>
          <a:bodyPr wrap="none" rtlCol="0">
            <a:spAutoFit/>
          </a:bodyPr>
          <a:lstStyle/>
          <a:p>
            <a:r>
              <a:rPr lang="en-US" sz="2000" b="1" dirty="0"/>
              <a:t>Post Fire Surface </a:t>
            </a:r>
          </a:p>
          <a:p>
            <a:r>
              <a:rPr lang="en-US" sz="2000" b="1" dirty="0"/>
              <a:t>Erosion (WEPP, </a:t>
            </a:r>
          </a:p>
          <a:p>
            <a:r>
              <a:rPr lang="en-US" sz="2000" b="1" dirty="0"/>
              <a:t>disturbed, e.g., function</a:t>
            </a:r>
          </a:p>
          <a:p>
            <a:r>
              <a:rPr lang="en-US" sz="2000" b="1" dirty="0"/>
              <a:t>of fire severity)</a:t>
            </a:r>
          </a:p>
          <a:p>
            <a:r>
              <a:rPr lang="en-US" sz="2000" b="1" dirty="0"/>
              <a:t>reported to stream </a:t>
            </a:r>
          </a:p>
          <a:p>
            <a:r>
              <a:rPr lang="en-US" sz="2000" b="1" dirty="0"/>
              <a:t>channels </a:t>
            </a:r>
          </a:p>
          <a:p>
            <a:r>
              <a:rPr lang="en-US" sz="2000" b="1" dirty="0"/>
              <a:t>(aggregated downstream</a:t>
            </a:r>
          </a:p>
          <a:p>
            <a:r>
              <a:rPr lang="en-US" sz="2000" b="1" dirty="0"/>
              <a:t>also available)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506" y="174581"/>
            <a:ext cx="9073537" cy="6773204"/>
          </a:xfrm>
          <a:prstGeom prst="rect">
            <a:avLst/>
          </a:prstGeom>
        </p:spPr>
      </p:pic>
    </p:spTree>
    <p:extLst>
      <p:ext uri="{BB962C8B-B14F-4D97-AF65-F5344CB8AC3E}">
        <p14:creationId xmlns:p14="http://schemas.microsoft.com/office/powerpoint/2010/main" val="793169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542" y="219456"/>
            <a:ext cx="2066207" cy="830997"/>
          </a:xfrm>
          <a:prstGeom prst="rect">
            <a:avLst/>
          </a:prstGeom>
          <a:noFill/>
        </p:spPr>
        <p:txBody>
          <a:bodyPr wrap="none" rtlCol="0">
            <a:spAutoFit/>
          </a:bodyPr>
          <a:lstStyle/>
          <a:p>
            <a:r>
              <a:rPr lang="en-US" sz="2400" b="1" dirty="0"/>
              <a:t>Post Fire</a:t>
            </a:r>
          </a:p>
          <a:p>
            <a:r>
              <a:rPr lang="en-US" sz="2400" b="1" dirty="0"/>
              <a:t>Gully Potential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251" y="54864"/>
            <a:ext cx="9468612" cy="6803136"/>
          </a:xfrm>
          <a:prstGeom prst="rect">
            <a:avLst/>
          </a:prstGeom>
        </p:spPr>
      </p:pic>
    </p:spTree>
    <p:extLst>
      <p:ext uri="{BB962C8B-B14F-4D97-AF65-F5344CB8AC3E}">
        <p14:creationId xmlns:p14="http://schemas.microsoft.com/office/powerpoint/2010/main" val="3268279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473673" cy="1938992"/>
          </a:xfrm>
          <a:prstGeom prst="rect">
            <a:avLst/>
          </a:prstGeom>
          <a:noFill/>
        </p:spPr>
        <p:txBody>
          <a:bodyPr wrap="none" rtlCol="0">
            <a:spAutoFit/>
          </a:bodyPr>
          <a:lstStyle/>
          <a:p>
            <a:r>
              <a:rPr lang="en-US" sz="2400" b="1" dirty="0"/>
              <a:t>Post Fire</a:t>
            </a:r>
          </a:p>
          <a:p>
            <a:r>
              <a:rPr lang="en-US" sz="2400" b="1" dirty="0"/>
              <a:t>Gully </a:t>
            </a:r>
          </a:p>
          <a:p>
            <a:r>
              <a:rPr lang="en-US" sz="2400" b="1" dirty="0"/>
              <a:t>Potential</a:t>
            </a:r>
          </a:p>
          <a:p>
            <a:r>
              <a:rPr lang="en-US" sz="2400" b="1" dirty="0"/>
              <a:t>(fish</a:t>
            </a:r>
          </a:p>
          <a:p>
            <a:r>
              <a:rPr lang="en-US" sz="2400" b="1" dirty="0"/>
              <a:t> eye view)</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646" y="0"/>
            <a:ext cx="9757354" cy="6858000"/>
          </a:xfrm>
          <a:prstGeom prst="rect">
            <a:avLst/>
          </a:prstGeom>
        </p:spPr>
      </p:pic>
    </p:spTree>
    <p:extLst>
      <p:ext uri="{BB962C8B-B14F-4D97-AF65-F5344CB8AC3E}">
        <p14:creationId xmlns:p14="http://schemas.microsoft.com/office/powerpoint/2010/main" val="3239358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665" y="143075"/>
            <a:ext cx="2195794" cy="1015663"/>
          </a:xfrm>
          <a:prstGeom prst="rect">
            <a:avLst/>
          </a:prstGeom>
          <a:noFill/>
        </p:spPr>
        <p:txBody>
          <a:bodyPr wrap="none" rtlCol="0">
            <a:spAutoFit/>
          </a:bodyPr>
          <a:lstStyle/>
          <a:p>
            <a:r>
              <a:rPr lang="en-US" sz="2000" b="1" dirty="0"/>
              <a:t>Shallow Landslide</a:t>
            </a:r>
          </a:p>
          <a:p>
            <a:r>
              <a:rPr lang="en-US" sz="2000" b="1" dirty="0"/>
              <a:t>Potential, Debris</a:t>
            </a:r>
          </a:p>
          <a:p>
            <a:r>
              <a:rPr lang="en-US" sz="2000" b="1" dirty="0"/>
              <a:t>Flow Source Areas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049" y="143075"/>
            <a:ext cx="9210404" cy="6533298"/>
          </a:xfrm>
          <a:prstGeom prst="rect">
            <a:avLst/>
          </a:prstGeom>
        </p:spPr>
      </p:pic>
    </p:spTree>
    <p:extLst>
      <p:ext uri="{BB962C8B-B14F-4D97-AF65-F5344CB8AC3E}">
        <p14:creationId xmlns:p14="http://schemas.microsoft.com/office/powerpoint/2010/main" val="3831453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112" y="173736"/>
            <a:ext cx="9390888" cy="6684264"/>
          </a:xfrm>
          <a:prstGeom prst="rect">
            <a:avLst/>
          </a:prstGeom>
        </p:spPr>
      </p:pic>
      <p:sp>
        <p:nvSpPr>
          <p:cNvPr id="3" name="TextBox 2"/>
          <p:cNvSpPr txBox="1"/>
          <p:nvPr/>
        </p:nvSpPr>
        <p:spPr>
          <a:xfrm>
            <a:off x="225468" y="173736"/>
            <a:ext cx="2342116" cy="3046988"/>
          </a:xfrm>
          <a:prstGeom prst="rect">
            <a:avLst/>
          </a:prstGeom>
          <a:noFill/>
        </p:spPr>
        <p:txBody>
          <a:bodyPr wrap="none" rtlCol="0">
            <a:spAutoFit/>
          </a:bodyPr>
          <a:lstStyle/>
          <a:p>
            <a:r>
              <a:rPr lang="en-US" sz="2400" b="1" dirty="0"/>
              <a:t>Example of a</a:t>
            </a:r>
          </a:p>
          <a:p>
            <a:r>
              <a:rPr lang="en-US" sz="2400" b="1" dirty="0"/>
              <a:t>risk assessment</a:t>
            </a:r>
          </a:p>
          <a:p>
            <a:endParaRPr lang="en-US" sz="2400" b="1" dirty="0"/>
          </a:p>
          <a:p>
            <a:r>
              <a:rPr lang="en-US" sz="2400" b="1" dirty="0"/>
              <a:t>you can combine</a:t>
            </a:r>
          </a:p>
          <a:p>
            <a:r>
              <a:rPr lang="en-US" sz="2400" b="1" dirty="0"/>
              <a:t>post fire surface</a:t>
            </a:r>
          </a:p>
          <a:p>
            <a:r>
              <a:rPr lang="en-US" sz="2400" b="1" dirty="0"/>
              <a:t>erosion with</a:t>
            </a:r>
          </a:p>
          <a:p>
            <a:r>
              <a:rPr lang="en-US" sz="2400" b="1" dirty="0"/>
              <a:t>gullying and</a:t>
            </a:r>
          </a:p>
          <a:p>
            <a:r>
              <a:rPr lang="en-US" sz="2400" b="1" dirty="0"/>
              <a:t>shallow failure</a:t>
            </a:r>
          </a:p>
        </p:txBody>
      </p:sp>
    </p:spTree>
    <p:extLst>
      <p:ext uri="{BB962C8B-B14F-4D97-AF65-F5344CB8AC3E}">
        <p14:creationId xmlns:p14="http://schemas.microsoft.com/office/powerpoint/2010/main" val="3132833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5847" y="198781"/>
            <a:ext cx="6888512" cy="6327913"/>
          </a:xfrm>
          <a:prstGeom prst="rect">
            <a:avLst/>
          </a:prstGeom>
        </p:spPr>
      </p:pic>
      <p:sp>
        <p:nvSpPr>
          <p:cNvPr id="3" name="TextBox 2"/>
          <p:cNvSpPr txBox="1"/>
          <p:nvPr/>
        </p:nvSpPr>
        <p:spPr>
          <a:xfrm>
            <a:off x="6241" y="198781"/>
            <a:ext cx="4649606" cy="954107"/>
          </a:xfrm>
          <a:prstGeom prst="rect">
            <a:avLst/>
          </a:prstGeom>
          <a:noFill/>
        </p:spPr>
        <p:txBody>
          <a:bodyPr wrap="none" rtlCol="0">
            <a:spAutoFit/>
          </a:bodyPr>
          <a:lstStyle/>
          <a:p>
            <a:r>
              <a:rPr lang="en-US" sz="2800" b="1" dirty="0"/>
              <a:t>Consider tributary debris flow</a:t>
            </a:r>
          </a:p>
          <a:p>
            <a:r>
              <a:rPr lang="en-US" sz="2800" b="1" dirty="0"/>
              <a:t>risk</a:t>
            </a:r>
          </a:p>
        </p:txBody>
      </p:sp>
    </p:spTree>
    <p:extLst>
      <p:ext uri="{BB962C8B-B14F-4D97-AF65-F5344CB8AC3E}">
        <p14:creationId xmlns:p14="http://schemas.microsoft.com/office/powerpoint/2010/main" val="1804146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781" y="250520"/>
            <a:ext cx="3648243" cy="523220"/>
          </a:xfrm>
          <a:prstGeom prst="rect">
            <a:avLst/>
          </a:prstGeom>
          <a:noFill/>
        </p:spPr>
        <p:txBody>
          <a:bodyPr wrap="none" rtlCol="0">
            <a:spAutoFit/>
          </a:bodyPr>
          <a:lstStyle/>
          <a:p>
            <a:r>
              <a:rPr lang="en-US" sz="2800" b="1" dirty="0"/>
              <a:t>FLASH FLOOD Potential</a:t>
            </a:r>
          </a:p>
        </p:txBody>
      </p:sp>
      <p:pic>
        <p:nvPicPr>
          <p:cNvPr id="3" name="Picture 2"/>
          <p:cNvPicPr>
            <a:picLocks noChangeAspect="1"/>
          </p:cNvPicPr>
          <p:nvPr/>
        </p:nvPicPr>
        <p:blipFill>
          <a:blip r:embed="rId3"/>
          <a:stretch>
            <a:fillRect/>
          </a:stretch>
        </p:blipFill>
        <p:spPr>
          <a:xfrm>
            <a:off x="375781" y="930057"/>
            <a:ext cx="6096000" cy="4572000"/>
          </a:xfrm>
          <a:prstGeom prst="rect">
            <a:avLst/>
          </a:prstGeom>
        </p:spPr>
      </p:pic>
      <p:sp>
        <p:nvSpPr>
          <p:cNvPr id="4" name="TextBox 3"/>
          <p:cNvSpPr txBox="1"/>
          <p:nvPr/>
        </p:nvSpPr>
        <p:spPr>
          <a:xfrm>
            <a:off x="6814159" y="1189973"/>
            <a:ext cx="5133328" cy="3139321"/>
          </a:xfrm>
          <a:prstGeom prst="rect">
            <a:avLst/>
          </a:prstGeom>
          <a:noFill/>
        </p:spPr>
        <p:txBody>
          <a:bodyPr wrap="none" rtlCol="0">
            <a:spAutoFit/>
          </a:bodyPr>
          <a:lstStyle/>
          <a:p>
            <a:r>
              <a:rPr lang="en-US" b="1" dirty="0"/>
              <a:t>A dimensionless index developed by the</a:t>
            </a:r>
          </a:p>
          <a:p>
            <a:r>
              <a:rPr lang="en-US" b="1" dirty="0"/>
              <a:t>National Weather Service. The Flash Flood Potential</a:t>
            </a:r>
          </a:p>
          <a:p>
            <a:r>
              <a:rPr lang="en-US" b="1" dirty="0"/>
              <a:t>Index (FFPI) consists of four factors:</a:t>
            </a:r>
          </a:p>
          <a:p>
            <a:pPr marL="342900" indent="-342900">
              <a:buAutoNum type="arabicParenR"/>
            </a:pPr>
            <a:r>
              <a:rPr lang="en-US" b="1" dirty="0"/>
              <a:t>hillslope gradient</a:t>
            </a:r>
          </a:p>
          <a:p>
            <a:pPr marL="342900" indent="-342900">
              <a:buAutoNum type="arabicParenR"/>
            </a:pPr>
            <a:r>
              <a:rPr lang="en-US" b="1" dirty="0"/>
              <a:t>soils (percent silt, clay and sand)</a:t>
            </a:r>
          </a:p>
          <a:p>
            <a:pPr marL="342900" indent="-342900">
              <a:buAutoNum type="arabicParenR"/>
            </a:pPr>
            <a:r>
              <a:rPr lang="en-US" b="1" dirty="0"/>
              <a:t>vegetation density (forest, shrubs, grasses)</a:t>
            </a:r>
          </a:p>
          <a:p>
            <a:pPr marL="342900" indent="-342900">
              <a:buAutoNum type="arabicParenR"/>
            </a:pPr>
            <a:r>
              <a:rPr lang="en-US" b="1" dirty="0"/>
              <a:t>fire impacts on soils and vegetation.</a:t>
            </a:r>
          </a:p>
          <a:p>
            <a:pPr marL="342900" indent="-342900">
              <a:buAutoNum type="arabicParenR"/>
            </a:pPr>
            <a:endParaRPr lang="en-US" b="1" dirty="0"/>
          </a:p>
          <a:p>
            <a:pPr marL="342900" indent="-342900">
              <a:buAutoNum type="arabicParenR"/>
            </a:pPr>
            <a:endParaRPr lang="en-US" b="1" dirty="0"/>
          </a:p>
          <a:p>
            <a:r>
              <a:rPr lang="en-US" b="1" dirty="0"/>
              <a:t>See </a:t>
            </a:r>
            <a:r>
              <a:rPr lang="en-US" b="1" dirty="0" err="1"/>
              <a:t>NetMap’s</a:t>
            </a:r>
            <a:r>
              <a:rPr lang="en-US" b="1" dirty="0"/>
              <a:t> online technical help manual for</a:t>
            </a:r>
          </a:p>
          <a:p>
            <a:r>
              <a:rPr lang="en-US" b="1" dirty="0"/>
              <a:t>additional details.</a:t>
            </a:r>
          </a:p>
        </p:txBody>
      </p:sp>
    </p:spTree>
    <p:extLst>
      <p:ext uri="{BB962C8B-B14F-4D97-AF65-F5344CB8AC3E}">
        <p14:creationId xmlns:p14="http://schemas.microsoft.com/office/powerpoint/2010/main" val="3485912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5005" y="0"/>
            <a:ext cx="5494120" cy="6858000"/>
          </a:xfrm>
          <a:prstGeom prst="rect">
            <a:avLst/>
          </a:prstGeom>
        </p:spPr>
      </p:pic>
      <p:sp>
        <p:nvSpPr>
          <p:cNvPr id="4" name="TextBox 3"/>
          <p:cNvSpPr txBox="1"/>
          <p:nvPr/>
        </p:nvSpPr>
        <p:spPr>
          <a:xfrm>
            <a:off x="125260" y="0"/>
            <a:ext cx="4195508" cy="1261884"/>
          </a:xfrm>
          <a:prstGeom prst="rect">
            <a:avLst/>
          </a:prstGeom>
          <a:noFill/>
        </p:spPr>
        <p:txBody>
          <a:bodyPr wrap="none" rtlCol="0">
            <a:spAutoFit/>
          </a:bodyPr>
          <a:lstStyle/>
          <a:p>
            <a:r>
              <a:rPr lang="en-US" sz="2800" b="1" dirty="0"/>
              <a:t>Flash Flood Potential Index</a:t>
            </a:r>
          </a:p>
          <a:p>
            <a:r>
              <a:rPr lang="en-US" sz="2400" b="1" dirty="0"/>
              <a:t>(individual channel segment</a:t>
            </a:r>
          </a:p>
          <a:p>
            <a:r>
              <a:rPr lang="en-US" sz="2400" b="1" dirty="0"/>
              <a:t>scale)</a:t>
            </a:r>
          </a:p>
        </p:txBody>
      </p:sp>
    </p:spTree>
    <p:extLst>
      <p:ext uri="{BB962C8B-B14F-4D97-AF65-F5344CB8AC3E}">
        <p14:creationId xmlns:p14="http://schemas.microsoft.com/office/powerpoint/2010/main" val="1638739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4260" y="589726"/>
            <a:ext cx="9669780" cy="6153912"/>
          </a:xfrm>
          <a:prstGeom prst="rect">
            <a:avLst/>
          </a:prstGeom>
        </p:spPr>
      </p:pic>
      <p:sp>
        <p:nvSpPr>
          <p:cNvPr id="3" name="TextBox 2"/>
          <p:cNvSpPr txBox="1"/>
          <p:nvPr/>
        </p:nvSpPr>
        <p:spPr>
          <a:xfrm>
            <a:off x="125260" y="0"/>
            <a:ext cx="10873041" cy="523220"/>
          </a:xfrm>
          <a:prstGeom prst="rect">
            <a:avLst/>
          </a:prstGeom>
          <a:noFill/>
        </p:spPr>
        <p:txBody>
          <a:bodyPr wrap="none" rtlCol="0">
            <a:spAutoFit/>
          </a:bodyPr>
          <a:lstStyle/>
          <a:p>
            <a:r>
              <a:rPr lang="en-US" sz="2800" b="1" dirty="0"/>
              <a:t>Flash Flood Potential Index </a:t>
            </a:r>
            <a:r>
              <a:rPr lang="en-US" sz="2400" b="1" dirty="0"/>
              <a:t>(tributary scale, most relevant from risk assessment)</a:t>
            </a:r>
          </a:p>
        </p:txBody>
      </p:sp>
    </p:spTree>
    <p:extLst>
      <p:ext uri="{BB962C8B-B14F-4D97-AF65-F5344CB8AC3E}">
        <p14:creationId xmlns:p14="http://schemas.microsoft.com/office/powerpoint/2010/main" val="2695728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8383" y="503582"/>
            <a:ext cx="9698681" cy="954107"/>
          </a:xfrm>
          <a:prstGeom prst="rect">
            <a:avLst/>
          </a:prstGeom>
          <a:noFill/>
        </p:spPr>
        <p:txBody>
          <a:bodyPr wrap="none" rtlCol="0">
            <a:spAutoFit/>
          </a:bodyPr>
          <a:lstStyle/>
          <a:p>
            <a:r>
              <a:rPr lang="en-US" sz="2400" b="1" dirty="0"/>
              <a:t>For the </a:t>
            </a:r>
            <a:r>
              <a:rPr lang="en-US" sz="2400" b="1" u="sng" dirty="0"/>
              <a:t>Pre-fire analysis </a:t>
            </a:r>
            <a:r>
              <a:rPr lang="en-US" sz="2400" b="1" dirty="0"/>
              <a:t>in two areas in the Malheur National Forest, go to:</a:t>
            </a:r>
          </a:p>
          <a:p>
            <a:r>
              <a:rPr lang="en-US" sz="1600" b="1" dirty="0">
                <a:hlinkClick r:id="rId3"/>
              </a:rPr>
              <a:t>http://www.netmaptools.org/Pages/NetMap_Fire&amp;Fish_Malheur1a.pdf</a:t>
            </a:r>
            <a:r>
              <a:rPr lang="en-US" sz="1600" b="1" dirty="0"/>
              <a:t> and for video, go to:</a:t>
            </a:r>
          </a:p>
          <a:p>
            <a:r>
              <a:rPr lang="en-US" sz="1600" b="1" dirty="0"/>
              <a:t>www.netmaptools.org/Pages/FireFish/NetMap_Fire&amp;Fish2.pptx</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221" y="1896684"/>
            <a:ext cx="4726422" cy="3589754"/>
          </a:xfrm>
          <a:prstGeom prst="rect">
            <a:avLst/>
          </a:prstGeom>
        </p:spPr>
      </p:pic>
      <p:sp>
        <p:nvSpPr>
          <p:cNvPr id="4" name="TextBox 3"/>
          <p:cNvSpPr txBox="1"/>
          <p:nvPr/>
        </p:nvSpPr>
        <p:spPr>
          <a:xfrm>
            <a:off x="5884236" y="2202701"/>
            <a:ext cx="2352182" cy="646331"/>
          </a:xfrm>
          <a:prstGeom prst="rect">
            <a:avLst/>
          </a:prstGeom>
          <a:noFill/>
        </p:spPr>
        <p:txBody>
          <a:bodyPr wrap="none" rtlCol="0">
            <a:spAutoFit/>
          </a:bodyPr>
          <a:lstStyle/>
          <a:p>
            <a:r>
              <a:rPr lang="en-US" dirty="0"/>
              <a:t>Camp Creek watershed</a:t>
            </a:r>
          </a:p>
          <a:p>
            <a:r>
              <a:rPr lang="en-US" dirty="0"/>
              <a:t>(1 m LiDAR DEM)</a:t>
            </a:r>
          </a:p>
        </p:txBody>
      </p:sp>
      <p:sp>
        <p:nvSpPr>
          <p:cNvPr id="5" name="TextBox 4"/>
          <p:cNvSpPr txBox="1"/>
          <p:nvPr/>
        </p:nvSpPr>
        <p:spPr>
          <a:xfrm>
            <a:off x="6162532" y="3595450"/>
            <a:ext cx="2688621" cy="646331"/>
          </a:xfrm>
          <a:prstGeom prst="rect">
            <a:avLst/>
          </a:prstGeom>
          <a:noFill/>
        </p:spPr>
        <p:txBody>
          <a:bodyPr wrap="none" rtlCol="0">
            <a:spAutoFit/>
          </a:bodyPr>
          <a:lstStyle/>
          <a:p>
            <a:r>
              <a:rPr lang="en-US" dirty="0"/>
              <a:t>Upper North Fork Malheur</a:t>
            </a:r>
          </a:p>
          <a:p>
            <a:r>
              <a:rPr lang="en-US" dirty="0"/>
              <a:t>(10 m DEM)</a:t>
            </a:r>
          </a:p>
        </p:txBody>
      </p:sp>
      <p:cxnSp>
        <p:nvCxnSpPr>
          <p:cNvPr id="6" name="Straight Arrow Connector 5"/>
          <p:cNvCxnSpPr/>
          <p:nvPr/>
        </p:nvCxnSpPr>
        <p:spPr>
          <a:xfrm flipH="1">
            <a:off x="4475045" y="2639126"/>
            <a:ext cx="1276669" cy="6290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4744278" y="3691561"/>
            <a:ext cx="141825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08383" y="6144655"/>
            <a:ext cx="7983019" cy="523220"/>
          </a:xfrm>
          <a:prstGeom prst="rect">
            <a:avLst/>
          </a:prstGeom>
          <a:noFill/>
        </p:spPr>
        <p:txBody>
          <a:bodyPr wrap="none" rtlCol="0">
            <a:spAutoFit/>
          </a:bodyPr>
          <a:lstStyle/>
          <a:p>
            <a:r>
              <a:rPr lang="en-US" sz="2800" b="1" i="1" dirty="0"/>
              <a:t>Continue with post fire (BAER) analysis, next slide…..</a:t>
            </a:r>
          </a:p>
        </p:txBody>
      </p:sp>
    </p:spTree>
    <p:extLst>
      <p:ext uri="{BB962C8B-B14F-4D97-AF65-F5344CB8AC3E}">
        <p14:creationId xmlns:p14="http://schemas.microsoft.com/office/powerpoint/2010/main" val="112204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3381" y="0"/>
            <a:ext cx="7967890" cy="6858000"/>
          </a:xfrm>
          <a:prstGeom prst="rect">
            <a:avLst/>
          </a:prstGeom>
        </p:spPr>
      </p:pic>
      <p:sp>
        <p:nvSpPr>
          <p:cNvPr id="5" name="TextBox 4"/>
          <p:cNvSpPr txBox="1"/>
          <p:nvPr/>
        </p:nvSpPr>
        <p:spPr>
          <a:xfrm>
            <a:off x="125260" y="0"/>
            <a:ext cx="3374001" cy="2431435"/>
          </a:xfrm>
          <a:prstGeom prst="rect">
            <a:avLst/>
          </a:prstGeom>
          <a:noFill/>
        </p:spPr>
        <p:txBody>
          <a:bodyPr wrap="none" rtlCol="0">
            <a:spAutoFit/>
          </a:bodyPr>
          <a:lstStyle/>
          <a:p>
            <a:r>
              <a:rPr lang="en-US" sz="2800" b="1" dirty="0"/>
              <a:t>Flash Flood Potential </a:t>
            </a:r>
          </a:p>
          <a:p>
            <a:r>
              <a:rPr lang="en-US" sz="2800" b="1" dirty="0"/>
              <a:t>Index </a:t>
            </a:r>
            <a:r>
              <a:rPr lang="en-US" sz="2400" b="1" dirty="0"/>
              <a:t>(tributary scale, </a:t>
            </a:r>
          </a:p>
          <a:p>
            <a:r>
              <a:rPr lang="en-US" sz="2400" b="1" dirty="0"/>
              <a:t>most relevant from risk </a:t>
            </a:r>
          </a:p>
          <a:p>
            <a:r>
              <a:rPr lang="en-US" sz="2400" b="1" dirty="0"/>
              <a:t>assessment)</a:t>
            </a:r>
          </a:p>
          <a:p>
            <a:endParaRPr lang="en-US" sz="2400" b="1" dirty="0"/>
          </a:p>
          <a:p>
            <a:r>
              <a:rPr lang="en-US" sz="2400" b="1" dirty="0"/>
              <a:t>mapped to Google Earth</a:t>
            </a:r>
          </a:p>
        </p:txBody>
      </p:sp>
    </p:spTree>
    <p:extLst>
      <p:ext uri="{BB962C8B-B14F-4D97-AF65-F5344CB8AC3E}">
        <p14:creationId xmlns:p14="http://schemas.microsoft.com/office/powerpoint/2010/main" val="2677110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168" y="286237"/>
            <a:ext cx="8526693" cy="461665"/>
          </a:xfrm>
          <a:prstGeom prst="rect">
            <a:avLst/>
          </a:prstGeom>
          <a:noFill/>
        </p:spPr>
        <p:txBody>
          <a:bodyPr wrap="none" rtlCol="0">
            <a:spAutoFit/>
          </a:bodyPr>
          <a:lstStyle/>
          <a:p>
            <a:r>
              <a:rPr lang="en-US" sz="2400" b="1" dirty="0"/>
              <a:t>Road Surface Erosion and Sediment Delivery to Streams, Post Fire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602" y="895492"/>
            <a:ext cx="5120640" cy="274929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5003" y="2863690"/>
            <a:ext cx="3325082" cy="250344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1743" y="4094057"/>
            <a:ext cx="3399236" cy="2546146"/>
          </a:xfrm>
          <a:prstGeom prst="rect">
            <a:avLst/>
          </a:prstGeom>
        </p:spPr>
      </p:pic>
    </p:spTree>
    <p:extLst>
      <p:ext uri="{BB962C8B-B14F-4D97-AF65-F5344CB8AC3E}">
        <p14:creationId xmlns:p14="http://schemas.microsoft.com/office/powerpoint/2010/main" val="3004303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3047" y="212942"/>
            <a:ext cx="4687886" cy="954107"/>
          </a:xfrm>
          <a:prstGeom prst="rect">
            <a:avLst/>
          </a:prstGeom>
          <a:noFill/>
        </p:spPr>
        <p:txBody>
          <a:bodyPr wrap="none" rtlCol="0">
            <a:spAutoFit/>
          </a:bodyPr>
          <a:lstStyle/>
          <a:p>
            <a:r>
              <a:rPr lang="en-US" sz="2800" b="1" dirty="0"/>
              <a:t>First, start with road sediment</a:t>
            </a:r>
          </a:p>
          <a:p>
            <a:r>
              <a:rPr lang="en-US" sz="2800" b="1" dirty="0"/>
              <a:t>production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4435" y="0"/>
            <a:ext cx="6377760" cy="6858000"/>
          </a:xfrm>
          <a:prstGeom prst="rect">
            <a:avLst/>
          </a:prstGeom>
        </p:spPr>
      </p:pic>
    </p:spTree>
    <p:extLst>
      <p:ext uri="{BB962C8B-B14F-4D97-AF65-F5344CB8AC3E}">
        <p14:creationId xmlns:p14="http://schemas.microsoft.com/office/powerpoint/2010/main" val="3639432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50729"/>
            <a:ext cx="3330720" cy="6001643"/>
          </a:xfrm>
          <a:prstGeom prst="rect">
            <a:avLst/>
          </a:prstGeom>
          <a:noFill/>
        </p:spPr>
        <p:txBody>
          <a:bodyPr wrap="none" rtlCol="0">
            <a:spAutoFit/>
          </a:bodyPr>
          <a:lstStyle/>
          <a:p>
            <a:r>
              <a:rPr lang="en-US" sz="2400" b="1" dirty="0"/>
              <a:t>Next, calculate sediment</a:t>
            </a:r>
          </a:p>
          <a:p>
            <a:r>
              <a:rPr lang="en-US" sz="2400" b="1" dirty="0"/>
              <a:t>delivery pre fire and </a:t>
            </a:r>
          </a:p>
          <a:p>
            <a:r>
              <a:rPr lang="en-US" sz="2400" b="1" dirty="0"/>
              <a:t>compare that to</a:t>
            </a:r>
          </a:p>
          <a:p>
            <a:r>
              <a:rPr lang="en-US" sz="2400" b="1" dirty="0"/>
              <a:t>sediment delivery post</a:t>
            </a:r>
          </a:p>
          <a:p>
            <a:r>
              <a:rPr lang="en-US" sz="2400" b="1" dirty="0"/>
              <a:t>fire, and identify areas</a:t>
            </a:r>
          </a:p>
          <a:p>
            <a:r>
              <a:rPr lang="en-US" sz="2400" b="1" dirty="0"/>
              <a:t>of predicted increases</a:t>
            </a:r>
          </a:p>
          <a:p>
            <a:endParaRPr lang="en-US" sz="2400" b="1" dirty="0"/>
          </a:p>
          <a:p>
            <a:r>
              <a:rPr lang="en-US" sz="2400" b="1" dirty="0"/>
              <a:t>higher connectivity can </a:t>
            </a:r>
          </a:p>
          <a:p>
            <a:r>
              <a:rPr lang="en-US" sz="2400" b="1" dirty="0"/>
              <a:t>occur because high to</a:t>
            </a:r>
          </a:p>
          <a:p>
            <a:r>
              <a:rPr lang="en-US" sz="2400" b="1" dirty="0"/>
              <a:t>moderate severity fires</a:t>
            </a:r>
          </a:p>
          <a:p>
            <a:r>
              <a:rPr lang="en-US" sz="2400" b="1" dirty="0"/>
              <a:t>can reduce soil </a:t>
            </a:r>
          </a:p>
          <a:p>
            <a:r>
              <a:rPr lang="en-US" sz="2400" b="1" dirty="0"/>
              <a:t>infiltration rates, leading</a:t>
            </a:r>
          </a:p>
          <a:p>
            <a:r>
              <a:rPr lang="en-US" sz="2400" b="1" dirty="0"/>
              <a:t>to longer road runoff</a:t>
            </a:r>
          </a:p>
          <a:p>
            <a:r>
              <a:rPr lang="en-US" sz="2400" b="1" dirty="0"/>
              <a:t>sediment plumes</a:t>
            </a:r>
          </a:p>
          <a:p>
            <a:endParaRPr lang="en-US" sz="2400" b="1" dirty="0"/>
          </a:p>
          <a:p>
            <a:r>
              <a:rPr lang="en-US" sz="2400" b="1" dirty="0"/>
              <a:t>Prioritize remediation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717" y="194153"/>
            <a:ext cx="8345496" cy="6663847"/>
          </a:xfrm>
          <a:prstGeom prst="rect">
            <a:avLst/>
          </a:prstGeom>
        </p:spPr>
      </p:pic>
    </p:spTree>
    <p:extLst>
      <p:ext uri="{BB962C8B-B14F-4D97-AF65-F5344CB8AC3E}">
        <p14:creationId xmlns:p14="http://schemas.microsoft.com/office/powerpoint/2010/main" val="3487920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0625" y="137786"/>
            <a:ext cx="2380908" cy="1569660"/>
          </a:xfrm>
          <a:prstGeom prst="rect">
            <a:avLst/>
          </a:prstGeom>
          <a:noFill/>
        </p:spPr>
        <p:txBody>
          <a:bodyPr wrap="none" rtlCol="0">
            <a:spAutoFit/>
          </a:bodyPr>
          <a:lstStyle/>
          <a:p>
            <a:r>
              <a:rPr lang="en-US" sz="2400" b="1" dirty="0"/>
              <a:t>Identify tributary</a:t>
            </a:r>
          </a:p>
          <a:p>
            <a:r>
              <a:rPr lang="en-US" sz="2400" b="1" dirty="0"/>
              <a:t>scale increases</a:t>
            </a:r>
          </a:p>
          <a:p>
            <a:r>
              <a:rPr lang="en-US" sz="2400" b="1" dirty="0"/>
              <a:t>in delivery of</a:t>
            </a:r>
          </a:p>
          <a:p>
            <a:r>
              <a:rPr lang="en-US" sz="2400" b="1" dirty="0"/>
              <a:t>road sediment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2132" y="100208"/>
            <a:ext cx="8552450" cy="6574508"/>
          </a:xfrm>
          <a:prstGeom prst="rect">
            <a:avLst/>
          </a:prstGeom>
        </p:spPr>
      </p:pic>
    </p:spTree>
    <p:extLst>
      <p:ext uri="{BB962C8B-B14F-4D97-AF65-F5344CB8AC3E}">
        <p14:creationId xmlns:p14="http://schemas.microsoft.com/office/powerpoint/2010/main" val="2638746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365" y="187890"/>
            <a:ext cx="2815514" cy="1569660"/>
          </a:xfrm>
          <a:prstGeom prst="rect">
            <a:avLst/>
          </a:prstGeom>
          <a:noFill/>
        </p:spPr>
        <p:txBody>
          <a:bodyPr wrap="none" rtlCol="0">
            <a:spAutoFit/>
          </a:bodyPr>
          <a:lstStyle/>
          <a:p>
            <a:r>
              <a:rPr lang="en-US" sz="2400" b="1" dirty="0"/>
              <a:t>Then compare it to</a:t>
            </a:r>
          </a:p>
          <a:p>
            <a:r>
              <a:rPr lang="en-US" sz="2400" b="1" dirty="0"/>
              <a:t>locations of high</a:t>
            </a:r>
          </a:p>
          <a:p>
            <a:r>
              <a:rPr lang="en-US" sz="2400" b="1" dirty="0"/>
              <a:t>quality and sensitive</a:t>
            </a:r>
          </a:p>
          <a:p>
            <a:r>
              <a:rPr lang="en-US" sz="2400" b="1" dirty="0"/>
              <a:t>aquatic habitats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7190" y="187890"/>
            <a:ext cx="8602218" cy="657616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20" y="3776596"/>
            <a:ext cx="3320470" cy="2987458"/>
          </a:xfrm>
          <a:prstGeom prst="rect">
            <a:avLst/>
          </a:prstGeom>
        </p:spPr>
      </p:pic>
    </p:spTree>
    <p:extLst>
      <p:ext uri="{BB962C8B-B14F-4D97-AF65-F5344CB8AC3E}">
        <p14:creationId xmlns:p14="http://schemas.microsoft.com/office/powerpoint/2010/main" val="962150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02" y="1155874"/>
            <a:ext cx="5995781" cy="409270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2038" y="3202225"/>
            <a:ext cx="4718349" cy="3145566"/>
          </a:xfrm>
          <a:prstGeom prst="rect">
            <a:avLst/>
          </a:prstGeom>
        </p:spPr>
      </p:pic>
      <p:sp>
        <p:nvSpPr>
          <p:cNvPr id="5" name="TextBox 4"/>
          <p:cNvSpPr txBox="1"/>
          <p:nvPr/>
        </p:nvSpPr>
        <p:spPr>
          <a:xfrm>
            <a:off x="304800" y="172279"/>
            <a:ext cx="10741851" cy="830997"/>
          </a:xfrm>
          <a:prstGeom prst="rect">
            <a:avLst/>
          </a:prstGeom>
          <a:noFill/>
        </p:spPr>
        <p:txBody>
          <a:bodyPr wrap="none" rtlCol="0">
            <a:spAutoFit/>
          </a:bodyPr>
          <a:lstStyle/>
          <a:p>
            <a:r>
              <a:rPr lang="en-US" sz="2400" b="1" dirty="0"/>
              <a:t>Riparian Zones: Impacts from Fire, Loss of Shade, Increases in Thermal Loading and</a:t>
            </a:r>
          </a:p>
          <a:p>
            <a:r>
              <a:rPr lang="en-US" sz="2400" b="1" dirty="0"/>
              <a:t>Loss of Cool Water </a:t>
            </a:r>
            <a:r>
              <a:rPr lang="en-US" sz="2400" b="1" dirty="0" err="1"/>
              <a:t>Refugia</a:t>
            </a:r>
            <a:endParaRPr lang="en-US" sz="2400" b="1" dirty="0"/>
          </a:p>
        </p:txBody>
      </p:sp>
    </p:spTree>
    <p:extLst>
      <p:ext uri="{BB962C8B-B14F-4D97-AF65-F5344CB8AC3E}">
        <p14:creationId xmlns:p14="http://schemas.microsoft.com/office/powerpoint/2010/main" val="1479857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44" y="182096"/>
            <a:ext cx="11045671" cy="6444171"/>
          </a:xfrm>
          <a:prstGeom prst="rect">
            <a:avLst/>
          </a:prstGeom>
        </p:spPr>
      </p:pic>
    </p:spTree>
    <p:extLst>
      <p:ext uri="{BB962C8B-B14F-4D97-AF65-F5344CB8AC3E}">
        <p14:creationId xmlns:p14="http://schemas.microsoft.com/office/powerpoint/2010/main" val="3039310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7241" y="136057"/>
            <a:ext cx="7692812" cy="461665"/>
          </a:xfrm>
          <a:prstGeom prst="rect">
            <a:avLst/>
          </a:prstGeom>
          <a:noFill/>
        </p:spPr>
        <p:txBody>
          <a:bodyPr wrap="none" rtlCol="0">
            <a:spAutoFit/>
          </a:bodyPr>
          <a:lstStyle/>
          <a:p>
            <a:r>
              <a:rPr lang="en-US" sz="2400" b="1" dirty="0"/>
              <a:t>Decision Space: Spatially Explicit Maps (visual - qualitative)</a:t>
            </a:r>
          </a:p>
        </p:txBody>
      </p:sp>
      <p:sp>
        <p:nvSpPr>
          <p:cNvPr id="9" name="TextBox 8"/>
          <p:cNvSpPr txBox="1"/>
          <p:nvPr/>
        </p:nvSpPr>
        <p:spPr>
          <a:xfrm>
            <a:off x="444886" y="3872988"/>
            <a:ext cx="2335191" cy="400110"/>
          </a:xfrm>
          <a:prstGeom prst="rect">
            <a:avLst/>
          </a:prstGeom>
          <a:noFill/>
        </p:spPr>
        <p:txBody>
          <a:bodyPr wrap="none" rtlCol="0">
            <a:spAutoFit/>
          </a:bodyPr>
          <a:lstStyle/>
          <a:p>
            <a:r>
              <a:rPr lang="en-US" sz="2000" b="1" dirty="0"/>
              <a:t>flash flood potential</a:t>
            </a:r>
          </a:p>
        </p:txBody>
      </p:sp>
      <p:sp>
        <p:nvSpPr>
          <p:cNvPr id="11" name="TextBox 10"/>
          <p:cNvSpPr txBox="1"/>
          <p:nvPr/>
        </p:nvSpPr>
        <p:spPr>
          <a:xfrm>
            <a:off x="3318866" y="463214"/>
            <a:ext cx="531845" cy="769441"/>
          </a:xfrm>
          <a:prstGeom prst="rect">
            <a:avLst/>
          </a:prstGeom>
          <a:noFill/>
        </p:spPr>
        <p:txBody>
          <a:bodyPr wrap="square" rtlCol="0">
            <a:spAutoFit/>
          </a:bodyPr>
          <a:lstStyle/>
          <a:p>
            <a:r>
              <a:rPr lang="en-US" sz="4400" dirty="0"/>
              <a:t>+</a:t>
            </a:r>
          </a:p>
        </p:txBody>
      </p:sp>
      <p:sp>
        <p:nvSpPr>
          <p:cNvPr id="12" name="TextBox 11"/>
          <p:cNvSpPr txBox="1"/>
          <p:nvPr/>
        </p:nvSpPr>
        <p:spPr>
          <a:xfrm>
            <a:off x="7424437" y="512798"/>
            <a:ext cx="531845" cy="769441"/>
          </a:xfrm>
          <a:prstGeom prst="rect">
            <a:avLst/>
          </a:prstGeom>
          <a:noFill/>
        </p:spPr>
        <p:txBody>
          <a:bodyPr wrap="square" rtlCol="0">
            <a:spAutoFit/>
          </a:bodyPr>
          <a:lstStyle/>
          <a:p>
            <a:r>
              <a:rPr lang="en-US" sz="4400" dirty="0"/>
              <a:t>+</a:t>
            </a:r>
          </a:p>
        </p:txBody>
      </p:sp>
      <p:sp>
        <p:nvSpPr>
          <p:cNvPr id="13" name="TextBox 12"/>
          <p:cNvSpPr txBox="1"/>
          <p:nvPr/>
        </p:nvSpPr>
        <p:spPr>
          <a:xfrm>
            <a:off x="85864" y="3622775"/>
            <a:ext cx="531845" cy="769441"/>
          </a:xfrm>
          <a:prstGeom prst="rect">
            <a:avLst/>
          </a:prstGeom>
          <a:noFill/>
        </p:spPr>
        <p:txBody>
          <a:bodyPr wrap="square" rtlCol="0">
            <a:spAutoFit/>
          </a:bodyPr>
          <a:lstStyle/>
          <a:p>
            <a:r>
              <a:rPr lang="en-US" sz="4400" dirty="0"/>
              <a:t>+</a:t>
            </a:r>
          </a:p>
        </p:txBody>
      </p:sp>
      <p:sp>
        <p:nvSpPr>
          <p:cNvPr id="18" name="TextBox 17"/>
          <p:cNvSpPr txBox="1"/>
          <p:nvPr/>
        </p:nvSpPr>
        <p:spPr>
          <a:xfrm>
            <a:off x="4163647" y="697463"/>
            <a:ext cx="1617302" cy="400110"/>
          </a:xfrm>
          <a:prstGeom prst="rect">
            <a:avLst/>
          </a:prstGeom>
          <a:noFill/>
        </p:spPr>
        <p:txBody>
          <a:bodyPr wrap="none" rtlCol="0">
            <a:spAutoFit/>
          </a:bodyPr>
          <a:lstStyle/>
          <a:p>
            <a:r>
              <a:rPr lang="en-US" sz="2000" b="1" dirty="0"/>
              <a:t>Burn Severity</a:t>
            </a:r>
          </a:p>
        </p:txBody>
      </p:sp>
      <p:sp>
        <p:nvSpPr>
          <p:cNvPr id="20" name="TextBox 19"/>
          <p:cNvSpPr txBox="1"/>
          <p:nvPr/>
        </p:nvSpPr>
        <p:spPr>
          <a:xfrm>
            <a:off x="8743034" y="697463"/>
            <a:ext cx="2798074" cy="400110"/>
          </a:xfrm>
          <a:prstGeom prst="rect">
            <a:avLst/>
          </a:prstGeom>
          <a:noFill/>
        </p:spPr>
        <p:txBody>
          <a:bodyPr wrap="none" rtlCol="0">
            <a:spAutoFit/>
          </a:bodyPr>
          <a:lstStyle/>
          <a:p>
            <a:r>
              <a:rPr lang="en-US" sz="2000" b="1" dirty="0"/>
              <a:t>Post Fire Surface Erosion</a:t>
            </a:r>
          </a:p>
        </p:txBody>
      </p:sp>
      <p:sp>
        <p:nvSpPr>
          <p:cNvPr id="14" name="TextBox 13"/>
          <p:cNvSpPr txBox="1"/>
          <p:nvPr/>
        </p:nvSpPr>
        <p:spPr>
          <a:xfrm>
            <a:off x="734075" y="656883"/>
            <a:ext cx="1425327" cy="400110"/>
          </a:xfrm>
          <a:prstGeom prst="rect">
            <a:avLst/>
          </a:prstGeom>
          <a:noFill/>
        </p:spPr>
        <p:txBody>
          <a:bodyPr wrap="none" rtlCol="0">
            <a:spAutoFit/>
          </a:bodyPr>
          <a:lstStyle/>
          <a:p>
            <a:r>
              <a:rPr lang="en-US" sz="2000" b="1" dirty="0"/>
              <a:t>Fish habitat</a:t>
            </a:r>
          </a:p>
        </p:txBody>
      </p:sp>
      <p:sp>
        <p:nvSpPr>
          <p:cNvPr id="2" name="TextBox 1"/>
          <p:cNvSpPr txBox="1"/>
          <p:nvPr/>
        </p:nvSpPr>
        <p:spPr>
          <a:xfrm>
            <a:off x="3945262" y="5731750"/>
            <a:ext cx="2104872" cy="830997"/>
          </a:xfrm>
          <a:prstGeom prst="rect">
            <a:avLst/>
          </a:prstGeom>
          <a:noFill/>
        </p:spPr>
        <p:txBody>
          <a:bodyPr wrap="none" rtlCol="0">
            <a:spAutoFit/>
          </a:bodyPr>
          <a:lstStyle/>
          <a:p>
            <a:r>
              <a:rPr lang="en-US" sz="2400" b="1" dirty="0"/>
              <a:t>= priority sites </a:t>
            </a:r>
          </a:p>
          <a:p>
            <a:r>
              <a:rPr lang="en-US" sz="2400" b="1" dirty="0"/>
              <a:t>for restoration </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42" y="1056993"/>
            <a:ext cx="2979868" cy="2681015"/>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5262" y="1097573"/>
            <a:ext cx="2938826" cy="3190725"/>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6615" y="1262630"/>
            <a:ext cx="4358163" cy="1992484"/>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0840" y="3622775"/>
            <a:ext cx="4478394" cy="3187639"/>
          </a:xfrm>
          <a:prstGeom prst="rect">
            <a:avLst/>
          </a:prstGeom>
        </p:spPr>
      </p:pic>
      <p:cxnSp>
        <p:nvCxnSpPr>
          <p:cNvPr id="5" name="Straight Arrow Connector 4"/>
          <p:cNvCxnSpPr/>
          <p:nvPr/>
        </p:nvCxnSpPr>
        <p:spPr>
          <a:xfrm>
            <a:off x="6205496" y="6147249"/>
            <a:ext cx="1731254" cy="125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066" y="4344630"/>
            <a:ext cx="2864843" cy="2465784"/>
          </a:xfrm>
          <a:prstGeom prst="rect">
            <a:avLst/>
          </a:prstGeom>
        </p:spPr>
      </p:pic>
    </p:spTree>
    <p:extLst>
      <p:ext uri="{BB962C8B-B14F-4D97-AF65-F5344CB8AC3E}">
        <p14:creationId xmlns:p14="http://schemas.microsoft.com/office/powerpoint/2010/main" val="1076290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175" y="1550506"/>
            <a:ext cx="10549899" cy="4346712"/>
          </a:xfrm>
          <a:prstGeom prst="rect">
            <a:avLst/>
          </a:prstGeom>
        </p:spPr>
      </p:pic>
      <p:sp>
        <p:nvSpPr>
          <p:cNvPr id="3" name="TextBox 2"/>
          <p:cNvSpPr txBox="1"/>
          <p:nvPr/>
        </p:nvSpPr>
        <p:spPr>
          <a:xfrm>
            <a:off x="317241" y="136057"/>
            <a:ext cx="11896462" cy="830997"/>
          </a:xfrm>
          <a:prstGeom prst="rect">
            <a:avLst/>
          </a:prstGeom>
          <a:noFill/>
        </p:spPr>
        <p:txBody>
          <a:bodyPr wrap="none" rtlCol="0">
            <a:spAutoFit/>
          </a:bodyPr>
          <a:lstStyle/>
          <a:p>
            <a:r>
              <a:rPr lang="en-US" sz="2400" b="1" dirty="0"/>
              <a:t>Decision Space: Spatially Explicit Quantitative (use </a:t>
            </a:r>
            <a:r>
              <a:rPr lang="en-US" sz="2400" b="1" dirty="0" err="1"/>
              <a:t>NetMap’s</a:t>
            </a:r>
            <a:r>
              <a:rPr lang="en-US" sz="2400" b="1" dirty="0"/>
              <a:t> Resource-Fire Stressor Overlap</a:t>
            </a:r>
          </a:p>
          <a:p>
            <a:r>
              <a:rPr lang="en-US" sz="2400" b="1" dirty="0"/>
              <a:t>Tool [Quick Tool])</a:t>
            </a:r>
          </a:p>
        </p:txBody>
      </p:sp>
    </p:spTree>
    <p:extLst>
      <p:ext uri="{BB962C8B-B14F-4D97-AF65-F5344CB8AC3E}">
        <p14:creationId xmlns:p14="http://schemas.microsoft.com/office/powerpoint/2010/main" val="3717702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3187" y="125260"/>
            <a:ext cx="2901500" cy="2308324"/>
          </a:xfrm>
          <a:prstGeom prst="rect">
            <a:avLst/>
          </a:prstGeom>
          <a:noFill/>
        </p:spPr>
        <p:txBody>
          <a:bodyPr wrap="none" rtlCol="0">
            <a:spAutoFit/>
          </a:bodyPr>
          <a:lstStyle/>
          <a:p>
            <a:r>
              <a:rPr lang="en-US" sz="2400" b="1" dirty="0"/>
              <a:t>Post fire BAER</a:t>
            </a:r>
          </a:p>
          <a:p>
            <a:r>
              <a:rPr lang="en-US" sz="2400" b="1" dirty="0"/>
              <a:t>Analysis</a:t>
            </a:r>
          </a:p>
          <a:p>
            <a:endParaRPr lang="en-US" sz="2400" b="1" dirty="0"/>
          </a:p>
          <a:p>
            <a:r>
              <a:rPr lang="en-US" sz="2400" b="1" dirty="0"/>
              <a:t>Canyon Creek </a:t>
            </a:r>
          </a:p>
          <a:p>
            <a:r>
              <a:rPr lang="en-US" sz="2400" b="1" dirty="0"/>
              <a:t>Complex Wildfire, </a:t>
            </a:r>
          </a:p>
          <a:p>
            <a:r>
              <a:rPr lang="en-US" sz="2400" b="1" dirty="0"/>
              <a:t>as of August 31, 2015</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687" y="125260"/>
            <a:ext cx="8291549" cy="6582427"/>
          </a:xfrm>
          <a:prstGeom prst="rect">
            <a:avLst/>
          </a:prstGeom>
        </p:spPr>
      </p:pic>
      <p:sp>
        <p:nvSpPr>
          <p:cNvPr id="5" name="TextBox 4"/>
          <p:cNvSpPr txBox="1"/>
          <p:nvPr/>
        </p:nvSpPr>
        <p:spPr>
          <a:xfrm>
            <a:off x="1067587" y="2816308"/>
            <a:ext cx="1549783" cy="1200329"/>
          </a:xfrm>
          <a:prstGeom prst="rect">
            <a:avLst/>
          </a:prstGeom>
          <a:noFill/>
        </p:spPr>
        <p:txBody>
          <a:bodyPr wrap="none" rtlCol="0">
            <a:spAutoFit/>
          </a:bodyPr>
          <a:lstStyle/>
          <a:p>
            <a:r>
              <a:rPr lang="en-US" b="1" dirty="0"/>
              <a:t>Canyon Creek </a:t>
            </a:r>
          </a:p>
          <a:p>
            <a:r>
              <a:rPr lang="en-US" b="1" dirty="0"/>
              <a:t>BAER-</a:t>
            </a:r>
            <a:r>
              <a:rPr lang="en-US" b="1" dirty="0" err="1"/>
              <a:t>NetMap</a:t>
            </a:r>
            <a:endParaRPr lang="en-US" b="1" dirty="0"/>
          </a:p>
          <a:p>
            <a:r>
              <a:rPr lang="en-US" b="1" dirty="0"/>
              <a:t>analysis area</a:t>
            </a:r>
          </a:p>
          <a:p>
            <a:r>
              <a:rPr lang="en-US" b="1" dirty="0"/>
              <a:t>(colored)</a:t>
            </a:r>
          </a:p>
        </p:txBody>
      </p:sp>
      <p:cxnSp>
        <p:nvCxnSpPr>
          <p:cNvPr id="7" name="Straight Arrow Connector 6"/>
          <p:cNvCxnSpPr/>
          <p:nvPr/>
        </p:nvCxnSpPr>
        <p:spPr>
          <a:xfrm>
            <a:off x="2342367" y="3707704"/>
            <a:ext cx="3507288"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908121" y="3695178"/>
            <a:ext cx="914400" cy="9144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526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9356" y="185532"/>
            <a:ext cx="9509270" cy="523220"/>
          </a:xfrm>
          <a:prstGeom prst="rect">
            <a:avLst/>
          </a:prstGeom>
          <a:noFill/>
        </p:spPr>
        <p:txBody>
          <a:bodyPr wrap="none" rtlCol="0">
            <a:spAutoFit/>
          </a:bodyPr>
          <a:lstStyle/>
          <a:p>
            <a:r>
              <a:rPr lang="en-US" sz="2800" b="1" dirty="0"/>
              <a:t>All analysis results are summarized at the scale of HUC 6</a:t>
            </a:r>
            <a:r>
              <a:rPr lang="en-US" sz="2800" b="1" baseline="30000" dirty="0"/>
              <a:t>th</a:t>
            </a:r>
            <a:r>
              <a:rPr lang="en-US" sz="2800" b="1" dirty="0"/>
              <a:t> field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7461" y="1046987"/>
            <a:ext cx="5323498" cy="5508525"/>
          </a:xfrm>
          <a:prstGeom prst="rect">
            <a:avLst/>
          </a:prstGeom>
        </p:spPr>
      </p:pic>
      <p:sp>
        <p:nvSpPr>
          <p:cNvPr id="3" name="TextBox 2"/>
          <p:cNvSpPr txBox="1"/>
          <p:nvPr/>
        </p:nvSpPr>
        <p:spPr>
          <a:xfrm>
            <a:off x="375781" y="5361141"/>
            <a:ext cx="4537845" cy="830997"/>
          </a:xfrm>
          <a:prstGeom prst="rect">
            <a:avLst/>
          </a:prstGeom>
          <a:noFill/>
        </p:spPr>
        <p:txBody>
          <a:bodyPr wrap="none" rtlCol="0">
            <a:spAutoFit/>
          </a:bodyPr>
          <a:lstStyle/>
          <a:p>
            <a:r>
              <a:rPr lang="en-US" sz="2400" b="1" dirty="0"/>
              <a:t>For example, burn severity (BARC)</a:t>
            </a:r>
          </a:p>
          <a:p>
            <a:r>
              <a:rPr lang="en-US" sz="2400" b="1" dirty="0"/>
              <a:t>per 6</a:t>
            </a:r>
            <a:r>
              <a:rPr lang="en-US" sz="2400" b="1" baseline="30000" dirty="0"/>
              <a:t>th</a:t>
            </a:r>
            <a:r>
              <a:rPr lang="en-US" sz="2400" b="1" dirty="0"/>
              <a:t> field </a:t>
            </a:r>
            <a:r>
              <a:rPr lang="en-US" sz="2400" b="1" dirty="0" err="1"/>
              <a:t>subbasin</a:t>
            </a:r>
            <a:endParaRPr lang="en-US" sz="2400" b="1" dirty="0"/>
          </a:p>
        </p:txBody>
      </p:sp>
      <p:cxnSp>
        <p:nvCxnSpPr>
          <p:cNvPr id="6" name="Straight Arrow Connector 5"/>
          <p:cNvCxnSpPr/>
          <p:nvPr/>
        </p:nvCxnSpPr>
        <p:spPr>
          <a:xfrm flipV="1">
            <a:off x="3281819" y="4146115"/>
            <a:ext cx="2575642" cy="125260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1989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2761" y="153347"/>
            <a:ext cx="1403526" cy="646331"/>
          </a:xfrm>
          <a:prstGeom prst="rect">
            <a:avLst/>
          </a:prstGeom>
          <a:noFill/>
        </p:spPr>
        <p:txBody>
          <a:bodyPr wrap="none" rtlCol="0">
            <a:spAutoFit/>
          </a:bodyPr>
          <a:lstStyle/>
          <a:p>
            <a:r>
              <a:rPr lang="en-US" b="1" dirty="0"/>
              <a:t>Presentation</a:t>
            </a:r>
          </a:p>
          <a:p>
            <a:r>
              <a:rPr lang="en-US" b="1" dirty="0"/>
              <a:t>Complete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4884" y="153347"/>
            <a:ext cx="9477266" cy="35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41284" y="4010390"/>
            <a:ext cx="11870429" cy="1569660"/>
          </a:xfrm>
          <a:prstGeom prst="rect">
            <a:avLst/>
          </a:prstGeom>
          <a:noFill/>
        </p:spPr>
        <p:txBody>
          <a:bodyPr wrap="none" rtlCol="0">
            <a:spAutoFit/>
          </a:bodyPr>
          <a:lstStyle/>
          <a:p>
            <a:r>
              <a:rPr lang="en-US" sz="2400" dirty="0" err="1"/>
              <a:t>TerrainWorks</a:t>
            </a:r>
            <a:r>
              <a:rPr lang="en-US" sz="2400" dirty="0"/>
              <a:t> designs and builds the most advanced watershed and landscape analysis system</a:t>
            </a:r>
          </a:p>
          <a:p>
            <a:r>
              <a:rPr lang="en-US" sz="2400" dirty="0"/>
              <a:t>in the world. Learn more about </a:t>
            </a:r>
            <a:r>
              <a:rPr lang="en-US" sz="2400" dirty="0" err="1"/>
              <a:t>NetMap</a:t>
            </a:r>
            <a:r>
              <a:rPr lang="en-US" sz="2400" dirty="0"/>
              <a:t> virtual watersheds, watershed analysis tools, </a:t>
            </a:r>
          </a:p>
          <a:p>
            <a:r>
              <a:rPr lang="en-US" sz="2400" dirty="0"/>
              <a:t>online technical help and tools at: </a:t>
            </a:r>
            <a:r>
              <a:rPr lang="en-US" sz="2400" dirty="0">
                <a:hlinkClick r:id="rId4"/>
              </a:rPr>
              <a:t>www.terrainworks.com</a:t>
            </a:r>
            <a:r>
              <a:rPr lang="en-US" sz="2400" dirty="0"/>
              <a:t>. Contact us with questions,</a:t>
            </a:r>
          </a:p>
          <a:p>
            <a:r>
              <a:rPr lang="en-US" sz="2400" dirty="0"/>
              <a:t>we are here to help.</a:t>
            </a:r>
          </a:p>
        </p:txBody>
      </p:sp>
    </p:spTree>
    <p:extLst>
      <p:ext uri="{BB962C8B-B14F-4D97-AF65-F5344CB8AC3E}">
        <p14:creationId xmlns:p14="http://schemas.microsoft.com/office/powerpoint/2010/main" val="3019368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252" y="169980"/>
            <a:ext cx="3174010" cy="523220"/>
          </a:xfrm>
          <a:prstGeom prst="rect">
            <a:avLst/>
          </a:prstGeom>
          <a:noFill/>
        </p:spPr>
        <p:txBody>
          <a:bodyPr wrap="none" rtlCol="0">
            <a:spAutoFit/>
          </a:bodyPr>
          <a:lstStyle/>
          <a:p>
            <a:r>
              <a:rPr lang="en-US" sz="2800" b="1" dirty="0"/>
              <a:t>Models and Sources</a:t>
            </a:r>
          </a:p>
        </p:txBody>
      </p:sp>
      <p:sp>
        <p:nvSpPr>
          <p:cNvPr id="3" name="TextBox 2"/>
          <p:cNvSpPr txBox="1"/>
          <p:nvPr/>
        </p:nvSpPr>
        <p:spPr>
          <a:xfrm>
            <a:off x="107234" y="907502"/>
            <a:ext cx="11746934" cy="5632311"/>
          </a:xfrm>
          <a:prstGeom prst="rect">
            <a:avLst/>
          </a:prstGeom>
          <a:noFill/>
        </p:spPr>
        <p:txBody>
          <a:bodyPr wrap="none" rtlCol="0">
            <a:spAutoFit/>
          </a:bodyPr>
          <a:lstStyle/>
          <a:p>
            <a:r>
              <a:rPr lang="en-US" sz="2400" b="1" dirty="0"/>
              <a:t>(1) DEMs – 10 m</a:t>
            </a:r>
          </a:p>
          <a:p>
            <a:r>
              <a:rPr lang="en-US" sz="2400" b="1" dirty="0"/>
              <a:t>(2) Synthetic River Networks (stream layers) </a:t>
            </a:r>
            <a:r>
              <a:rPr lang="en-US" sz="2400" b="1" dirty="0" err="1"/>
              <a:t>NetMap</a:t>
            </a:r>
            <a:r>
              <a:rPr lang="en-US" sz="2400" b="1" dirty="0"/>
              <a:t> </a:t>
            </a:r>
            <a:r>
              <a:rPr lang="en-US" sz="2000" b="1" dirty="0"/>
              <a:t>(www.terrainworks.com)</a:t>
            </a:r>
          </a:p>
          <a:p>
            <a:r>
              <a:rPr lang="en-US" sz="2400" b="1" dirty="0"/>
              <a:t>(3) Fire severity (BARC map, Canyon Creek Complex)</a:t>
            </a:r>
          </a:p>
          <a:p>
            <a:r>
              <a:rPr lang="en-US" sz="2400" b="1" dirty="0"/>
              <a:t>(4) Post fire surface erosion (WEPP – Disturbed)</a:t>
            </a:r>
          </a:p>
          <a:p>
            <a:r>
              <a:rPr lang="en-US" sz="2400" b="1" dirty="0"/>
              <a:t>(5) Post fire gully potential (Parker et al. 2010)</a:t>
            </a:r>
          </a:p>
          <a:p>
            <a:r>
              <a:rPr lang="en-US" sz="2400" b="1" dirty="0"/>
              <a:t>(6) Post fire </a:t>
            </a:r>
            <a:r>
              <a:rPr lang="en-US" sz="2400" b="1" dirty="0" err="1"/>
              <a:t>landsliding</a:t>
            </a:r>
            <a:r>
              <a:rPr lang="en-US" sz="2400" b="1" dirty="0"/>
              <a:t>/gullying (Miller and Burnett 2007, 2008, </a:t>
            </a:r>
            <a:r>
              <a:rPr lang="en-US" sz="2400" b="1" dirty="0" err="1"/>
              <a:t>NetMap</a:t>
            </a:r>
            <a:r>
              <a:rPr lang="en-US" sz="2400" b="1" dirty="0"/>
              <a:t>)</a:t>
            </a:r>
          </a:p>
          <a:p>
            <a:r>
              <a:rPr lang="en-US" sz="2400" b="1" dirty="0"/>
              <a:t>(7) Post fire road surface erosion and sediment delivery (GRAIP-Lite w/ modified sediment </a:t>
            </a:r>
            <a:br>
              <a:rPr lang="en-US" sz="2400" b="1" dirty="0"/>
            </a:br>
            <a:r>
              <a:rPr lang="en-US" sz="2400" b="1" dirty="0"/>
              <a:t>delivery)</a:t>
            </a:r>
          </a:p>
          <a:p>
            <a:r>
              <a:rPr lang="en-US" sz="2400" b="1" dirty="0"/>
              <a:t>(8) Flash Flood Index (Smith 2010, NOAA-NWS)</a:t>
            </a:r>
          </a:p>
          <a:p>
            <a:r>
              <a:rPr lang="en-US" sz="2400" b="1" dirty="0"/>
              <a:t>(9) Salmon habitat (FS habitat distribution/Intrinsic Potential Model, Burnett et al. 2007)</a:t>
            </a:r>
          </a:p>
          <a:p>
            <a:r>
              <a:rPr lang="en-US" sz="2400" b="1" dirty="0"/>
              <a:t>(10) Shade/thermal loading/thermal </a:t>
            </a:r>
            <a:r>
              <a:rPr lang="en-US" sz="2400" b="1" dirty="0" err="1"/>
              <a:t>refugia</a:t>
            </a:r>
            <a:r>
              <a:rPr lang="en-US" sz="2400" b="1" dirty="0"/>
              <a:t> (</a:t>
            </a:r>
            <a:r>
              <a:rPr lang="en-US" sz="2400" b="1" dirty="0" err="1"/>
              <a:t>NetMap</a:t>
            </a:r>
            <a:r>
              <a:rPr lang="en-US" sz="2400" b="1" dirty="0"/>
              <a:t> and Groom et al. 2011)</a:t>
            </a:r>
          </a:p>
          <a:p>
            <a:r>
              <a:rPr lang="en-US" sz="2400" b="1" dirty="0"/>
              <a:t>(11) Road – stability (</a:t>
            </a:r>
            <a:r>
              <a:rPr lang="en-US" sz="2400" b="1" dirty="0" err="1"/>
              <a:t>NetMap</a:t>
            </a:r>
            <a:r>
              <a:rPr lang="en-US" sz="2400" b="1" dirty="0"/>
              <a:t>)</a:t>
            </a:r>
          </a:p>
          <a:p>
            <a:r>
              <a:rPr lang="en-US" sz="2400" b="1" dirty="0"/>
              <a:t>(12) Cumulative habitat length above roads (</a:t>
            </a:r>
            <a:r>
              <a:rPr lang="en-US" sz="2400" b="1" dirty="0" err="1"/>
              <a:t>NetMap</a:t>
            </a:r>
            <a:r>
              <a:rPr lang="en-US" sz="2400" b="1" dirty="0"/>
              <a:t>)</a:t>
            </a:r>
          </a:p>
          <a:p>
            <a:endParaRPr lang="en-US" sz="2400" b="1" dirty="0"/>
          </a:p>
          <a:p>
            <a:r>
              <a:rPr lang="en-US" sz="2400" b="1" dirty="0"/>
              <a:t>Refer to </a:t>
            </a:r>
            <a:r>
              <a:rPr lang="en-US" sz="2400" b="1" dirty="0" err="1"/>
              <a:t>NetMap’s</a:t>
            </a:r>
            <a:r>
              <a:rPr lang="en-US" sz="2400" b="1" dirty="0"/>
              <a:t> online technical help manuals for additional information</a:t>
            </a:r>
          </a:p>
        </p:txBody>
      </p:sp>
    </p:spTree>
    <p:extLst>
      <p:ext uri="{BB962C8B-B14F-4D97-AF65-F5344CB8AC3E}">
        <p14:creationId xmlns:p14="http://schemas.microsoft.com/office/powerpoint/2010/main" val="2780203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571" y="167951"/>
            <a:ext cx="6776279" cy="461665"/>
          </a:xfrm>
          <a:prstGeom prst="rect">
            <a:avLst/>
          </a:prstGeom>
          <a:noFill/>
        </p:spPr>
        <p:txBody>
          <a:bodyPr wrap="none" rtlCol="0">
            <a:spAutoFit/>
          </a:bodyPr>
          <a:lstStyle/>
          <a:p>
            <a:r>
              <a:rPr lang="en-US" sz="2400" b="1" dirty="0"/>
              <a:t>Fish Habitat: steelhead Trout (</a:t>
            </a:r>
            <a:r>
              <a:rPr lang="en-US" sz="2400" i="1" dirty="0" err="1"/>
              <a:t>Oncorhynchus</a:t>
            </a:r>
            <a:r>
              <a:rPr lang="en-US" sz="2400" i="1" dirty="0"/>
              <a:t> mykiss)</a:t>
            </a:r>
            <a:endParaRPr lang="en-US" sz="2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0928" y="1087448"/>
            <a:ext cx="6291072" cy="5660136"/>
          </a:xfrm>
          <a:prstGeom prst="rect">
            <a:avLst/>
          </a:prstGeom>
        </p:spPr>
      </p:pic>
    </p:spTree>
    <p:extLst>
      <p:ext uri="{BB962C8B-B14F-4D97-AF65-F5344CB8AC3E}">
        <p14:creationId xmlns:p14="http://schemas.microsoft.com/office/powerpoint/2010/main" val="2684455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785" y="3315"/>
            <a:ext cx="7568803" cy="461665"/>
          </a:xfrm>
          <a:prstGeom prst="rect">
            <a:avLst/>
          </a:prstGeom>
          <a:noFill/>
        </p:spPr>
        <p:txBody>
          <a:bodyPr wrap="none" rtlCol="0">
            <a:spAutoFit/>
          </a:bodyPr>
          <a:lstStyle/>
          <a:p>
            <a:r>
              <a:rPr lang="en-US" sz="2400" b="1" dirty="0"/>
              <a:t>Fish Habitat: Chinook salmon (</a:t>
            </a:r>
            <a:r>
              <a:rPr lang="en-US" sz="2400" i="1" dirty="0" err="1"/>
              <a:t>Oncorhynchus</a:t>
            </a:r>
            <a:r>
              <a:rPr lang="en-US" sz="2400" i="1" dirty="0"/>
              <a:t> </a:t>
            </a:r>
            <a:r>
              <a:rPr lang="en-US" sz="2400" i="1" dirty="0" err="1"/>
              <a:t>tshawytscha</a:t>
            </a:r>
            <a:r>
              <a:rPr lang="en-US" sz="2400" i="1" dirty="0"/>
              <a:t>)</a:t>
            </a:r>
            <a:endParaRPr lang="en-US" sz="24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5015" y="464980"/>
            <a:ext cx="6771132" cy="6231636"/>
          </a:xfrm>
          <a:prstGeom prst="rect">
            <a:avLst/>
          </a:prstGeom>
        </p:spPr>
      </p:pic>
    </p:spTree>
    <p:extLst>
      <p:ext uri="{BB962C8B-B14F-4D97-AF65-F5344CB8AC3E}">
        <p14:creationId xmlns:p14="http://schemas.microsoft.com/office/powerpoint/2010/main" val="3136486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6571" y="167951"/>
            <a:ext cx="5123069" cy="830997"/>
          </a:xfrm>
          <a:prstGeom prst="rect">
            <a:avLst/>
          </a:prstGeom>
          <a:noFill/>
        </p:spPr>
        <p:txBody>
          <a:bodyPr wrap="none" rtlCol="0">
            <a:spAutoFit/>
          </a:bodyPr>
          <a:lstStyle/>
          <a:p>
            <a:r>
              <a:rPr lang="en-US" sz="2400" b="1" dirty="0"/>
              <a:t>Fire Severity (hillside, Burned Area</a:t>
            </a:r>
          </a:p>
          <a:p>
            <a:r>
              <a:rPr lang="en-US" sz="2400" b="1" dirty="0"/>
              <a:t>Reflectance Classification [BARC] Map)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1973" y="0"/>
            <a:ext cx="6275592" cy="6813500"/>
          </a:xfrm>
          <a:prstGeom prst="rect">
            <a:avLst/>
          </a:prstGeom>
        </p:spPr>
      </p:pic>
    </p:spTree>
    <p:extLst>
      <p:ext uri="{BB962C8B-B14F-4D97-AF65-F5344CB8AC3E}">
        <p14:creationId xmlns:p14="http://schemas.microsoft.com/office/powerpoint/2010/main" val="3821875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150114"/>
            <a:ext cx="2127057" cy="707886"/>
          </a:xfrm>
          <a:prstGeom prst="rect">
            <a:avLst/>
          </a:prstGeom>
          <a:noFill/>
        </p:spPr>
        <p:txBody>
          <a:bodyPr wrap="none" rtlCol="0">
            <a:spAutoFit/>
          </a:bodyPr>
          <a:lstStyle/>
          <a:p>
            <a:r>
              <a:rPr lang="en-US" sz="2000" b="1" dirty="0"/>
              <a:t>Fire Severity </a:t>
            </a:r>
          </a:p>
          <a:p>
            <a:r>
              <a:rPr lang="en-US" sz="2000" b="1" dirty="0"/>
              <a:t>(channel, fish eye)</a:t>
            </a:r>
          </a:p>
        </p:txBody>
      </p:sp>
      <p:sp>
        <p:nvSpPr>
          <p:cNvPr id="6" name="TextBox 5"/>
          <p:cNvSpPr txBox="1"/>
          <p:nvPr/>
        </p:nvSpPr>
        <p:spPr>
          <a:xfrm>
            <a:off x="5678825" y="6150114"/>
            <a:ext cx="4252574" cy="707886"/>
          </a:xfrm>
          <a:prstGeom prst="rect">
            <a:avLst/>
          </a:prstGeom>
          <a:noFill/>
        </p:spPr>
        <p:txBody>
          <a:bodyPr wrap="none" rtlCol="0">
            <a:spAutoFit/>
          </a:bodyPr>
          <a:lstStyle/>
          <a:p>
            <a:r>
              <a:rPr lang="en-US" sz="2000" b="1" dirty="0"/>
              <a:t>Fire Severity, Aggregated Downstream</a:t>
            </a:r>
          </a:p>
          <a:p>
            <a:r>
              <a:rPr lang="en-US" sz="2000" b="1" dirty="0"/>
              <a:t>(tributary scale patterns)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73" y="787158"/>
            <a:ext cx="9276588" cy="5362956"/>
          </a:xfrm>
          <a:prstGeom prst="rect">
            <a:avLst/>
          </a:prstGeom>
        </p:spPr>
      </p:pic>
      <p:sp>
        <p:nvSpPr>
          <p:cNvPr id="8" name="TextBox 7"/>
          <p:cNvSpPr txBox="1"/>
          <p:nvPr/>
        </p:nvSpPr>
        <p:spPr>
          <a:xfrm>
            <a:off x="9461381" y="1246646"/>
            <a:ext cx="2730619" cy="2862322"/>
          </a:xfrm>
          <a:prstGeom prst="rect">
            <a:avLst/>
          </a:prstGeom>
          <a:noFill/>
        </p:spPr>
        <p:txBody>
          <a:bodyPr wrap="none" rtlCol="0">
            <a:spAutoFit/>
          </a:bodyPr>
          <a:lstStyle/>
          <a:p>
            <a:r>
              <a:rPr lang="en-US" b="1" dirty="0"/>
              <a:t>Why are hillslope </a:t>
            </a:r>
          </a:p>
          <a:p>
            <a:r>
              <a:rPr lang="en-US" b="1" dirty="0"/>
              <a:t>attributes</a:t>
            </a:r>
          </a:p>
          <a:p>
            <a:r>
              <a:rPr lang="en-US" b="1" dirty="0"/>
              <a:t>reported to channels, via</a:t>
            </a:r>
          </a:p>
          <a:p>
            <a:r>
              <a:rPr lang="en-US" b="1" dirty="0"/>
              <a:t>drainage wings?</a:t>
            </a:r>
          </a:p>
          <a:p>
            <a:endParaRPr lang="en-US" b="1" dirty="0"/>
          </a:p>
          <a:p>
            <a:r>
              <a:rPr lang="en-US" b="1" dirty="0"/>
              <a:t>This facilitates comparing</a:t>
            </a:r>
          </a:p>
          <a:p>
            <a:r>
              <a:rPr lang="en-US" b="1" dirty="0"/>
              <a:t>hillslope related stressors</a:t>
            </a:r>
          </a:p>
          <a:p>
            <a:r>
              <a:rPr lang="en-US" b="1" dirty="0"/>
              <a:t>(fire severity, erosion,</a:t>
            </a:r>
          </a:p>
          <a:p>
            <a:r>
              <a:rPr lang="en-US" b="1" dirty="0"/>
              <a:t>roads etc.) to fish habitats,</a:t>
            </a:r>
          </a:p>
          <a:p>
            <a:r>
              <a:rPr lang="en-US" b="1" dirty="0"/>
              <a:t>a channel attribute.</a:t>
            </a:r>
          </a:p>
        </p:txBody>
      </p:sp>
      <p:sp>
        <p:nvSpPr>
          <p:cNvPr id="7" name="TextBox 6"/>
          <p:cNvSpPr txBox="1"/>
          <p:nvPr/>
        </p:nvSpPr>
        <p:spPr>
          <a:xfrm>
            <a:off x="326571" y="167951"/>
            <a:ext cx="4426596" cy="461665"/>
          </a:xfrm>
          <a:prstGeom prst="rect">
            <a:avLst/>
          </a:prstGeom>
          <a:noFill/>
        </p:spPr>
        <p:txBody>
          <a:bodyPr wrap="none" rtlCol="0">
            <a:spAutoFit/>
          </a:bodyPr>
          <a:lstStyle/>
          <a:p>
            <a:r>
              <a:rPr lang="en-US" sz="2400" b="1" dirty="0"/>
              <a:t>Fire severity mapped to channels</a:t>
            </a:r>
          </a:p>
        </p:txBody>
      </p:sp>
    </p:spTree>
    <p:extLst>
      <p:ext uri="{BB962C8B-B14F-4D97-AF65-F5344CB8AC3E}">
        <p14:creationId xmlns:p14="http://schemas.microsoft.com/office/powerpoint/2010/main" val="3091560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07" y="480906"/>
            <a:ext cx="9960842" cy="427071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0174" y="4946889"/>
            <a:ext cx="2619375" cy="1743075"/>
          </a:xfrm>
          <a:prstGeom prst="rect">
            <a:avLst/>
          </a:prstGeom>
        </p:spPr>
      </p:pic>
    </p:spTree>
    <p:extLst>
      <p:ext uri="{BB962C8B-B14F-4D97-AF65-F5344CB8AC3E}">
        <p14:creationId xmlns:p14="http://schemas.microsoft.com/office/powerpoint/2010/main" val="30256988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10536</TotalTime>
  <Words>1713</Words>
  <Application>Microsoft Office PowerPoint</Application>
  <PresentationFormat>Widescreen</PresentationFormat>
  <Paragraphs>223</Paragraphs>
  <Slides>31</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Beast</dc:creator>
  <cp:lastModifiedBy>Lee Benda</cp:lastModifiedBy>
  <cp:revision>179</cp:revision>
  <dcterms:created xsi:type="dcterms:W3CDTF">2015-07-17T18:21:20Z</dcterms:created>
  <dcterms:modified xsi:type="dcterms:W3CDTF">2017-09-11T15:50:48Z</dcterms:modified>
</cp:coreProperties>
</file>