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handoutMasterIdLst>
    <p:handoutMasterId r:id="rId6"/>
  </p:handoutMasterIdLst>
  <p:sldIdLst>
    <p:sldId id="256" r:id="rId4"/>
  </p:sldIdLst>
  <p:sldSz cx="40233600" cy="32918400"/>
  <p:notesSz cx="7010400" cy="9236075"/>
  <p:defaultTextStyle>
    <a:defPPr>
      <a:defRPr lang="en-US"/>
    </a:defPPr>
    <a:lvl1pPr algn="l" rtl="0" fontAlgn="base">
      <a:spcBef>
        <a:spcPct val="0"/>
      </a:spcBef>
      <a:spcAft>
        <a:spcPct val="0"/>
      </a:spcAft>
      <a:defRPr sz="3200" b="1" kern="1200">
        <a:solidFill>
          <a:schemeClr val="tx1"/>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6">
          <p15:clr>
            <a:srgbClr val="A4A3A4"/>
          </p15:clr>
        </p15:guide>
        <p15:guide id="2" orient="horz" pos="20496">
          <p15:clr>
            <a:srgbClr val="A4A3A4"/>
          </p15:clr>
        </p15:guide>
        <p15:guide id="3" pos="17952">
          <p15:clr>
            <a:srgbClr val="A4A3A4"/>
          </p15:clr>
        </p15:guide>
        <p15:guide id="4" pos="17376">
          <p15:clr>
            <a:srgbClr val="A4A3A4"/>
          </p15:clr>
        </p15:guide>
        <p15:guide id="5" pos="25056">
          <p15:clr>
            <a:srgbClr val="A4A3A4"/>
          </p15:clr>
        </p15:guide>
        <p15:guide id="6" pos="528">
          <p15:clr>
            <a:srgbClr val="A4A3A4"/>
          </p15:clr>
        </p15:guide>
        <p15:guide id="7" pos="10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 initials="SL" lastIdx="9" clrIdx="0">
    <p:extLst/>
  </p:cmAuthor>
  <p:cmAuthor id="2" name="reference" initials="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FFFF"/>
    <a:srgbClr val="CC00CC"/>
    <a:srgbClr val="FFED61"/>
    <a:srgbClr val="3C631E"/>
    <a:srgbClr val="5F5B2B"/>
    <a:srgbClr val="D8B856"/>
    <a:srgbClr val="22AF87"/>
    <a:srgbClr val="008A3E"/>
    <a:srgbClr val="D1D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7533" autoAdjust="0"/>
    <p:restoredTop sz="98990" autoAdjust="0"/>
  </p:normalViewPr>
  <p:slideViewPr>
    <p:cSldViewPr>
      <p:cViewPr>
        <p:scale>
          <a:sx n="41" d="100"/>
          <a:sy n="41" d="100"/>
        </p:scale>
        <p:origin x="-80" y="4256"/>
      </p:cViewPr>
      <p:guideLst>
        <p:guide orient="horz" pos="576"/>
        <p:guide orient="horz" pos="20496"/>
        <p:guide pos="17952"/>
        <p:guide pos="17376"/>
        <p:guide pos="25056"/>
        <p:guide pos="528"/>
        <p:guide pos="101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pieChar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524869326904"/>
          <c:y val="0.0393518518518518"/>
          <c:w val="0.524837711535048"/>
          <c:h val="0.847222222222222"/>
        </c:manualLayout>
      </c:layout>
      <c:pieChart>
        <c:varyColors val="1"/>
        <c:ser>
          <c:idx val="1"/>
          <c:order val="0"/>
          <c:spPr>
            <a:solidFill>
              <a:srgbClr val="CC00CC"/>
            </a:solidFill>
          </c:spPr>
          <c:dPt>
            <c:idx val="0"/>
            <c:bubble3D val="0"/>
            <c:spPr>
              <a:solidFill>
                <a:srgbClr val="FF0000"/>
              </a:solidFill>
            </c:spPr>
          </c:dPt>
          <c:dPt>
            <c:idx val="1"/>
            <c:bubble3D val="0"/>
            <c:spPr>
              <a:solidFill>
                <a:srgbClr val="FFC000"/>
              </a:solidFill>
            </c:spPr>
          </c:dPt>
          <c:dPt>
            <c:idx val="2"/>
            <c:bubble3D val="0"/>
            <c:spPr>
              <a:solidFill>
                <a:srgbClr val="FFFF00"/>
              </a:solidFill>
            </c:spPr>
          </c:dPt>
          <c:dPt>
            <c:idx val="3"/>
            <c:bubble3D val="0"/>
            <c:spPr>
              <a:solidFill>
                <a:srgbClr val="FF9999"/>
              </a:solidFill>
            </c:spPr>
          </c:dPt>
          <c:dPt>
            <c:idx val="4"/>
            <c:bubble3D val="0"/>
            <c:spPr>
              <a:solidFill>
                <a:srgbClr val="00FFFF"/>
              </a:solidFill>
            </c:spPr>
          </c:dPt>
          <c:dLbls>
            <c:dLbl>
              <c:idx val="1"/>
              <c:layout>
                <c:manualLayout>
                  <c:x val="-0.11459203402027"/>
                  <c:y val="0.129239938757655"/>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0962380267170921"/>
                  <c:y val="-0.0488815981335666"/>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17631756687154"/>
                  <c:y val="0.11226851851851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(Sheet1!$A$30:$A$32,Sheet1!$A$34:$A$36)</c:f>
              <c:strCache>
                <c:ptCount val="6"/>
                <c:pt idx="0">
                  <c:v>Upper Estuary</c:v>
                </c:pt>
                <c:pt idx="1">
                  <c:v>Middle Estuary</c:v>
                </c:pt>
                <c:pt idx="2">
                  <c:v>Lower Estuary</c:v>
                </c:pt>
                <c:pt idx="3">
                  <c:v>Eelgrass</c:v>
                </c:pt>
                <c:pt idx="4">
                  <c:v>Mudflat</c:v>
                </c:pt>
                <c:pt idx="5">
                  <c:v>Saltmarsh-mudflat boundary</c:v>
                </c:pt>
              </c:strCache>
            </c:strRef>
          </c:cat>
          <c:val>
            <c:numRef>
              <c:f>(Sheet1!$E$30:$E$32,Sheet1!$E$34:$E$36)</c:f>
              <c:numCache>
                <c:formatCode>General</c:formatCode>
                <c:ptCount val="6"/>
                <c:pt idx="0">
                  <c:v>0.0657968173571213</c:v>
                </c:pt>
                <c:pt idx="1">
                  <c:v>0.0337828621106743</c:v>
                </c:pt>
                <c:pt idx="2">
                  <c:v>0.110673465376474</c:v>
                </c:pt>
                <c:pt idx="3">
                  <c:v>0.109855722709404</c:v>
                </c:pt>
                <c:pt idx="4">
                  <c:v>0.138461951920169</c:v>
                </c:pt>
                <c:pt idx="5">
                  <c:v>0.0680577033565165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Southeast Alaska </a:t>
            </a:r>
            <a:r>
              <a:rPr lang="en-US" sz="2160" b="1" i="0" u="none" strike="noStrike" baseline="0" dirty="0" smtClean="0">
                <a:effectLst/>
              </a:rPr>
              <a:t>Estuary area</a:t>
            </a:r>
            <a:r>
              <a:rPr lang="en-US" sz="2160" b="1" i="0" u="none" strike="noStrike" baseline="0" dirty="0" smtClean="0"/>
              <a:t> </a:t>
            </a:r>
            <a:endParaRPr lang="en-US" dirty="0"/>
          </a:p>
        </c:rich>
      </c:tx>
      <c:layout/>
      <c:overlay val="0"/>
    </c:title>
    <c:autoTitleDeleted val="0"/>
    <c:plotArea>
      <c:layout>
        <c:manualLayout>
          <c:layoutTarget val="inner"/>
          <c:xMode val="edge"/>
          <c:yMode val="edge"/>
          <c:x val="0.245122795163049"/>
          <c:y val="0.232736240754784"/>
          <c:w val="0.501779066671356"/>
          <c:h val="0.489466243094803"/>
        </c:manualLayout>
      </c:layout>
      <c:pieChart>
        <c:varyColors val="1"/>
        <c:ser>
          <c:idx val="0"/>
          <c:order val="0"/>
          <c:tx>
            <c:strRef>
              <c:f>Sheet1!$B$1</c:f>
              <c:strCache>
                <c:ptCount val="1"/>
                <c:pt idx="0">
                  <c:v>Estuary area in Southeast Alaska</c:v>
                </c:pt>
              </c:strCache>
            </c:strRef>
          </c:tx>
          <c:spPr>
            <a:solidFill>
              <a:schemeClr val="bg2">
                <a:lumMod val="75000"/>
              </a:schemeClr>
            </a:solidFill>
          </c:spPr>
          <c:dPt>
            <c:idx val="0"/>
            <c:bubble3D val="0"/>
            <c:spPr>
              <a:solidFill>
                <a:srgbClr val="00B050"/>
              </a:solidFill>
            </c:spPr>
          </c:dPt>
          <c:dPt>
            <c:idx val="1"/>
            <c:bubble3D val="0"/>
            <c:spPr>
              <a:solidFill>
                <a:schemeClr val="tx1">
                  <a:lumMod val="65000"/>
                  <a:lumOff val="35000"/>
                </a:schemeClr>
              </a:solidFill>
            </c:spPr>
          </c:dPt>
          <c:dLbls>
            <c:dLbl>
              <c:idx val="0"/>
              <c:layout>
                <c:manualLayout>
                  <c:x val="-0.00793860618635432"/>
                  <c:y val="0.130384844475134"/>
                </c:manualLayout>
              </c:layout>
              <c:tx>
                <c:rich>
                  <a:bodyPr/>
                  <a:lstStyle/>
                  <a:p>
                    <a:r>
                      <a:rPr lang="en-US" sz="1600" dirty="0" smtClean="0"/>
                      <a:t>0.7%</a:t>
                    </a:r>
                    <a:endParaRPr lang="en-US" sz="1600" dirty="0"/>
                  </a:p>
                </c:rich>
              </c:tx>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sz="1600" dirty="0" smtClean="0"/>
                      <a:t>99.3%</a:t>
                    </a:r>
                    <a:endParaRPr lang="en-US" sz="1600" dirty="0"/>
                  </a:p>
                </c:rich>
              </c:tx>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Mudflats and estuary</c:v>
                </c:pt>
                <c:pt idx="1">
                  <c:v>Non-Estuary</c:v>
                </c:pt>
              </c:strCache>
            </c:strRef>
          </c:cat>
          <c:val>
            <c:numRef>
              <c:f>Sheet1!$B$2:$B$3</c:f>
              <c:numCache>
                <c:formatCode>General</c:formatCode>
                <c:ptCount val="2"/>
                <c:pt idx="0">
                  <c:v>1.2</c:v>
                </c:pt>
                <c:pt idx="1">
                  <c:v>98.8</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114356370980302"/>
          <c:y val="0.769385647648931"/>
          <c:w val="0.813865541996774"/>
          <c:h val="0.225902933081599"/>
        </c:manualLayout>
      </c:layout>
      <c:overlay val="0"/>
      <c:txPr>
        <a:bodyPr/>
        <a:lstStyle/>
        <a:p>
          <a:pPr>
            <a:defRPr sz="14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 charset="0"/>
              </a:defRPr>
            </a:lvl1pPr>
          </a:lstStyle>
          <a:p>
            <a:endParaRPr lang="en-US"/>
          </a:p>
        </p:txBody>
      </p:sp>
      <p:sp>
        <p:nvSpPr>
          <p:cNvPr id="5123"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 charset="0"/>
              </a:defRPr>
            </a:lvl1pPr>
          </a:lstStyle>
          <a:p>
            <a:endParaRPr lang="en-US"/>
          </a:p>
        </p:txBody>
      </p:sp>
      <p:sp>
        <p:nvSpPr>
          <p:cNvPr id="5124"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 charset="0"/>
              </a:defRPr>
            </a:lvl1pPr>
          </a:lstStyle>
          <a:p>
            <a:endParaRPr lang="en-US"/>
          </a:p>
        </p:txBody>
      </p:sp>
      <p:sp>
        <p:nvSpPr>
          <p:cNvPr id="5125"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 charset="0"/>
              </a:defRPr>
            </a:lvl1pPr>
          </a:lstStyle>
          <a:p>
            <a:fld id="{F3CF4CEB-1B53-434B-9774-6EBE9B74A488}" type="slidenum">
              <a:rPr lang="en-US"/>
              <a:pPr/>
              <a:t>‹#›</a:t>
            </a:fld>
            <a:endParaRPr lang="en-US"/>
          </a:p>
        </p:txBody>
      </p:sp>
    </p:spTree>
    <p:extLst>
      <p:ext uri="{BB962C8B-B14F-4D97-AF65-F5344CB8AC3E}">
        <p14:creationId xmlns:p14="http://schemas.microsoft.com/office/powerpoint/2010/main" val="178318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a:defRPr sz="1200" b="0"/>
            </a:lvl1pPr>
          </a:lstStyle>
          <a:p>
            <a:endParaRPr lang="en-US"/>
          </a:p>
        </p:txBody>
      </p:sp>
      <p:sp>
        <p:nvSpPr>
          <p:cNvPr id="3075" name="Rectangle 3"/>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a:defRPr sz="1200" b="0"/>
            </a:lvl1pPr>
          </a:lstStyle>
          <a:p>
            <a:endParaRPr lang="en-US"/>
          </a:p>
        </p:txBody>
      </p:sp>
      <p:sp>
        <p:nvSpPr>
          <p:cNvPr id="3076" name="Rectangle 4"/>
          <p:cNvSpPr>
            <a:spLocks noGrp="1" noRot="1" noChangeAspect="1" noChangeArrowheads="1" noTextEdit="1"/>
          </p:cNvSpPr>
          <p:nvPr>
            <p:ph type="sldImg" idx="2"/>
          </p:nvPr>
        </p:nvSpPr>
        <p:spPr bwMode="auto">
          <a:xfrm>
            <a:off x="1389063" y="692150"/>
            <a:ext cx="4233862" cy="34639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5038" y="4387850"/>
            <a:ext cx="5140325"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74113"/>
            <a:ext cx="3038475" cy="46196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a:defRPr sz="1200" b="0"/>
            </a:lvl1pPr>
          </a:lstStyle>
          <a:p>
            <a:endParaRPr lang="en-US"/>
          </a:p>
        </p:txBody>
      </p:sp>
      <p:sp>
        <p:nvSpPr>
          <p:cNvPr id="3079" name="Rectangle 7"/>
          <p:cNvSpPr>
            <a:spLocks noGrp="1" noChangeArrowheads="1"/>
          </p:cNvSpPr>
          <p:nvPr>
            <p:ph type="sldNum" sz="quarter" idx="5"/>
          </p:nvPr>
        </p:nvSpPr>
        <p:spPr bwMode="auto">
          <a:xfrm>
            <a:off x="3971925" y="8774113"/>
            <a:ext cx="3038475" cy="46196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a:defRPr sz="1200" b="0"/>
            </a:lvl1pPr>
          </a:lstStyle>
          <a:p>
            <a:fld id="{13987194-EE12-474B-8657-1BEA15642AB3}" type="slidenum">
              <a:rPr lang="en-US"/>
              <a:pPr/>
              <a:t>‹#›</a:t>
            </a:fld>
            <a:endParaRPr lang="en-US"/>
          </a:p>
        </p:txBody>
      </p:sp>
    </p:spTree>
    <p:extLst>
      <p:ext uri="{BB962C8B-B14F-4D97-AF65-F5344CB8AC3E}">
        <p14:creationId xmlns:p14="http://schemas.microsoft.com/office/powerpoint/2010/main" val="2987159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 charset="0"/>
        <a:ea typeface="+mn-ea"/>
        <a:cs typeface="+mn-cs"/>
      </a:defRPr>
    </a:lvl1pPr>
    <a:lvl2pPr marL="457200" algn="l" rtl="0" fontAlgn="base">
      <a:spcBef>
        <a:spcPct val="30000"/>
      </a:spcBef>
      <a:spcAft>
        <a:spcPct val="0"/>
      </a:spcAft>
      <a:defRPr sz="1200" kern="1200">
        <a:solidFill>
          <a:schemeClr val="tx1"/>
        </a:solidFill>
        <a:latin typeface="Times New Roman" pitchFamily="1" charset="0"/>
        <a:ea typeface="+mn-ea"/>
        <a:cs typeface="+mn-cs"/>
      </a:defRPr>
    </a:lvl2pPr>
    <a:lvl3pPr marL="914400" algn="l" rtl="0" fontAlgn="base">
      <a:spcBef>
        <a:spcPct val="30000"/>
      </a:spcBef>
      <a:spcAft>
        <a:spcPct val="0"/>
      </a:spcAft>
      <a:defRPr sz="1200" kern="1200">
        <a:solidFill>
          <a:schemeClr val="tx1"/>
        </a:solidFill>
        <a:latin typeface="Times New Roman" pitchFamily="1" charset="0"/>
        <a:ea typeface="+mn-ea"/>
        <a:cs typeface="+mn-cs"/>
      </a:defRPr>
    </a:lvl3pPr>
    <a:lvl4pPr marL="1371600" algn="l" rtl="0" fontAlgn="base">
      <a:spcBef>
        <a:spcPct val="30000"/>
      </a:spcBef>
      <a:spcAft>
        <a:spcPct val="0"/>
      </a:spcAft>
      <a:defRPr sz="1200" kern="1200">
        <a:solidFill>
          <a:schemeClr val="tx1"/>
        </a:solidFill>
        <a:latin typeface="Times New Roman" pitchFamily="1" charset="0"/>
        <a:ea typeface="+mn-ea"/>
        <a:cs typeface="+mn-cs"/>
      </a:defRPr>
    </a:lvl4pPr>
    <a:lvl5pPr marL="1828800" algn="l" rtl="0" fontAlgn="base">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B0478-ADBA-4F93-97FA-E2CFA650C865}"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496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7C68A2-24CA-43FF-8EA7-5697906F9C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CD1776-5780-417C-A349-7144EA3055A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7075" y="2925763"/>
            <a:ext cx="8548688"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838" y="2925763"/>
            <a:ext cx="25496837"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EB5B8-A182-456E-9347-89000F49BA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56AF54-136D-4EA3-92B6-E81A005B93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3C4DD6-A14D-493E-B22F-9120A72CF9A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838" y="9510713"/>
            <a:ext cx="17022762"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9510713"/>
            <a:ext cx="17022763"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621AF6-415B-4731-A6D8-256CBB4D91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2AF26A-EB75-466F-92E3-B399EC868DB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8F1048-04D7-4ABD-AAA7-631E9ACC05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FB14747-8630-449E-8B49-D4CF73224A2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56EB49-C784-407D-98EC-EDB7450BE5A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6F217D-ECA2-4987-9FBD-A8609CF55F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17838" y="2925763"/>
            <a:ext cx="34197925" cy="5486400"/>
          </a:xfrm>
          <a:prstGeom prst="rect">
            <a:avLst/>
          </a:prstGeom>
          <a:noFill/>
          <a:ln w="9525">
            <a:noFill/>
            <a:miter lim="800000"/>
            <a:headEnd/>
            <a:tailEnd/>
          </a:ln>
          <a:effectLst/>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17838" y="9510713"/>
            <a:ext cx="34197925" cy="19750087"/>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17838" y="29992638"/>
            <a:ext cx="8382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defTabSz="4075113">
              <a:defRPr sz="6200" b="0">
                <a:latin typeface="+mn-lt"/>
              </a:defRPr>
            </a:lvl1pPr>
          </a:lstStyle>
          <a:p>
            <a:endParaRPr lang="en-US"/>
          </a:p>
        </p:txBody>
      </p:sp>
      <p:sp>
        <p:nvSpPr>
          <p:cNvPr id="1029" name="Rectangle 5"/>
          <p:cNvSpPr>
            <a:spLocks noGrp="1" noChangeArrowheads="1"/>
          </p:cNvSpPr>
          <p:nvPr>
            <p:ph type="ftr" sz="quarter" idx="3"/>
          </p:nvPr>
        </p:nvSpPr>
        <p:spPr bwMode="auto">
          <a:xfrm>
            <a:off x="13746163" y="29992638"/>
            <a:ext cx="12741275"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defTabSz="4075113">
              <a:defRPr sz="6200" b="0">
                <a:latin typeface="+mn-lt"/>
              </a:defRPr>
            </a:lvl1pPr>
          </a:lstStyle>
          <a:p>
            <a:endParaRPr lang="en-US"/>
          </a:p>
        </p:txBody>
      </p:sp>
      <p:sp>
        <p:nvSpPr>
          <p:cNvPr id="1030" name="Rectangle 6"/>
          <p:cNvSpPr>
            <a:spLocks noGrp="1" noChangeArrowheads="1"/>
          </p:cNvSpPr>
          <p:nvPr>
            <p:ph type="sldNum" sz="quarter" idx="4"/>
          </p:nvPr>
        </p:nvSpPr>
        <p:spPr bwMode="auto">
          <a:xfrm>
            <a:off x="28833763" y="29992638"/>
            <a:ext cx="8382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defTabSz="4075113">
              <a:defRPr sz="6200" b="0">
                <a:latin typeface="+mn-lt"/>
              </a:defRPr>
            </a:lvl1pPr>
          </a:lstStyle>
          <a:p>
            <a:fld id="{BB5114A9-CCB6-4BE9-9A61-B960BCA8E5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fontAlgn="base">
        <a:spcBef>
          <a:spcPct val="0"/>
        </a:spcBef>
        <a:spcAft>
          <a:spcPct val="0"/>
        </a:spcAft>
        <a:defRPr sz="19600">
          <a:solidFill>
            <a:schemeClr val="tx2"/>
          </a:solidFill>
          <a:latin typeface="+mj-lt"/>
          <a:ea typeface="+mj-ea"/>
          <a:cs typeface="+mj-cs"/>
        </a:defRPr>
      </a:lvl1pPr>
      <a:lvl2pPr algn="ctr" defTabSz="4075113" rtl="0" fontAlgn="base">
        <a:spcBef>
          <a:spcPct val="0"/>
        </a:spcBef>
        <a:spcAft>
          <a:spcPct val="0"/>
        </a:spcAft>
        <a:defRPr sz="19600">
          <a:solidFill>
            <a:schemeClr val="tx2"/>
          </a:solidFill>
          <a:latin typeface="Times New Roman" pitchFamily="1" charset="0"/>
        </a:defRPr>
      </a:lvl2pPr>
      <a:lvl3pPr algn="ctr" defTabSz="4075113" rtl="0" fontAlgn="base">
        <a:spcBef>
          <a:spcPct val="0"/>
        </a:spcBef>
        <a:spcAft>
          <a:spcPct val="0"/>
        </a:spcAft>
        <a:defRPr sz="19600">
          <a:solidFill>
            <a:schemeClr val="tx2"/>
          </a:solidFill>
          <a:latin typeface="Times New Roman" pitchFamily="1" charset="0"/>
        </a:defRPr>
      </a:lvl3pPr>
      <a:lvl4pPr algn="ctr" defTabSz="4075113" rtl="0" fontAlgn="base">
        <a:spcBef>
          <a:spcPct val="0"/>
        </a:spcBef>
        <a:spcAft>
          <a:spcPct val="0"/>
        </a:spcAft>
        <a:defRPr sz="19600">
          <a:solidFill>
            <a:schemeClr val="tx2"/>
          </a:solidFill>
          <a:latin typeface="Times New Roman" pitchFamily="1" charset="0"/>
        </a:defRPr>
      </a:lvl4pPr>
      <a:lvl5pPr algn="ctr" defTabSz="4075113" rtl="0" fontAlgn="base">
        <a:spcBef>
          <a:spcPct val="0"/>
        </a:spcBef>
        <a:spcAft>
          <a:spcPct val="0"/>
        </a:spcAft>
        <a:defRPr sz="19600">
          <a:solidFill>
            <a:schemeClr val="tx2"/>
          </a:solidFill>
          <a:latin typeface="Times New Roman" pitchFamily="1" charset="0"/>
        </a:defRPr>
      </a:lvl5pPr>
      <a:lvl6pPr marL="457200" algn="ctr" defTabSz="4075113" rtl="0" fontAlgn="base">
        <a:spcBef>
          <a:spcPct val="0"/>
        </a:spcBef>
        <a:spcAft>
          <a:spcPct val="0"/>
        </a:spcAft>
        <a:defRPr sz="19600">
          <a:solidFill>
            <a:schemeClr val="tx2"/>
          </a:solidFill>
          <a:latin typeface="Times New Roman" pitchFamily="1" charset="0"/>
        </a:defRPr>
      </a:lvl6pPr>
      <a:lvl7pPr marL="914400" algn="ctr" defTabSz="4075113" rtl="0" fontAlgn="base">
        <a:spcBef>
          <a:spcPct val="0"/>
        </a:spcBef>
        <a:spcAft>
          <a:spcPct val="0"/>
        </a:spcAft>
        <a:defRPr sz="19600">
          <a:solidFill>
            <a:schemeClr val="tx2"/>
          </a:solidFill>
          <a:latin typeface="Times New Roman" pitchFamily="1" charset="0"/>
        </a:defRPr>
      </a:lvl7pPr>
      <a:lvl8pPr marL="1371600" algn="ctr" defTabSz="4075113" rtl="0" fontAlgn="base">
        <a:spcBef>
          <a:spcPct val="0"/>
        </a:spcBef>
        <a:spcAft>
          <a:spcPct val="0"/>
        </a:spcAft>
        <a:defRPr sz="19600">
          <a:solidFill>
            <a:schemeClr val="tx2"/>
          </a:solidFill>
          <a:latin typeface="Times New Roman" pitchFamily="1" charset="0"/>
        </a:defRPr>
      </a:lvl8pPr>
      <a:lvl9pPr marL="1828800" algn="ctr" defTabSz="4075113" rtl="0" fontAlgn="base">
        <a:spcBef>
          <a:spcPct val="0"/>
        </a:spcBef>
        <a:spcAft>
          <a:spcPct val="0"/>
        </a:spcAft>
        <a:defRPr sz="19600">
          <a:solidFill>
            <a:schemeClr val="tx2"/>
          </a:solidFill>
          <a:latin typeface="Times New Roman" pitchFamily="1" charset="0"/>
        </a:defRPr>
      </a:lvl9pPr>
    </p:titleStyle>
    <p:bodyStyle>
      <a:lvl1pPr marL="1528763" indent="-1528763" algn="l" defTabSz="4075113" rtl="0" fontAlgn="base">
        <a:spcBef>
          <a:spcPct val="20000"/>
        </a:spcBef>
        <a:spcAft>
          <a:spcPct val="0"/>
        </a:spcAft>
        <a:buChar char="•"/>
        <a:defRPr sz="14300">
          <a:solidFill>
            <a:schemeClr val="tx1"/>
          </a:solidFill>
          <a:latin typeface="+mn-lt"/>
          <a:ea typeface="+mn-ea"/>
          <a:cs typeface="+mn-cs"/>
        </a:defRPr>
      </a:lvl1pPr>
      <a:lvl2pPr marL="3311525" indent="-1273175" algn="l" defTabSz="4075113" rtl="0" fontAlgn="base">
        <a:spcBef>
          <a:spcPct val="20000"/>
        </a:spcBef>
        <a:spcAft>
          <a:spcPct val="0"/>
        </a:spcAft>
        <a:buChar char="–"/>
        <a:defRPr sz="12500">
          <a:solidFill>
            <a:schemeClr val="tx1"/>
          </a:solidFill>
          <a:latin typeface="+mn-lt"/>
        </a:defRPr>
      </a:lvl2pPr>
      <a:lvl3pPr marL="5094288" indent="-1019175" algn="l" defTabSz="4075113" rtl="0" fontAlgn="base">
        <a:spcBef>
          <a:spcPct val="20000"/>
        </a:spcBef>
        <a:spcAft>
          <a:spcPct val="0"/>
        </a:spcAft>
        <a:buChar char="•"/>
        <a:defRPr sz="10700">
          <a:solidFill>
            <a:schemeClr val="tx1"/>
          </a:solidFill>
          <a:latin typeface="+mn-lt"/>
        </a:defRPr>
      </a:lvl3pPr>
      <a:lvl4pPr marL="7132638" indent="-1019175" algn="l" defTabSz="4075113" rtl="0" fontAlgn="base">
        <a:spcBef>
          <a:spcPct val="20000"/>
        </a:spcBef>
        <a:spcAft>
          <a:spcPct val="0"/>
        </a:spcAft>
        <a:buChar char="–"/>
        <a:defRPr sz="8900">
          <a:solidFill>
            <a:schemeClr val="tx1"/>
          </a:solidFill>
          <a:latin typeface="+mn-lt"/>
        </a:defRPr>
      </a:lvl4pPr>
      <a:lvl5pPr marL="9169400" indent="-1017588" algn="l" defTabSz="4075113" rtl="0" fontAlgn="base">
        <a:spcBef>
          <a:spcPct val="20000"/>
        </a:spcBef>
        <a:spcAft>
          <a:spcPct val="0"/>
        </a:spcAft>
        <a:buChar char="»"/>
        <a:defRPr sz="8900">
          <a:solidFill>
            <a:schemeClr val="tx1"/>
          </a:solidFill>
          <a:latin typeface="+mn-lt"/>
        </a:defRPr>
      </a:lvl5pPr>
      <a:lvl6pPr marL="9626600" indent="-1017588" algn="l" defTabSz="4075113" rtl="0" fontAlgn="base">
        <a:spcBef>
          <a:spcPct val="20000"/>
        </a:spcBef>
        <a:spcAft>
          <a:spcPct val="0"/>
        </a:spcAft>
        <a:buChar char="»"/>
        <a:defRPr sz="8900">
          <a:solidFill>
            <a:schemeClr val="tx1"/>
          </a:solidFill>
          <a:latin typeface="+mn-lt"/>
        </a:defRPr>
      </a:lvl6pPr>
      <a:lvl7pPr marL="10083800" indent="-1017588" algn="l" defTabSz="4075113" rtl="0" fontAlgn="base">
        <a:spcBef>
          <a:spcPct val="20000"/>
        </a:spcBef>
        <a:spcAft>
          <a:spcPct val="0"/>
        </a:spcAft>
        <a:buChar char="»"/>
        <a:defRPr sz="8900">
          <a:solidFill>
            <a:schemeClr val="tx1"/>
          </a:solidFill>
          <a:latin typeface="+mn-lt"/>
        </a:defRPr>
      </a:lvl7pPr>
      <a:lvl8pPr marL="10541000" indent="-1017588" algn="l" defTabSz="4075113" rtl="0" fontAlgn="base">
        <a:spcBef>
          <a:spcPct val="20000"/>
        </a:spcBef>
        <a:spcAft>
          <a:spcPct val="0"/>
        </a:spcAft>
        <a:buChar char="»"/>
        <a:defRPr sz="8900">
          <a:solidFill>
            <a:schemeClr val="tx1"/>
          </a:solidFill>
          <a:latin typeface="+mn-lt"/>
        </a:defRPr>
      </a:lvl8pPr>
      <a:lvl9pPr marL="10998200" indent="-1017588" algn="l" defTabSz="4075113"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jpeg"/><Relationship Id="rId20" Type="http://schemas.openxmlformats.org/officeDocument/2006/relationships/image" Target="../media/image16.jpg"/><Relationship Id="rId21" Type="http://schemas.openxmlformats.org/officeDocument/2006/relationships/image" Target="../media/image17.jpg"/><Relationship Id="rId22" Type="http://schemas.openxmlformats.org/officeDocument/2006/relationships/image" Target="../media/image18.jpg"/><Relationship Id="rId23" Type="http://schemas.openxmlformats.org/officeDocument/2006/relationships/image" Target="../media/image19.jpg"/><Relationship Id="rId24" Type="http://schemas.openxmlformats.org/officeDocument/2006/relationships/image" Target="../media/image20.jpg"/><Relationship Id="rId10" Type="http://schemas.openxmlformats.org/officeDocument/2006/relationships/image" Target="../media/image7.jpeg"/><Relationship Id="rId11" Type="http://schemas.openxmlformats.org/officeDocument/2006/relationships/image" Target="../media/image8.jpeg"/><Relationship Id="rId12" Type="http://schemas.openxmlformats.org/officeDocument/2006/relationships/image" Target="../media/image9.jpeg"/><Relationship Id="rId13" Type="http://schemas.openxmlformats.org/officeDocument/2006/relationships/image" Target="../media/image10.jpeg"/><Relationship Id="rId14" Type="http://schemas.openxmlformats.org/officeDocument/2006/relationships/image" Target="../media/image11.jpeg"/><Relationship Id="rId15" Type="http://schemas.openxmlformats.org/officeDocument/2006/relationships/image" Target="../media/image12.jpeg"/><Relationship Id="rId16" Type="http://schemas.openxmlformats.org/officeDocument/2006/relationships/image" Target="../media/image13.jpeg"/><Relationship Id="rId17" Type="http://schemas.openxmlformats.org/officeDocument/2006/relationships/image" Target="../media/image14.jpeg"/><Relationship Id="rId18" Type="http://schemas.openxmlformats.org/officeDocument/2006/relationships/chart" Target="../charts/chart2.xml"/><Relationship Id="rId19"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image" Target="../media/image1.wmf"/><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Chart 141"/>
          <p:cNvGraphicFramePr>
            <a:graphicFrameLocks/>
          </p:cNvGraphicFramePr>
          <p:nvPr>
            <p:extLst>
              <p:ext uri="{D42A27DB-BD31-4B8C-83A1-F6EECF244321}">
                <p14:modId xmlns:p14="http://schemas.microsoft.com/office/powerpoint/2010/main" val="1445020061"/>
              </p:ext>
            </p:extLst>
          </p:nvPr>
        </p:nvGraphicFramePr>
        <p:xfrm>
          <a:off x="13124427" y="21405564"/>
          <a:ext cx="402865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62" name="Text Box 14"/>
          <p:cNvSpPr txBox="1">
            <a:spLocks noChangeArrowheads="1"/>
          </p:cNvSpPr>
          <p:nvPr/>
        </p:nvSpPr>
        <p:spPr bwMode="auto">
          <a:xfrm>
            <a:off x="6477000" y="838200"/>
            <a:ext cx="27355800" cy="718017"/>
          </a:xfrm>
          <a:prstGeom prst="rect">
            <a:avLst/>
          </a:prstGeom>
          <a:noFill/>
          <a:ln w="9525">
            <a:noFill/>
            <a:miter lim="800000"/>
            <a:headEnd/>
            <a:tailEnd/>
          </a:ln>
          <a:effectLst/>
        </p:spPr>
        <p:txBody>
          <a:bodyPr wrap="square">
            <a:spAutoFit/>
          </a:bodyPr>
          <a:lstStyle/>
          <a:p>
            <a:pPr algn="ctr">
              <a:lnSpc>
                <a:spcPct val="50000"/>
              </a:lnSpc>
              <a:spcBef>
                <a:spcPct val="50000"/>
              </a:spcBef>
            </a:pPr>
            <a:r>
              <a:rPr lang="en-US" sz="7200" dirty="0" smtClean="0"/>
              <a:t>Estuarine habitat modeling in Southeast Alaska</a:t>
            </a:r>
          </a:p>
        </p:txBody>
      </p:sp>
      <p:pic>
        <p:nvPicPr>
          <p:cNvPr id="2837" name="Picture 789"/>
          <p:cNvPicPr>
            <a:picLocks noChangeAspect="1" noChangeArrowheads="1"/>
          </p:cNvPicPr>
          <p:nvPr/>
        </p:nvPicPr>
        <p:blipFill>
          <a:blip r:embed="rId4"/>
          <a:srcRect/>
          <a:stretch>
            <a:fillRect/>
          </a:stretch>
        </p:blipFill>
        <p:spPr bwMode="auto">
          <a:xfrm>
            <a:off x="31851600" y="26136600"/>
            <a:ext cx="12700" cy="12700"/>
          </a:xfrm>
          <a:prstGeom prst="rect">
            <a:avLst/>
          </a:prstGeom>
          <a:noFill/>
          <a:ln w="9525">
            <a:noFill/>
            <a:miter lim="800000"/>
            <a:headEnd/>
            <a:tailEnd/>
          </a:ln>
          <a:effectLst/>
        </p:spPr>
      </p:pic>
      <p:sp>
        <p:nvSpPr>
          <p:cNvPr id="59" name="Text Box 14"/>
          <p:cNvSpPr txBox="1">
            <a:spLocks noChangeArrowheads="1"/>
          </p:cNvSpPr>
          <p:nvPr/>
        </p:nvSpPr>
        <p:spPr bwMode="auto">
          <a:xfrm>
            <a:off x="5028042" y="1556217"/>
            <a:ext cx="30327600" cy="1354217"/>
          </a:xfrm>
          <a:prstGeom prst="rect">
            <a:avLst/>
          </a:prstGeom>
          <a:noFill/>
          <a:ln w="9525">
            <a:noFill/>
            <a:miter lim="800000"/>
            <a:headEnd/>
            <a:tailEnd/>
          </a:ln>
          <a:effectLst/>
        </p:spPr>
        <p:txBody>
          <a:bodyPr wrap="square">
            <a:spAutoFit/>
          </a:bodyPr>
          <a:lstStyle/>
          <a:p>
            <a:pPr algn="ctr">
              <a:spcBef>
                <a:spcPct val="50000"/>
              </a:spcBef>
            </a:pPr>
            <a:r>
              <a:rPr lang="en-US" sz="2800" dirty="0" smtClean="0"/>
              <a:t>Jamie D. Fuller</a:t>
            </a:r>
            <a:r>
              <a:rPr lang="en-US" sz="2800" baseline="30000" dirty="0" smtClean="0"/>
              <a:t>1</a:t>
            </a:r>
            <a:r>
              <a:rPr lang="en-US" sz="2800" dirty="0" smtClean="0"/>
              <a:t> Sam Lischert</a:t>
            </a:r>
            <a:r>
              <a:rPr lang="en-US" sz="2800" baseline="30000" dirty="0" smtClean="0"/>
              <a:t>2</a:t>
            </a:r>
            <a:r>
              <a:rPr lang="en-US" sz="2800" dirty="0" smtClean="0"/>
              <a:t>, Carolyn </a:t>
            </a:r>
            <a:r>
              <a:rPr lang="en-US" sz="2800" dirty="0" smtClean="0"/>
              <a:t>Ownby</a:t>
            </a:r>
            <a:r>
              <a:rPr lang="en-US" sz="2800" baseline="30000" dirty="0" smtClean="0"/>
              <a:t>3</a:t>
            </a:r>
            <a:r>
              <a:rPr lang="en-US" sz="2800" dirty="0" smtClean="0"/>
              <a:t>, Wei Gao</a:t>
            </a:r>
            <a:r>
              <a:rPr lang="en-US" sz="2800" baseline="30000" dirty="0" smtClean="0"/>
              <a:t>3</a:t>
            </a:r>
            <a:r>
              <a:rPr lang="en-US" sz="2800" dirty="0" smtClean="0"/>
              <a:t>, </a:t>
            </a:r>
            <a:r>
              <a:rPr lang="en-US" sz="2800" dirty="0" smtClean="0"/>
              <a:t>and </a:t>
            </a:r>
            <a:r>
              <a:rPr lang="en-US" sz="2800" dirty="0" smtClean="0"/>
              <a:t>Lee Benda</a:t>
            </a:r>
            <a:r>
              <a:rPr lang="en-US" sz="2800" baseline="30000" dirty="0" smtClean="0"/>
              <a:t>2</a:t>
            </a:r>
          </a:p>
          <a:p>
            <a:pPr marL="342900" indent="-342900" algn="ctr">
              <a:spcBef>
                <a:spcPct val="50000"/>
              </a:spcBef>
              <a:buAutoNum type="arabicParenBoth"/>
            </a:pPr>
            <a:r>
              <a:rPr lang="en-US" sz="1800" b="0" dirty="0" smtClean="0"/>
              <a:t>Graduate </a:t>
            </a:r>
            <a:r>
              <a:rPr lang="en-US" sz="1800" b="0" dirty="0"/>
              <a:t>Degree Program in Ecology, Colorado State </a:t>
            </a:r>
            <a:r>
              <a:rPr lang="en-US" sz="1800" b="0" dirty="0" smtClean="0"/>
              <a:t>University and </a:t>
            </a:r>
            <a:r>
              <a:rPr lang="en-US" sz="1800" b="0" dirty="0"/>
              <a:t>(</a:t>
            </a:r>
            <a:r>
              <a:rPr lang="en-US" sz="1800" b="0" dirty="0" smtClean="0"/>
              <a:t>2) Earth Systems Institute</a:t>
            </a:r>
          </a:p>
          <a:p>
            <a:pPr algn="ctr">
              <a:spcBef>
                <a:spcPct val="50000"/>
              </a:spcBef>
            </a:pPr>
            <a:r>
              <a:rPr lang="en-US" sz="1800" b="0" dirty="0" smtClean="0">
                <a:ea typeface="ＭＳ Ｐゴシック" pitchFamily="1" charset="-128"/>
              </a:rPr>
              <a:t>(3) USDA UV-B Monitoring Program and </a:t>
            </a:r>
            <a:r>
              <a:rPr lang="en-US" sz="1800" b="0" dirty="0" err="1" smtClean="0">
                <a:ea typeface="ＭＳ Ｐゴシック" pitchFamily="1" charset="-128"/>
              </a:rPr>
              <a:t>ColoradoView</a:t>
            </a:r>
            <a:endParaRPr lang="en-US" sz="1800" b="0" dirty="0">
              <a:ea typeface="ＭＳ Ｐゴシック" pitchFamily="1" charset="-128"/>
            </a:endParaRPr>
          </a:p>
        </p:txBody>
      </p:sp>
      <p:sp>
        <p:nvSpPr>
          <p:cNvPr id="116" name="TextBox 115"/>
          <p:cNvSpPr txBox="1"/>
          <p:nvPr/>
        </p:nvSpPr>
        <p:spPr>
          <a:xfrm>
            <a:off x="28769142" y="24782175"/>
            <a:ext cx="10896600" cy="830997"/>
          </a:xfrm>
          <a:prstGeom prst="rect">
            <a:avLst/>
          </a:prstGeom>
          <a:solidFill>
            <a:srgbClr val="008A3E">
              <a:alpha val="50000"/>
            </a:srgb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rgbClr val="FFFFFF"/>
                </a:solidFill>
              </a:rPr>
              <a:t>Discussion and Future Work</a:t>
            </a:r>
            <a:endParaRPr lang="en-US" dirty="0" smtClean="0">
              <a:solidFill>
                <a:srgbClr val="FFFFFF"/>
              </a:solidFill>
            </a:endParaRPr>
          </a:p>
        </p:txBody>
      </p:sp>
      <p:sp>
        <p:nvSpPr>
          <p:cNvPr id="118" name="Text Box 779"/>
          <p:cNvSpPr txBox="1">
            <a:spLocks noChangeArrowheads="1"/>
          </p:cNvSpPr>
          <p:nvPr/>
        </p:nvSpPr>
        <p:spPr bwMode="auto">
          <a:xfrm>
            <a:off x="838200" y="28575000"/>
            <a:ext cx="10425124" cy="4042132"/>
          </a:xfrm>
          <a:prstGeom prst="rect">
            <a:avLst/>
          </a:prstGeom>
          <a:noFill/>
          <a:ln w="9525">
            <a:noFill/>
            <a:miter lim="800000"/>
            <a:headEnd/>
            <a:tailEnd/>
          </a:ln>
          <a:effectLst/>
        </p:spPr>
        <p:txBody>
          <a:bodyPr wrap="square">
            <a:spAutoFit/>
          </a:bodyPr>
          <a:lstStyle/>
          <a:p>
            <a:r>
              <a:rPr lang="en-US" sz="2000" b="0" dirty="0" smtClean="0"/>
              <a:t>Albert, D., C. </a:t>
            </a:r>
            <a:r>
              <a:rPr lang="en-US" sz="2000" b="0" dirty="0" err="1" smtClean="0"/>
              <a:t>Shanley</a:t>
            </a:r>
            <a:r>
              <a:rPr lang="en-US" sz="2000" b="0" dirty="0" smtClean="0"/>
              <a:t>, and L. Baker (2010) A preliminary classification of bays and estuaries in Southeast Alaska: A hierarchical Framework and Exploratory analysis. Coastal ecological systems in Southeast Alaska, June, Nature Conservancy Report.</a:t>
            </a:r>
          </a:p>
          <a:p>
            <a:endParaRPr lang="en-US" sz="2000" b="0" dirty="0" smtClean="0"/>
          </a:p>
          <a:p>
            <a:r>
              <a:rPr lang="en-US" sz="2000" b="0" dirty="0"/>
              <a:t>Larsen, C. F., R. J. </a:t>
            </a:r>
            <a:r>
              <a:rPr lang="en-US" sz="2000" b="0" dirty="0" err="1"/>
              <a:t>Motyka</a:t>
            </a:r>
            <a:r>
              <a:rPr lang="en-US" sz="2000" b="0" dirty="0"/>
              <a:t>, J. T. </a:t>
            </a:r>
            <a:r>
              <a:rPr lang="en-US" sz="2000" b="0" dirty="0" err="1"/>
              <a:t>Freymueller</a:t>
            </a:r>
            <a:r>
              <a:rPr lang="en-US" sz="2000" b="0" dirty="0"/>
              <a:t>, K. A. </a:t>
            </a:r>
            <a:r>
              <a:rPr lang="en-US" sz="2000" b="0" dirty="0" err="1"/>
              <a:t>Echelmeyer</a:t>
            </a:r>
            <a:r>
              <a:rPr lang="en-US" sz="2000" b="0" dirty="0"/>
              <a:t>, E. R. </a:t>
            </a:r>
            <a:r>
              <a:rPr lang="en-US" sz="2000" b="0" dirty="0" err="1"/>
              <a:t>Ivins</a:t>
            </a:r>
            <a:r>
              <a:rPr lang="en-US" sz="2000" b="0" dirty="0"/>
              <a:t> (2005) Rapid viscoelastic uplift in southeast Alaska caused by post-Little Ice Age glacial retreat. Earth and Planetary Science Let., 237, 547-560 doi:10.1016/j.epsl.2005.06.032</a:t>
            </a:r>
            <a:r>
              <a:rPr lang="en-US" sz="2000" b="0" dirty="0" smtClean="0"/>
              <a:t>.</a:t>
            </a:r>
          </a:p>
          <a:p>
            <a:endParaRPr lang="en-US" sz="2000" b="0" u="sng" dirty="0"/>
          </a:p>
          <a:p>
            <a:r>
              <a:rPr lang="en-US" sz="2000" b="0" dirty="0" smtClean="0"/>
              <a:t>Sun</a:t>
            </a:r>
            <a:r>
              <a:rPr lang="en-US" sz="2000" b="0" dirty="0"/>
              <a:t>, W., S. Miura, T. Sato, T. Sugano, J. </a:t>
            </a:r>
            <a:r>
              <a:rPr lang="en-US" sz="2000" b="0" dirty="0" err="1"/>
              <a:t>Freymueller</a:t>
            </a:r>
            <a:r>
              <a:rPr lang="en-US" sz="2000" b="0" dirty="0"/>
              <a:t>, M. Kaufman, C. F</a:t>
            </a:r>
            <a:r>
              <a:rPr lang="en-US" sz="2000" b="0" dirty="0" smtClean="0"/>
              <a:t>. Larsen, </a:t>
            </a:r>
            <a:r>
              <a:rPr lang="en-US" sz="2000" b="0" dirty="0"/>
              <a:t>R. Cross, and D. </a:t>
            </a:r>
            <a:r>
              <a:rPr lang="en-US" sz="2000" b="0" dirty="0" err="1"/>
              <a:t>Inazu</a:t>
            </a:r>
            <a:r>
              <a:rPr lang="en-US" sz="2000" b="0" dirty="0"/>
              <a:t> (2010</a:t>
            </a:r>
            <a:r>
              <a:rPr lang="en-US" sz="2000" b="0" dirty="0" smtClean="0"/>
              <a:t>), Gravity </a:t>
            </a:r>
            <a:r>
              <a:rPr lang="en-US" sz="2000" b="0" dirty="0"/>
              <a:t>measurements in southeastern Alaska reveal negative gravity rate of change caused by glacial </a:t>
            </a:r>
            <a:r>
              <a:rPr lang="en-US" sz="2000" b="0" dirty="0" err="1" smtClean="0"/>
              <a:t>isostatic</a:t>
            </a:r>
            <a:r>
              <a:rPr lang="en-US" sz="2000" b="0" dirty="0" smtClean="0"/>
              <a:t> adjustment, J. </a:t>
            </a:r>
            <a:r>
              <a:rPr lang="en-US" sz="2000" b="0" dirty="0" err="1" smtClean="0"/>
              <a:t>Geophys</a:t>
            </a:r>
            <a:r>
              <a:rPr lang="en-US" sz="2000" b="0" dirty="0" smtClean="0"/>
              <a:t>. Res., 115, B12406, doi:10.1029/2009JB007194.</a:t>
            </a:r>
          </a:p>
          <a:p>
            <a:pPr>
              <a:lnSpc>
                <a:spcPct val="80000"/>
              </a:lnSpc>
              <a:spcBef>
                <a:spcPts val="0"/>
              </a:spcBef>
            </a:pPr>
            <a:endParaRPr lang="en-US" sz="2000" b="0" dirty="0" smtClean="0"/>
          </a:p>
        </p:txBody>
      </p:sp>
      <p:sp>
        <p:nvSpPr>
          <p:cNvPr id="175" name="TextBox 174"/>
          <p:cNvSpPr txBox="1"/>
          <p:nvPr/>
        </p:nvSpPr>
        <p:spPr>
          <a:xfrm>
            <a:off x="609600" y="15849600"/>
            <a:ext cx="10916478" cy="830997"/>
          </a:xfrm>
          <a:prstGeom prst="rect">
            <a:avLst/>
          </a:prstGeom>
          <a:solidFill>
            <a:srgbClr val="008A3E">
              <a:alpha val="50000"/>
            </a:srgb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chemeClr val="bg1"/>
                </a:solidFill>
              </a:rPr>
              <a:t>Results</a:t>
            </a:r>
            <a:endParaRPr lang="en-US" dirty="0" smtClean="0">
              <a:solidFill>
                <a:schemeClr val="bg1"/>
              </a:solidFill>
            </a:endParaRPr>
          </a:p>
        </p:txBody>
      </p:sp>
      <p:sp>
        <p:nvSpPr>
          <p:cNvPr id="177" name="TextBox 176"/>
          <p:cNvSpPr txBox="1"/>
          <p:nvPr/>
        </p:nvSpPr>
        <p:spPr>
          <a:xfrm>
            <a:off x="28754127" y="16281526"/>
            <a:ext cx="10896600" cy="830997"/>
          </a:xfrm>
          <a:prstGeom prst="rect">
            <a:avLst/>
          </a:prstGeom>
          <a:solidFill>
            <a:srgbClr val="008A3E">
              <a:alpha val="50000"/>
            </a:srgb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rgbClr val="FFFFFF"/>
                </a:solidFill>
              </a:rPr>
              <a:t>Results</a:t>
            </a:r>
            <a:endParaRPr lang="en-US" dirty="0" smtClean="0">
              <a:solidFill>
                <a:srgbClr val="FFFFFF"/>
              </a:solidFill>
            </a:endParaRPr>
          </a:p>
        </p:txBody>
      </p:sp>
      <p:sp>
        <p:nvSpPr>
          <p:cNvPr id="178" name="TextBox 177"/>
          <p:cNvSpPr txBox="1"/>
          <p:nvPr/>
        </p:nvSpPr>
        <p:spPr>
          <a:xfrm>
            <a:off x="609600" y="27432000"/>
            <a:ext cx="10990230" cy="830997"/>
          </a:xfrm>
          <a:prstGeom prst="rect">
            <a:avLst/>
          </a:prstGeom>
          <a:solidFill>
            <a:srgbClr val="008A3E">
              <a:alpha val="50000"/>
            </a:srgb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rgbClr val="FFFFFF"/>
                </a:solidFill>
              </a:rPr>
              <a:t>References</a:t>
            </a:r>
            <a:endParaRPr lang="en-US" dirty="0" smtClean="0">
              <a:solidFill>
                <a:srgbClr val="FFFFFF"/>
              </a:solidFill>
            </a:endParaRPr>
          </a:p>
        </p:txBody>
      </p:sp>
      <p:sp>
        <p:nvSpPr>
          <p:cNvPr id="2827" name="Text Box 779"/>
          <p:cNvSpPr txBox="1">
            <a:spLocks noChangeArrowheads="1"/>
          </p:cNvSpPr>
          <p:nvPr/>
        </p:nvSpPr>
        <p:spPr bwMode="auto">
          <a:xfrm>
            <a:off x="838200" y="5867400"/>
            <a:ext cx="10350509" cy="10218182"/>
          </a:xfrm>
          <a:prstGeom prst="rect">
            <a:avLst/>
          </a:prstGeom>
          <a:noFill/>
          <a:ln w="9525">
            <a:noFill/>
            <a:miter lim="800000"/>
            <a:headEnd/>
            <a:tailEnd/>
          </a:ln>
          <a:effectLst/>
        </p:spPr>
        <p:txBody>
          <a:bodyPr wrap="square">
            <a:spAutoFit/>
          </a:bodyPr>
          <a:lstStyle/>
          <a:p>
            <a:pPr marL="457200" indent="-457200">
              <a:spcBef>
                <a:spcPct val="50000"/>
              </a:spcBef>
              <a:buFont typeface="Arial"/>
              <a:buChar char="•"/>
            </a:pPr>
            <a:r>
              <a:rPr lang="en-US" sz="2800" b="0" dirty="0" smtClean="0"/>
              <a:t>Estuarine </a:t>
            </a:r>
            <a:r>
              <a:rPr lang="en-US" sz="2800" b="0" dirty="0"/>
              <a:t>habitats in Southeast Alaska include an extensive network of intertidal mudflats and salt marshes. </a:t>
            </a:r>
            <a:endParaRPr lang="en-US" sz="2800" b="0" dirty="0" smtClean="0"/>
          </a:p>
          <a:p>
            <a:pPr marL="457200" indent="-457200">
              <a:spcBef>
                <a:spcPct val="50000"/>
              </a:spcBef>
              <a:buFont typeface="Arial"/>
              <a:buChar char="•"/>
            </a:pPr>
            <a:r>
              <a:rPr lang="en-US" sz="2800" b="0" dirty="0" smtClean="0"/>
              <a:t>Estuarine </a:t>
            </a:r>
            <a:r>
              <a:rPr lang="en-US" sz="2800" b="0" dirty="0"/>
              <a:t>habitats are ecologically and economically </a:t>
            </a:r>
            <a:r>
              <a:rPr lang="en-US" sz="2800" b="0" dirty="0" smtClean="0"/>
              <a:t>important. They provide </a:t>
            </a:r>
            <a:r>
              <a:rPr lang="en-US" sz="2800" b="0" dirty="0"/>
              <a:t>critical habitat for diverse flora and fauna, protect shorelines from erosion and flooding, support </a:t>
            </a:r>
            <a:r>
              <a:rPr lang="en-US" sz="2800" b="0" dirty="0" smtClean="0"/>
              <a:t>recreation </a:t>
            </a:r>
            <a:r>
              <a:rPr lang="en-US" sz="2800" b="0" dirty="0"/>
              <a:t>and commercial fisheries, and sequester large amounts of </a:t>
            </a:r>
            <a:r>
              <a:rPr lang="en-US" sz="2800" b="0" dirty="0" smtClean="0"/>
              <a:t>carbon (Albert, 2010). </a:t>
            </a:r>
          </a:p>
          <a:p>
            <a:pPr marL="457200" indent="-457200">
              <a:spcBef>
                <a:spcPct val="50000"/>
              </a:spcBef>
              <a:buFont typeface="Arial"/>
              <a:buChar char="•"/>
            </a:pPr>
            <a:r>
              <a:rPr lang="en-US" sz="2800" b="0" dirty="0"/>
              <a:t>Delineating the variable spatial extent of estuarine habitats in Southeast Alaska will provide a better understanding of critical habitats and will lead to improved ecological mapping and classification.</a:t>
            </a:r>
          </a:p>
          <a:p>
            <a:pPr marL="457200" indent="-457200">
              <a:spcBef>
                <a:spcPct val="50000"/>
              </a:spcBef>
              <a:buFont typeface="Arial"/>
              <a:buChar char="•"/>
            </a:pPr>
            <a:r>
              <a:rPr lang="en-US" sz="2800" b="0" dirty="0"/>
              <a:t>Since the Little Ice Age (1700’s) rapid and widespread glacial retreat has resulted in </a:t>
            </a:r>
            <a:r>
              <a:rPr lang="en-US" sz="2800" b="0" dirty="0" err="1"/>
              <a:t>isostatic</a:t>
            </a:r>
            <a:r>
              <a:rPr lang="en-US" sz="2800" b="0" dirty="0"/>
              <a:t> adjustment in SE </a:t>
            </a:r>
            <a:r>
              <a:rPr lang="en-US" sz="2800" b="0" dirty="0" smtClean="0"/>
              <a:t>Alaska (Larsen et al, 2005). </a:t>
            </a:r>
            <a:r>
              <a:rPr lang="en-US" sz="2800" b="0" dirty="0"/>
              <a:t>T</a:t>
            </a:r>
            <a:r>
              <a:rPr lang="en-US" sz="2800" b="0" dirty="0" smtClean="0"/>
              <a:t>here </a:t>
            </a:r>
            <a:r>
              <a:rPr lang="en-US" sz="2800" b="0" dirty="0"/>
              <a:t>is a strong N-S gradient in rate of uplift varying between 1 to 32 </a:t>
            </a:r>
            <a:r>
              <a:rPr lang="en-US" sz="2800" b="0" dirty="0" smtClean="0"/>
              <a:t>mm/yr. </a:t>
            </a:r>
            <a:r>
              <a:rPr lang="en-US" sz="2800" b="0" dirty="0"/>
              <a:t>(Sun et al. 2010). Uplift is causing estuarine areas to enlarge over time</a:t>
            </a:r>
            <a:r>
              <a:rPr lang="en-US" sz="2800" b="0" dirty="0" smtClean="0"/>
              <a:t>.</a:t>
            </a:r>
          </a:p>
          <a:p>
            <a:pPr marL="457200" indent="-457200">
              <a:spcBef>
                <a:spcPct val="50000"/>
              </a:spcBef>
              <a:buFont typeface="Arial"/>
              <a:buChar char="•"/>
            </a:pPr>
            <a:r>
              <a:rPr lang="en-US" sz="2800" b="0" dirty="0"/>
              <a:t>Knowledge of the spatial distribution of estuaries, in combination with other watershed characteristics such as fish habitats, floodplains and network geometry, will be used to develop a watershed ecological classification scheme.</a:t>
            </a:r>
          </a:p>
          <a:p>
            <a:pPr marL="457200" indent="-457200">
              <a:spcBef>
                <a:spcPct val="50000"/>
              </a:spcBef>
              <a:buFont typeface="Arial"/>
              <a:buChar char="•"/>
            </a:pPr>
            <a:endParaRPr lang="en-US" sz="2800" b="0" dirty="0">
              <a:solidFill>
                <a:schemeClr val="accent1">
                  <a:lumMod val="60000"/>
                  <a:lumOff val="40000"/>
                </a:schemeClr>
              </a:solidFill>
            </a:endParaRPr>
          </a:p>
        </p:txBody>
      </p:sp>
      <p:sp>
        <p:nvSpPr>
          <p:cNvPr id="180" name="TextBox 179"/>
          <p:cNvSpPr txBox="1"/>
          <p:nvPr/>
        </p:nvSpPr>
        <p:spPr>
          <a:xfrm>
            <a:off x="630807" y="4648200"/>
            <a:ext cx="10896600" cy="830997"/>
          </a:xfrm>
          <a:prstGeom prst="rect">
            <a:avLst/>
          </a:prstGeom>
          <a:solidFill>
            <a:srgbClr val="008A3E">
              <a:alpha val="50000"/>
            </a:srgb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spcBef>
                <a:spcPct val="50000"/>
              </a:spcBef>
            </a:pPr>
            <a:r>
              <a:rPr lang="en-US" sz="4800" dirty="0" smtClean="0">
                <a:solidFill>
                  <a:srgbClr val="FFFFFF"/>
                </a:solidFill>
              </a:rPr>
              <a:t>Background</a:t>
            </a:r>
            <a:endParaRPr lang="en-US" dirty="0" smtClean="0">
              <a:solidFill>
                <a:srgbClr val="FFFFFF"/>
              </a:solidFill>
            </a:endParaRPr>
          </a:p>
        </p:txBody>
      </p:sp>
      <p:pic>
        <p:nvPicPr>
          <p:cNvPr id="1026" name="Picture 2" descr="http://www.reliableprosperity.net/images/photo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471" y="353470"/>
            <a:ext cx="5651929" cy="3421234"/>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p:cNvSpPr txBox="1"/>
          <p:nvPr/>
        </p:nvSpPr>
        <p:spPr>
          <a:xfrm>
            <a:off x="12801600" y="4274403"/>
            <a:ext cx="14647051" cy="830997"/>
          </a:xfrm>
          <a:prstGeom prst="rect">
            <a:avLst/>
          </a:prstGeom>
          <a:solidFill>
            <a:srgbClr val="008A3E">
              <a:alpha val="5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chemeClr val="bg1"/>
                </a:solidFill>
              </a:rPr>
              <a:t>Research Objectives</a:t>
            </a:r>
            <a:endParaRPr lang="en-US" dirty="0" smtClean="0">
              <a:solidFill>
                <a:schemeClr val="bg1"/>
              </a:solidFill>
            </a:endParaRPr>
          </a:p>
        </p:txBody>
      </p:sp>
      <p:sp>
        <p:nvSpPr>
          <p:cNvPr id="87" name="Rectangle 86"/>
          <p:cNvSpPr/>
          <p:nvPr/>
        </p:nvSpPr>
        <p:spPr>
          <a:xfrm>
            <a:off x="12954000" y="5018544"/>
            <a:ext cx="14436257" cy="2677656"/>
          </a:xfrm>
          <a:prstGeom prst="rect">
            <a:avLst/>
          </a:prstGeom>
        </p:spPr>
        <p:txBody>
          <a:bodyPr wrap="square">
            <a:spAutoFit/>
          </a:bodyPr>
          <a:lstStyle/>
          <a:p>
            <a:pPr marL="514350" marR="0" indent="-514350">
              <a:lnSpc>
                <a:spcPct val="150000"/>
              </a:lnSpc>
              <a:buFont typeface="+mj-lt"/>
              <a:buAutoNum type="arabicPeriod"/>
            </a:pPr>
            <a:r>
              <a:rPr lang="en-US" sz="2800" b="0" dirty="0" smtClean="0">
                <a:latin typeface="Arial" panose="020B0604020202020204" pitchFamily="34" charset="0"/>
                <a:cs typeface="Arial" panose="020B0604020202020204" pitchFamily="34" charset="0"/>
              </a:rPr>
              <a:t>To </a:t>
            </a:r>
            <a:r>
              <a:rPr lang="en-US" sz="2800" b="0" dirty="0">
                <a:latin typeface="Arial" panose="020B0604020202020204" pitchFamily="34" charset="0"/>
                <a:cs typeface="Arial" panose="020B0604020202020204" pitchFamily="34" charset="0"/>
              </a:rPr>
              <a:t>identify estuarine habitat using geomorphic </a:t>
            </a:r>
            <a:r>
              <a:rPr lang="en-US" sz="2800" b="0" dirty="0" smtClean="0">
                <a:latin typeface="Arial" panose="020B0604020202020204" pitchFamily="34" charset="0"/>
                <a:cs typeface="Arial" panose="020B0604020202020204" pitchFamily="34" charset="0"/>
              </a:rPr>
              <a:t>variables and Landsat 8 imagery for Southeast </a:t>
            </a:r>
            <a:r>
              <a:rPr lang="en-US" sz="2800" b="0" dirty="0">
                <a:latin typeface="Arial" panose="020B0604020202020204" pitchFamily="34" charset="0"/>
                <a:cs typeface="Arial" panose="020B0604020202020204" pitchFamily="34" charset="0"/>
              </a:rPr>
              <a:t>Alaska. </a:t>
            </a:r>
          </a:p>
          <a:p>
            <a:pPr marL="514350" marR="0" indent="-514350">
              <a:lnSpc>
                <a:spcPct val="150000"/>
              </a:lnSpc>
              <a:buFont typeface="+mj-lt"/>
              <a:buAutoNum type="arabicPeriod"/>
            </a:pPr>
            <a:r>
              <a:rPr lang="en-US" sz="2800" b="0" dirty="0" smtClean="0">
                <a:latin typeface="Arial" panose="020B0604020202020204" pitchFamily="34" charset="0"/>
                <a:ea typeface="Times New Roman"/>
                <a:cs typeface="Arial" panose="020B0604020202020204" pitchFamily="34" charset="0"/>
              </a:rPr>
              <a:t>Identify the extent of salt marsh and mud flat area per estuarine area.</a:t>
            </a:r>
          </a:p>
          <a:p>
            <a:pPr marL="514350" marR="0" indent="-514350">
              <a:lnSpc>
                <a:spcPct val="150000"/>
              </a:lnSpc>
              <a:buFont typeface="+mj-lt"/>
              <a:buAutoNum type="arabicPeriod"/>
            </a:pPr>
            <a:r>
              <a:rPr lang="en-US" sz="2800" b="0" dirty="0" smtClean="0">
                <a:latin typeface="Arial" panose="020B0604020202020204" pitchFamily="34" charset="0"/>
                <a:ea typeface="Times New Roman"/>
                <a:cs typeface="Arial" panose="020B0604020202020204" pitchFamily="34" charset="0"/>
              </a:rPr>
              <a:t>Calculate total </a:t>
            </a:r>
            <a:r>
              <a:rPr lang="en-US" sz="2800" b="0" dirty="0">
                <a:latin typeface="Arial" panose="020B0604020202020204" pitchFamily="34" charset="0"/>
                <a:ea typeface="Times New Roman"/>
                <a:cs typeface="Arial" panose="020B0604020202020204" pitchFamily="34" charset="0"/>
              </a:rPr>
              <a:t>e</a:t>
            </a:r>
            <a:r>
              <a:rPr lang="en-US" sz="2800" b="0" dirty="0" smtClean="0">
                <a:latin typeface="Arial" panose="020B0604020202020204" pitchFamily="34" charset="0"/>
                <a:ea typeface="Times New Roman"/>
                <a:cs typeface="Arial" panose="020B0604020202020204" pitchFamily="34" charset="0"/>
              </a:rPr>
              <a:t>stuarine habitat for Southeast </a:t>
            </a:r>
            <a:r>
              <a:rPr lang="en-US" sz="2800" b="0" dirty="0">
                <a:latin typeface="Arial" panose="020B0604020202020204" pitchFamily="34" charset="0"/>
                <a:ea typeface="Times New Roman"/>
                <a:cs typeface="Arial" panose="020B0604020202020204" pitchFamily="34" charset="0"/>
              </a:rPr>
              <a:t>A</a:t>
            </a:r>
            <a:r>
              <a:rPr lang="en-US" sz="2800" b="0" dirty="0" smtClean="0">
                <a:latin typeface="Arial" panose="020B0604020202020204" pitchFamily="34" charset="0"/>
                <a:ea typeface="Times New Roman"/>
                <a:cs typeface="Arial" panose="020B0604020202020204" pitchFamily="34" charset="0"/>
              </a:rPr>
              <a:t>laska.</a:t>
            </a:r>
            <a:endParaRPr lang="en-US" sz="2800" dirty="0">
              <a:solidFill>
                <a:srgbClr val="000000"/>
              </a:solidFill>
            </a:endParaRPr>
          </a:p>
        </p:txBody>
      </p:sp>
      <p:sp>
        <p:nvSpPr>
          <p:cNvPr id="88" name="TextBox 87"/>
          <p:cNvSpPr txBox="1"/>
          <p:nvPr/>
        </p:nvSpPr>
        <p:spPr>
          <a:xfrm>
            <a:off x="12863442" y="7653248"/>
            <a:ext cx="14411624" cy="830997"/>
          </a:xfrm>
          <a:prstGeom prst="rect">
            <a:avLst/>
          </a:prstGeom>
          <a:solidFill>
            <a:srgbClr val="008A3E">
              <a:alpha val="50000"/>
            </a:srgb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chemeClr val="bg1"/>
                </a:solidFill>
              </a:rPr>
              <a:t>Data Processing</a:t>
            </a:r>
            <a:endParaRPr lang="en-US" dirty="0" smtClean="0">
              <a:solidFill>
                <a:schemeClr val="bg1"/>
              </a:solidFill>
            </a:endParaRPr>
          </a:p>
        </p:txBody>
      </p:sp>
      <p:sp>
        <p:nvSpPr>
          <p:cNvPr id="13" name="TextBox 12"/>
          <p:cNvSpPr txBox="1"/>
          <p:nvPr/>
        </p:nvSpPr>
        <p:spPr>
          <a:xfrm>
            <a:off x="13068866" y="8909237"/>
            <a:ext cx="6573412" cy="584775"/>
          </a:xfrm>
          <a:prstGeom prst="rect">
            <a:avLst/>
          </a:prstGeom>
          <a:solidFill>
            <a:srgbClr val="00FFFF">
              <a:alpha val="20000"/>
            </a:srgbClr>
          </a:solidFill>
          <a:ln>
            <a:solidFill>
              <a:srgbClr val="000090"/>
            </a:solidFill>
          </a:ln>
        </p:spPr>
        <p:txBody>
          <a:bodyPr wrap="square" rtlCol="0">
            <a:spAutoFit/>
          </a:bodyPr>
          <a:lstStyle/>
          <a:p>
            <a:r>
              <a:rPr lang="en-US" dirty="0" smtClean="0"/>
              <a:t>Multispectral imagery: Landsat 8</a:t>
            </a:r>
            <a:endParaRPr lang="en-US" dirty="0"/>
          </a:p>
        </p:txBody>
      </p:sp>
      <p:sp>
        <p:nvSpPr>
          <p:cNvPr id="95" name="TextBox 94"/>
          <p:cNvSpPr txBox="1"/>
          <p:nvPr/>
        </p:nvSpPr>
        <p:spPr>
          <a:xfrm>
            <a:off x="21587502" y="8961689"/>
            <a:ext cx="5343076" cy="461665"/>
          </a:xfrm>
          <a:prstGeom prst="rect">
            <a:avLst/>
          </a:prstGeom>
          <a:solidFill>
            <a:srgbClr val="00FFFF">
              <a:alpha val="19000"/>
            </a:srgbClr>
          </a:solidFill>
          <a:ln>
            <a:solidFill>
              <a:srgbClr val="000090"/>
            </a:solidFill>
          </a:ln>
        </p:spPr>
        <p:txBody>
          <a:bodyPr wrap="square" rtlCol="0">
            <a:spAutoFit/>
          </a:bodyPr>
          <a:lstStyle/>
          <a:p>
            <a:r>
              <a:rPr lang="en-US" sz="2400" b="0" dirty="0"/>
              <a:t>R</a:t>
            </a:r>
            <a:r>
              <a:rPr lang="en-US" sz="2400" b="0" dirty="0" smtClean="0"/>
              <a:t>adiometric correction</a:t>
            </a:r>
            <a:endParaRPr lang="en-US" sz="2400" b="0" dirty="0"/>
          </a:p>
        </p:txBody>
      </p:sp>
      <p:sp>
        <p:nvSpPr>
          <p:cNvPr id="96" name="TextBox 95"/>
          <p:cNvSpPr txBox="1"/>
          <p:nvPr/>
        </p:nvSpPr>
        <p:spPr>
          <a:xfrm>
            <a:off x="13777584" y="9608839"/>
            <a:ext cx="6562548" cy="1569660"/>
          </a:xfrm>
          <a:prstGeom prst="rect">
            <a:avLst/>
          </a:prstGeom>
          <a:solidFill>
            <a:srgbClr val="00FFFF">
              <a:alpha val="21000"/>
            </a:srgbClr>
          </a:solidFill>
          <a:ln>
            <a:solidFill>
              <a:srgbClr val="000090"/>
            </a:solidFill>
          </a:ln>
        </p:spPr>
        <p:txBody>
          <a:bodyPr wrap="square" rtlCol="0">
            <a:spAutoFit/>
          </a:bodyPr>
          <a:lstStyle/>
          <a:p>
            <a:pPr marL="342900" indent="-342900">
              <a:buFontTx/>
              <a:buChar char="-"/>
            </a:pPr>
            <a:r>
              <a:rPr lang="en-US" sz="2400" b="0" dirty="0" smtClean="0"/>
              <a:t>15 scenes cover the entire extent</a:t>
            </a:r>
          </a:p>
          <a:p>
            <a:pPr marL="342900" indent="-342900">
              <a:buFontTx/>
              <a:buChar char="-"/>
            </a:pPr>
            <a:r>
              <a:rPr lang="en-US" sz="2400" b="0" dirty="0" smtClean="0"/>
              <a:t>were captured in 2013 between 6/10 – 8/25</a:t>
            </a:r>
          </a:p>
          <a:p>
            <a:pPr marL="342900" indent="-342900">
              <a:buFontTx/>
              <a:buChar char="-"/>
            </a:pPr>
            <a:r>
              <a:rPr lang="en-US" sz="2400" b="0" dirty="0" smtClean="0"/>
              <a:t>Scenes are, on average, within 2 hours of low tide </a:t>
            </a:r>
            <a:endParaRPr lang="en-US" sz="2400" b="0" dirty="0"/>
          </a:p>
        </p:txBody>
      </p:sp>
      <p:sp>
        <p:nvSpPr>
          <p:cNvPr id="97" name="TextBox 96"/>
          <p:cNvSpPr txBox="1"/>
          <p:nvPr/>
        </p:nvSpPr>
        <p:spPr>
          <a:xfrm>
            <a:off x="21620588" y="9691230"/>
            <a:ext cx="5276904" cy="830997"/>
          </a:xfrm>
          <a:prstGeom prst="rect">
            <a:avLst/>
          </a:prstGeom>
          <a:solidFill>
            <a:srgbClr val="00FFFF">
              <a:alpha val="19000"/>
            </a:srgbClr>
          </a:solidFill>
          <a:ln>
            <a:solidFill>
              <a:srgbClr val="000090"/>
            </a:solidFill>
          </a:ln>
        </p:spPr>
        <p:txBody>
          <a:bodyPr wrap="square" rtlCol="0">
            <a:spAutoFit/>
          </a:bodyPr>
          <a:lstStyle/>
          <a:p>
            <a:r>
              <a:rPr lang="en-US" sz="2400" b="0" dirty="0" smtClean="0"/>
              <a:t>Restacked bands to mimic Landsat 7 format for ENVI processing </a:t>
            </a:r>
            <a:endParaRPr lang="en-US" sz="2400" b="0" dirty="0"/>
          </a:p>
        </p:txBody>
      </p:sp>
      <p:sp>
        <p:nvSpPr>
          <p:cNvPr id="100" name="TextBox 99"/>
          <p:cNvSpPr txBox="1"/>
          <p:nvPr/>
        </p:nvSpPr>
        <p:spPr>
          <a:xfrm>
            <a:off x="13737198" y="12391634"/>
            <a:ext cx="6319770" cy="1569660"/>
          </a:xfrm>
          <a:prstGeom prst="rect">
            <a:avLst/>
          </a:prstGeom>
          <a:solidFill>
            <a:schemeClr val="accent2">
              <a:lumMod val="20000"/>
              <a:lumOff val="80000"/>
            </a:schemeClr>
          </a:solidFill>
          <a:ln>
            <a:solidFill>
              <a:schemeClr val="accent2"/>
            </a:solidFill>
          </a:ln>
        </p:spPr>
        <p:txBody>
          <a:bodyPr wrap="square" rtlCol="0">
            <a:spAutoFit/>
          </a:bodyPr>
          <a:lstStyle/>
          <a:p>
            <a:r>
              <a:rPr lang="en-US" sz="2400" b="0" dirty="0" smtClean="0"/>
              <a:t>Water mask: NDVI (values: -0.2 to 1)</a:t>
            </a:r>
          </a:p>
          <a:p>
            <a:r>
              <a:rPr lang="en-US" sz="2400" b="0" dirty="0" smtClean="0"/>
              <a:t>Cloud Mask: Landsat 8 Cirrus band</a:t>
            </a:r>
          </a:p>
          <a:p>
            <a:r>
              <a:rPr lang="en-US" sz="2400" b="0" dirty="0" smtClean="0"/>
              <a:t>Elevation Mask: ASTER Digital Elevation Model (DEM): -5 to 20 meters</a:t>
            </a:r>
            <a:endParaRPr lang="en-US" sz="2400" b="0" dirty="0"/>
          </a:p>
        </p:txBody>
      </p:sp>
      <p:sp>
        <p:nvSpPr>
          <p:cNvPr id="102" name="TextBox 101"/>
          <p:cNvSpPr txBox="1"/>
          <p:nvPr/>
        </p:nvSpPr>
        <p:spPr>
          <a:xfrm>
            <a:off x="13649999" y="11633205"/>
            <a:ext cx="6261653" cy="584775"/>
          </a:xfrm>
          <a:prstGeom prst="rect">
            <a:avLst/>
          </a:prstGeom>
          <a:solidFill>
            <a:schemeClr val="accent2">
              <a:lumMod val="20000"/>
              <a:lumOff val="80000"/>
            </a:schemeClr>
          </a:solidFill>
          <a:ln>
            <a:solidFill>
              <a:schemeClr val="accent2"/>
            </a:solidFill>
          </a:ln>
        </p:spPr>
        <p:txBody>
          <a:bodyPr wrap="square" rtlCol="0">
            <a:spAutoFit/>
          </a:bodyPr>
          <a:lstStyle/>
          <a:p>
            <a:r>
              <a:rPr lang="en-US" dirty="0" smtClean="0"/>
              <a:t>Mask probable estuary areas:</a:t>
            </a:r>
            <a:endParaRPr lang="en-US" dirty="0"/>
          </a:p>
        </p:txBody>
      </p:sp>
      <p:sp>
        <p:nvSpPr>
          <p:cNvPr id="103" name="TextBox 102"/>
          <p:cNvSpPr txBox="1"/>
          <p:nvPr/>
        </p:nvSpPr>
        <p:spPr>
          <a:xfrm>
            <a:off x="21321151" y="11478967"/>
            <a:ext cx="5303785" cy="1569660"/>
          </a:xfrm>
          <a:prstGeom prst="rect">
            <a:avLst/>
          </a:prstGeom>
          <a:solidFill>
            <a:schemeClr val="accent2">
              <a:lumMod val="20000"/>
              <a:lumOff val="80000"/>
            </a:schemeClr>
          </a:solidFill>
          <a:ln>
            <a:solidFill>
              <a:schemeClr val="accent2"/>
            </a:solidFill>
          </a:ln>
        </p:spPr>
        <p:txBody>
          <a:bodyPr wrap="square" rtlCol="0">
            <a:spAutoFit/>
          </a:bodyPr>
          <a:lstStyle/>
          <a:p>
            <a:r>
              <a:rPr lang="en-US" sz="2400" b="0" dirty="0" smtClean="0"/>
              <a:t>Reclassify and multiply the DEM, Cirrus clouds, and NDVI: </a:t>
            </a:r>
          </a:p>
          <a:p>
            <a:pPr marL="457200" indent="-457200">
              <a:buFont typeface="Arial" panose="020B0604020202020204" pitchFamily="34" charset="0"/>
              <a:buChar char="•"/>
            </a:pPr>
            <a:r>
              <a:rPr lang="en-US" sz="2400" b="0" dirty="0"/>
              <a:t>1</a:t>
            </a:r>
            <a:r>
              <a:rPr lang="en-US" sz="2400" b="0" dirty="0" smtClean="0"/>
              <a:t> – region of interest (ROI)  </a:t>
            </a:r>
          </a:p>
          <a:p>
            <a:pPr marL="457200" indent="-457200">
              <a:buFont typeface="Arial" panose="020B0604020202020204" pitchFamily="34" charset="0"/>
              <a:buChar char="•"/>
            </a:pPr>
            <a:r>
              <a:rPr lang="en-US" sz="2400" b="0" dirty="0" smtClean="0"/>
              <a:t>0 – No Data</a:t>
            </a:r>
          </a:p>
        </p:txBody>
      </p:sp>
      <p:sp>
        <p:nvSpPr>
          <p:cNvPr id="104" name="TextBox 103"/>
          <p:cNvSpPr txBox="1"/>
          <p:nvPr/>
        </p:nvSpPr>
        <p:spPr>
          <a:xfrm>
            <a:off x="21272534" y="13358464"/>
            <a:ext cx="5296764" cy="830997"/>
          </a:xfrm>
          <a:prstGeom prst="rect">
            <a:avLst/>
          </a:prstGeom>
          <a:solidFill>
            <a:schemeClr val="accent2">
              <a:lumMod val="20000"/>
              <a:lumOff val="80000"/>
            </a:schemeClr>
          </a:solidFill>
          <a:ln>
            <a:solidFill>
              <a:schemeClr val="accent2"/>
            </a:solidFill>
          </a:ln>
        </p:spPr>
        <p:txBody>
          <a:bodyPr wrap="square" rtlCol="0">
            <a:spAutoFit/>
          </a:bodyPr>
          <a:lstStyle/>
          <a:p>
            <a:r>
              <a:rPr lang="en-US" sz="2400" b="0" dirty="0" smtClean="0"/>
              <a:t>Add the Estuary ROI to spectral data as </a:t>
            </a:r>
            <a:r>
              <a:rPr lang="en-US" sz="2400" b="0" dirty="0"/>
              <a:t>a band </a:t>
            </a:r>
            <a:r>
              <a:rPr lang="en-US" sz="2400" b="0" dirty="0" smtClean="0"/>
              <a:t>layer and apply ROI</a:t>
            </a:r>
            <a:endParaRPr lang="en-US" sz="2400" b="0" dirty="0"/>
          </a:p>
        </p:txBody>
      </p:sp>
      <p:sp>
        <p:nvSpPr>
          <p:cNvPr id="111" name="Rectangle 110"/>
          <p:cNvSpPr/>
          <p:nvPr/>
        </p:nvSpPr>
        <p:spPr>
          <a:xfrm>
            <a:off x="18284867" y="14417672"/>
            <a:ext cx="3335721" cy="461665"/>
          </a:xfrm>
          <a:prstGeom prst="rect">
            <a:avLst/>
          </a:prstGeom>
          <a:solidFill>
            <a:srgbClr val="FFED61">
              <a:alpha val="70000"/>
            </a:srgbClr>
          </a:solidFill>
          <a:ln>
            <a:solidFill>
              <a:schemeClr val="tx1"/>
            </a:solidFill>
          </a:ln>
        </p:spPr>
        <p:txBody>
          <a:bodyPr wrap="none">
            <a:spAutoFit/>
          </a:bodyPr>
          <a:lstStyle/>
          <a:p>
            <a:r>
              <a:rPr lang="en-US" sz="2400" b="0" dirty="0" smtClean="0"/>
              <a:t>Tasseled Cap analysis</a:t>
            </a:r>
            <a:endParaRPr lang="en-US" sz="2400" b="0" dirty="0"/>
          </a:p>
        </p:txBody>
      </p:sp>
      <p:sp>
        <p:nvSpPr>
          <p:cNvPr id="114" name="Rectangle 113"/>
          <p:cNvSpPr/>
          <p:nvPr/>
        </p:nvSpPr>
        <p:spPr>
          <a:xfrm>
            <a:off x="18333904" y="15103365"/>
            <a:ext cx="8433857" cy="830997"/>
          </a:xfrm>
          <a:prstGeom prst="rect">
            <a:avLst/>
          </a:prstGeom>
          <a:solidFill>
            <a:srgbClr val="FFED61">
              <a:alpha val="68000"/>
            </a:srgbClr>
          </a:solidFill>
          <a:ln>
            <a:solidFill>
              <a:schemeClr val="tx1"/>
            </a:solidFill>
          </a:ln>
        </p:spPr>
        <p:txBody>
          <a:bodyPr wrap="square">
            <a:spAutoFit/>
          </a:bodyPr>
          <a:lstStyle/>
          <a:p>
            <a:r>
              <a:rPr lang="en-US" sz="2400" b="0" dirty="0" smtClean="0"/>
              <a:t>Supervised classification: 35+ training polygons per class</a:t>
            </a:r>
          </a:p>
          <a:p>
            <a:r>
              <a:rPr lang="en-US" sz="2400" b="0" dirty="0" smtClean="0"/>
              <a:t>Method: maximum likelihood classifier</a:t>
            </a:r>
            <a:endParaRPr lang="en-US" sz="2400" b="0" dirty="0"/>
          </a:p>
        </p:txBody>
      </p:sp>
      <p:cxnSp>
        <p:nvCxnSpPr>
          <p:cNvPr id="20" name="Elbow Connector 19"/>
          <p:cNvCxnSpPr>
            <a:stCxn id="96" idx="3"/>
            <a:endCxn id="95" idx="1"/>
          </p:cNvCxnSpPr>
          <p:nvPr/>
        </p:nvCxnSpPr>
        <p:spPr bwMode="auto">
          <a:xfrm flipV="1">
            <a:off x="20340132" y="9192522"/>
            <a:ext cx="1247370" cy="1201147"/>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179" name="Rectangle 178"/>
          <p:cNvSpPr/>
          <p:nvPr/>
        </p:nvSpPr>
        <p:spPr>
          <a:xfrm>
            <a:off x="13670212" y="14795359"/>
            <a:ext cx="4145687" cy="584775"/>
          </a:xfrm>
          <a:prstGeom prst="rect">
            <a:avLst/>
          </a:prstGeom>
          <a:solidFill>
            <a:srgbClr val="FFED61">
              <a:alpha val="70000"/>
            </a:srgbClr>
          </a:solidFill>
          <a:ln>
            <a:solidFill>
              <a:schemeClr val="tx1"/>
            </a:solidFill>
          </a:ln>
        </p:spPr>
        <p:txBody>
          <a:bodyPr wrap="none">
            <a:spAutoFit/>
          </a:bodyPr>
          <a:lstStyle/>
          <a:p>
            <a:r>
              <a:rPr lang="en-US" dirty="0" smtClean="0"/>
              <a:t>Image Classification</a:t>
            </a:r>
            <a:endParaRPr lang="en-US" dirty="0"/>
          </a:p>
        </p:txBody>
      </p:sp>
      <p:sp>
        <p:nvSpPr>
          <p:cNvPr id="182" name="Rectangle 181"/>
          <p:cNvSpPr/>
          <p:nvPr/>
        </p:nvSpPr>
        <p:spPr>
          <a:xfrm>
            <a:off x="28922335" y="5791200"/>
            <a:ext cx="10889970" cy="5016757"/>
          </a:xfrm>
          <a:prstGeom prst="rect">
            <a:avLst/>
          </a:prstGeom>
          <a:solidFill>
            <a:srgbClr val="D8B856">
              <a:alpha val="27000"/>
            </a:srgbClr>
          </a:solidFill>
          <a:ln>
            <a:solidFill>
              <a:srgbClr val="5F5B2B"/>
            </a:solidFill>
          </a:ln>
        </p:spPr>
        <p:txBody>
          <a:bodyPr wrap="square">
            <a:spAutoFit/>
          </a:bodyPr>
          <a:lstStyle/>
          <a:p>
            <a:r>
              <a:rPr lang="en-US" dirty="0" smtClean="0"/>
              <a:t>Land-cover Classes:</a:t>
            </a:r>
          </a:p>
          <a:p>
            <a:r>
              <a:rPr lang="en-US" sz="2400" b="0" u="sng" dirty="0" smtClean="0"/>
              <a:t>Salt marsh </a:t>
            </a:r>
          </a:p>
          <a:p>
            <a:r>
              <a:rPr lang="en-US" sz="2400" b="0" dirty="0"/>
              <a:t>	</a:t>
            </a:r>
            <a:r>
              <a:rPr lang="en-US" sz="2400" b="0" dirty="0" smtClean="0"/>
              <a:t>Upper Estuary –no inundation and densely vegetated </a:t>
            </a:r>
          </a:p>
          <a:p>
            <a:r>
              <a:rPr lang="en-US" sz="2400" b="0" dirty="0" smtClean="0"/>
              <a:t>	Middle Estuary – occasionally inundated and vegetated </a:t>
            </a:r>
          </a:p>
          <a:p>
            <a:r>
              <a:rPr lang="en-US" sz="2400" b="0" dirty="0"/>
              <a:t>	</a:t>
            </a:r>
            <a:r>
              <a:rPr lang="en-US" sz="2400" b="0" dirty="0" smtClean="0"/>
              <a:t>Lower Estuary – frequently inundated; sparsely vegetated with salt </a:t>
            </a:r>
          </a:p>
          <a:p>
            <a:r>
              <a:rPr lang="en-US" sz="2400" b="0" dirty="0"/>
              <a:t>	</a:t>
            </a:r>
            <a:r>
              <a:rPr lang="en-US" sz="2400" b="0" dirty="0" smtClean="0"/>
              <a:t>		      tolerant vegetation</a:t>
            </a:r>
          </a:p>
          <a:p>
            <a:r>
              <a:rPr lang="en-US" sz="2400" b="0" u="sng" dirty="0" smtClean="0"/>
              <a:t>Salt marsh-mudflat transition zone</a:t>
            </a:r>
            <a:r>
              <a:rPr lang="en-US" sz="2400" b="0" dirty="0" smtClean="0"/>
              <a:t> – areas not definitively salt marsh or mudflat</a:t>
            </a:r>
          </a:p>
          <a:p>
            <a:r>
              <a:rPr lang="en-US" sz="2400" b="0" u="sng" dirty="0" smtClean="0"/>
              <a:t>Mud flats </a:t>
            </a:r>
          </a:p>
          <a:p>
            <a:r>
              <a:rPr lang="en-US" sz="2400" b="0" dirty="0" smtClean="0"/>
              <a:t>	Mudflats – estuarine mud and </a:t>
            </a:r>
            <a:r>
              <a:rPr lang="en-US" sz="2400" b="0" dirty="0"/>
              <a:t>silt tidal </a:t>
            </a:r>
            <a:r>
              <a:rPr lang="en-US" sz="2400" b="0" dirty="0" smtClean="0"/>
              <a:t>deposits; not vegetated</a:t>
            </a:r>
          </a:p>
          <a:p>
            <a:r>
              <a:rPr lang="en-US" sz="2400" b="0" dirty="0"/>
              <a:t>	</a:t>
            </a:r>
            <a:r>
              <a:rPr lang="en-US" sz="2400" b="0" dirty="0" smtClean="0"/>
              <a:t>Eelgrass – submerged/partially submerged grass-like vegetation</a:t>
            </a:r>
          </a:p>
          <a:p>
            <a:r>
              <a:rPr lang="en-US" sz="2400" b="0" dirty="0" smtClean="0"/>
              <a:t>	Rocky, sandy, &amp; glacial flow – brightly reflective deposits</a:t>
            </a:r>
          </a:p>
          <a:p>
            <a:r>
              <a:rPr lang="en-US" sz="2400" b="0" u="sng" dirty="0" smtClean="0"/>
              <a:t>Transitional Forest </a:t>
            </a:r>
            <a:r>
              <a:rPr lang="en-US" sz="2400" b="0" dirty="0" smtClean="0"/>
              <a:t>– forest cover intermingled within the estuary or near 20 m </a:t>
            </a:r>
          </a:p>
          <a:p>
            <a:r>
              <a:rPr lang="en-US" sz="2400" b="0" dirty="0"/>
              <a:t>	</a:t>
            </a:r>
            <a:r>
              <a:rPr lang="en-US" sz="2400" b="0" dirty="0" smtClean="0"/>
              <a:t>		  in elevation.</a:t>
            </a:r>
          </a:p>
        </p:txBody>
      </p:sp>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2586" y="18061922"/>
            <a:ext cx="4887191" cy="6324601"/>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75091" y="18018478"/>
            <a:ext cx="4946072" cy="6400799"/>
          </a:xfrm>
          <a:prstGeom prst="rect">
            <a:avLst/>
          </a:prstGeom>
        </p:spPr>
      </p:pic>
      <p:grpSp>
        <p:nvGrpSpPr>
          <p:cNvPr id="31" name="Group 30"/>
          <p:cNvGrpSpPr/>
          <p:nvPr/>
        </p:nvGrpSpPr>
        <p:grpSpPr>
          <a:xfrm>
            <a:off x="28080543" y="11615612"/>
            <a:ext cx="12106958" cy="3903252"/>
            <a:chOff x="24159400" y="11436939"/>
            <a:chExt cx="16043265" cy="5403263"/>
          </a:xfrm>
        </p:grpSpPr>
        <p:grpSp>
          <p:nvGrpSpPr>
            <p:cNvPr id="7" name="Group 6"/>
            <p:cNvGrpSpPr/>
            <p:nvPr/>
          </p:nvGrpSpPr>
          <p:grpSpPr>
            <a:xfrm flipH="1">
              <a:off x="24159400" y="12167605"/>
              <a:ext cx="15688926" cy="4672597"/>
              <a:chOff x="1066800" y="14086352"/>
              <a:chExt cx="11598948" cy="4672597"/>
            </a:xfrm>
          </p:grpSpPr>
          <p:grpSp>
            <p:nvGrpSpPr>
              <p:cNvPr id="4" name="Group 3"/>
              <p:cNvGrpSpPr/>
              <p:nvPr/>
            </p:nvGrpSpPr>
            <p:grpSpPr>
              <a:xfrm>
                <a:off x="1066800" y="14086352"/>
                <a:ext cx="11598948" cy="3914578"/>
                <a:chOff x="1066800" y="14086352"/>
                <a:chExt cx="11598948" cy="3914578"/>
              </a:xfrm>
            </p:grpSpPr>
            <p:grpSp>
              <p:nvGrpSpPr>
                <p:cNvPr id="72" name="Group 71"/>
                <p:cNvGrpSpPr/>
                <p:nvPr/>
              </p:nvGrpSpPr>
              <p:grpSpPr>
                <a:xfrm>
                  <a:off x="1066800" y="14086352"/>
                  <a:ext cx="11598948" cy="3914578"/>
                  <a:chOff x="712541" y="12180915"/>
                  <a:chExt cx="20335207" cy="6765139"/>
                </a:xfrm>
              </p:grpSpPr>
              <p:grpSp>
                <p:nvGrpSpPr>
                  <p:cNvPr id="70" name="Group 69"/>
                  <p:cNvGrpSpPr/>
                  <p:nvPr/>
                </p:nvGrpSpPr>
                <p:grpSpPr>
                  <a:xfrm>
                    <a:off x="712541" y="12180915"/>
                    <a:ext cx="20335207" cy="6765139"/>
                    <a:chOff x="712541" y="12180915"/>
                    <a:chExt cx="20335207" cy="6765139"/>
                  </a:xfrm>
                </p:grpSpPr>
                <p:grpSp>
                  <p:nvGrpSpPr>
                    <p:cNvPr id="68" name="Group 67"/>
                    <p:cNvGrpSpPr/>
                    <p:nvPr/>
                  </p:nvGrpSpPr>
                  <p:grpSpPr>
                    <a:xfrm>
                      <a:off x="712541" y="12180915"/>
                      <a:ext cx="20335207" cy="6765139"/>
                      <a:chOff x="712541" y="12180915"/>
                      <a:chExt cx="20335207" cy="6765139"/>
                    </a:xfrm>
                  </p:grpSpPr>
                  <p:pic>
                    <p:nvPicPr>
                      <p:cNvPr id="1040" name="Picture 16" descr="At first glance, the salt marsh may appear to be one uniform natural area, but it actually can be divided into several ecological zones relative to the time and depth of tidal inundation. Each zone has its own assemblage of predominant species.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3435" y="12180916"/>
                        <a:ext cx="17244313" cy="6232590"/>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790476" y="15011400"/>
                        <a:ext cx="20094667" cy="3934654"/>
                        <a:chOff x="790476" y="15011400"/>
                        <a:chExt cx="20094667" cy="3934654"/>
                      </a:xfrm>
                    </p:grpSpPr>
                    <p:sp>
                      <p:nvSpPr>
                        <p:cNvPr id="33" name="TextBox 32"/>
                        <p:cNvSpPr txBox="1"/>
                        <p:nvPr/>
                      </p:nvSpPr>
                      <p:spPr>
                        <a:xfrm>
                          <a:off x="4318699" y="17765965"/>
                          <a:ext cx="1785149" cy="633204"/>
                        </a:xfrm>
                        <a:prstGeom prst="rect">
                          <a:avLst/>
                        </a:prstGeom>
                        <a:noFill/>
                      </p:spPr>
                      <p:txBody>
                        <a:bodyPr wrap="none" rtlCol="0">
                          <a:spAutoFit/>
                        </a:bodyPr>
                        <a:lstStyle/>
                        <a:p>
                          <a:r>
                            <a:rPr lang="en-US" sz="1600" b="0" dirty="0" smtClean="0"/>
                            <a:t>Mud flats</a:t>
                          </a:r>
                          <a:endParaRPr lang="en-US" sz="1600" b="0" dirty="0"/>
                        </a:p>
                      </p:txBody>
                    </p:sp>
                    <p:sp>
                      <p:nvSpPr>
                        <p:cNvPr id="41" name="Rectangle 40"/>
                        <p:cNvSpPr/>
                        <p:nvPr/>
                      </p:nvSpPr>
                      <p:spPr bwMode="auto">
                        <a:xfrm>
                          <a:off x="3955167" y="15011400"/>
                          <a:ext cx="2422288" cy="2792766"/>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89" name="TextBox 88"/>
                        <p:cNvSpPr txBox="1"/>
                        <p:nvPr/>
                      </p:nvSpPr>
                      <p:spPr>
                        <a:xfrm>
                          <a:off x="5542110" y="17219078"/>
                          <a:ext cx="2766646" cy="633204"/>
                        </a:xfrm>
                        <a:prstGeom prst="rect">
                          <a:avLst/>
                        </a:prstGeom>
                        <a:solidFill>
                          <a:schemeClr val="bg1"/>
                        </a:solidFill>
                      </p:spPr>
                      <p:txBody>
                        <a:bodyPr wrap="none" rtlCol="0">
                          <a:spAutoFit/>
                        </a:bodyPr>
                        <a:lstStyle/>
                        <a:p>
                          <a:r>
                            <a:rPr lang="en-US" sz="1600" b="0" dirty="0" smtClean="0"/>
                            <a:t>Transition zone</a:t>
                          </a:r>
                          <a:endParaRPr lang="en-US" sz="1600" b="0" dirty="0"/>
                        </a:p>
                      </p:txBody>
                    </p:sp>
                    <p:sp>
                      <p:nvSpPr>
                        <p:cNvPr id="94" name="TextBox 93"/>
                        <p:cNvSpPr txBox="1"/>
                        <p:nvPr/>
                      </p:nvSpPr>
                      <p:spPr>
                        <a:xfrm>
                          <a:off x="8308756" y="16930219"/>
                          <a:ext cx="1543458" cy="1010603"/>
                        </a:xfrm>
                        <a:prstGeom prst="rect">
                          <a:avLst/>
                        </a:prstGeom>
                        <a:solidFill>
                          <a:schemeClr val="bg1"/>
                        </a:solidFill>
                      </p:spPr>
                      <p:txBody>
                        <a:bodyPr wrap="none" rtlCol="0">
                          <a:spAutoFit/>
                        </a:bodyPr>
                        <a:lstStyle/>
                        <a:p>
                          <a:r>
                            <a:rPr lang="en-US" sz="1600" b="0" dirty="0" smtClean="0"/>
                            <a:t>Low</a:t>
                          </a:r>
                        </a:p>
                        <a:p>
                          <a:r>
                            <a:rPr lang="en-US" sz="1600" b="0" dirty="0" smtClean="0"/>
                            <a:t>Estuary</a:t>
                          </a:r>
                          <a:endParaRPr lang="en-US" sz="2000" b="0" dirty="0"/>
                        </a:p>
                      </p:txBody>
                    </p:sp>
                    <p:sp>
                      <p:nvSpPr>
                        <p:cNvPr id="98" name="TextBox 97"/>
                        <p:cNvSpPr txBox="1"/>
                        <p:nvPr/>
                      </p:nvSpPr>
                      <p:spPr>
                        <a:xfrm>
                          <a:off x="11064981" y="17029338"/>
                          <a:ext cx="1543458" cy="1010603"/>
                        </a:xfrm>
                        <a:prstGeom prst="rect">
                          <a:avLst/>
                        </a:prstGeom>
                        <a:solidFill>
                          <a:schemeClr val="bg1"/>
                        </a:solidFill>
                      </p:spPr>
                      <p:txBody>
                        <a:bodyPr wrap="none" rtlCol="0">
                          <a:spAutoFit/>
                        </a:bodyPr>
                        <a:lstStyle/>
                        <a:p>
                          <a:r>
                            <a:rPr lang="en-US" sz="1600" b="0" dirty="0" smtClean="0"/>
                            <a:t>Middle</a:t>
                          </a:r>
                        </a:p>
                        <a:p>
                          <a:r>
                            <a:rPr lang="en-US" sz="1600" b="0" dirty="0" smtClean="0"/>
                            <a:t>Estuary</a:t>
                          </a:r>
                          <a:endParaRPr lang="en-US" sz="1600" b="0" dirty="0"/>
                        </a:p>
                      </p:txBody>
                    </p:sp>
                    <p:sp>
                      <p:nvSpPr>
                        <p:cNvPr id="99" name="TextBox 98"/>
                        <p:cNvSpPr txBox="1"/>
                        <p:nvPr/>
                      </p:nvSpPr>
                      <p:spPr>
                        <a:xfrm>
                          <a:off x="13384317" y="16996167"/>
                          <a:ext cx="1550884" cy="1010603"/>
                        </a:xfrm>
                        <a:prstGeom prst="rect">
                          <a:avLst/>
                        </a:prstGeom>
                        <a:solidFill>
                          <a:schemeClr val="bg1"/>
                        </a:solidFill>
                      </p:spPr>
                      <p:txBody>
                        <a:bodyPr wrap="square" rtlCol="0">
                          <a:spAutoFit/>
                        </a:bodyPr>
                        <a:lstStyle/>
                        <a:p>
                          <a:r>
                            <a:rPr lang="en-US" sz="1600" b="0" dirty="0" smtClean="0"/>
                            <a:t>Upper</a:t>
                          </a:r>
                        </a:p>
                        <a:p>
                          <a:r>
                            <a:rPr lang="en-US" sz="1600" b="0" dirty="0" smtClean="0"/>
                            <a:t>Estuary</a:t>
                          </a:r>
                          <a:endParaRPr lang="en-US" sz="1600" b="0" dirty="0"/>
                        </a:p>
                      </p:txBody>
                    </p:sp>
                    <p:cxnSp>
                      <p:nvCxnSpPr>
                        <p:cNvPr id="106" name="Straight Connector 105"/>
                        <p:cNvCxnSpPr/>
                        <p:nvPr/>
                      </p:nvCxnSpPr>
                      <p:spPr bwMode="auto">
                        <a:xfrm flipH="1">
                          <a:off x="840126" y="18389414"/>
                          <a:ext cx="20045017" cy="2"/>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p:spPr>
                    </p:cxnSp>
                    <p:pic>
                      <p:nvPicPr>
                        <p:cNvPr id="109" name="Picture 16" descr="At first glance, the salt marsh may appear to be one uniform natural area, but it actually can be divided into several ecological zones relative to the time and depth of tidal inundation. Each zone has its own assemblage of predominant species. "/>
                        <p:cNvPicPr>
                          <a:picLocks noChangeAspect="1" noChangeArrowheads="1"/>
                        </p:cNvPicPr>
                        <p:nvPr/>
                      </p:nvPicPr>
                      <p:blipFill rotWithShape="1">
                        <a:blip r:embed="rId8">
                          <a:extLst>
                            <a:ext uri="{28A0092B-C50C-407E-A947-70E740481C1C}">
                              <a14:useLocalDpi xmlns:a14="http://schemas.microsoft.com/office/drawing/2010/main" val="0"/>
                            </a:ext>
                          </a:extLst>
                        </a:blip>
                        <a:srcRect l="2286" t="49898" r="89802" b="39728"/>
                        <a:stretch/>
                      </p:blipFill>
                      <p:spPr bwMode="auto">
                        <a:xfrm>
                          <a:off x="2156346" y="17678400"/>
                          <a:ext cx="1364776" cy="64655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p:cNvSpPr txBox="1"/>
                        <p:nvPr/>
                      </p:nvSpPr>
                      <p:spPr>
                        <a:xfrm>
                          <a:off x="2548634" y="18312852"/>
                          <a:ext cx="1720514" cy="633202"/>
                        </a:xfrm>
                        <a:prstGeom prst="rect">
                          <a:avLst/>
                        </a:prstGeom>
                        <a:noFill/>
                      </p:spPr>
                      <p:txBody>
                        <a:bodyPr wrap="none" rtlCol="0">
                          <a:spAutoFit/>
                        </a:bodyPr>
                        <a:lstStyle/>
                        <a:p>
                          <a:r>
                            <a:rPr lang="en-US" sz="1600" b="0" dirty="0" smtClean="0"/>
                            <a:t>Eelgrass</a:t>
                          </a:r>
                          <a:endParaRPr lang="en-US" sz="1600" b="0" dirty="0"/>
                        </a:p>
                      </p:txBody>
                    </p:sp>
                    <p:sp>
                      <p:nvSpPr>
                        <p:cNvPr id="32" name="Freeform 31"/>
                        <p:cNvSpPr/>
                        <p:nvPr/>
                      </p:nvSpPr>
                      <p:spPr bwMode="auto">
                        <a:xfrm>
                          <a:off x="2990193" y="16535400"/>
                          <a:ext cx="3563007" cy="1316097"/>
                        </a:xfrm>
                        <a:custGeom>
                          <a:avLst/>
                          <a:gdLst>
                            <a:gd name="connsiteX0" fmla="*/ 3563007 w 3563007"/>
                            <a:gd name="connsiteY0" fmla="*/ 0 h 1671145"/>
                            <a:gd name="connsiteX1" fmla="*/ 3184635 w 3563007"/>
                            <a:gd name="connsiteY1" fmla="*/ 409904 h 1671145"/>
                            <a:gd name="connsiteX2" fmla="*/ 2743200 w 3563007"/>
                            <a:gd name="connsiteY2" fmla="*/ 882869 h 1671145"/>
                            <a:gd name="connsiteX3" fmla="*/ 2175642 w 3563007"/>
                            <a:gd name="connsiteY3" fmla="*/ 1229711 h 1671145"/>
                            <a:gd name="connsiteX4" fmla="*/ 1355835 w 3563007"/>
                            <a:gd name="connsiteY4" fmla="*/ 1292773 h 1671145"/>
                            <a:gd name="connsiteX5" fmla="*/ 756745 w 3563007"/>
                            <a:gd name="connsiteY5" fmla="*/ 1576552 h 1671145"/>
                            <a:gd name="connsiteX6" fmla="*/ 0 w 3563007"/>
                            <a:gd name="connsiteY6" fmla="*/ 1671145 h 1671145"/>
                            <a:gd name="connsiteX7" fmla="*/ 0 w 3563007"/>
                            <a:gd name="connsiteY7" fmla="*/ 1671145 h 167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3007" h="1671145">
                              <a:moveTo>
                                <a:pt x="3563007" y="0"/>
                              </a:moveTo>
                              <a:lnTo>
                                <a:pt x="3184635" y="409904"/>
                              </a:lnTo>
                              <a:cubicBezTo>
                                <a:pt x="3048001" y="557049"/>
                                <a:pt x="2911365" y="746235"/>
                                <a:pt x="2743200" y="882869"/>
                              </a:cubicBezTo>
                              <a:cubicBezTo>
                                <a:pt x="2575034" y="1019504"/>
                                <a:pt x="2406869" y="1161394"/>
                                <a:pt x="2175642" y="1229711"/>
                              </a:cubicBezTo>
                              <a:cubicBezTo>
                                <a:pt x="1944415" y="1298028"/>
                                <a:pt x="1592318" y="1234966"/>
                                <a:pt x="1355835" y="1292773"/>
                              </a:cubicBezTo>
                              <a:cubicBezTo>
                                <a:pt x="1119352" y="1350580"/>
                                <a:pt x="982717" y="1513490"/>
                                <a:pt x="756745" y="1576552"/>
                              </a:cubicBezTo>
                              <a:cubicBezTo>
                                <a:pt x="530773" y="1639614"/>
                                <a:pt x="0" y="1671145"/>
                                <a:pt x="0" y="1671145"/>
                              </a:cubicBezTo>
                              <a:lnTo>
                                <a:pt x="0" y="1671145"/>
                              </a:lnTo>
                            </a:path>
                          </a:pathLst>
                        </a:custGeom>
                        <a:noFill/>
                        <a:ln w="285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58" name="Freeform 57"/>
                        <p:cNvSpPr/>
                        <p:nvPr/>
                      </p:nvSpPr>
                      <p:spPr bwMode="auto">
                        <a:xfrm>
                          <a:off x="6229350" y="15382875"/>
                          <a:ext cx="1600200" cy="1114425"/>
                        </a:xfrm>
                        <a:custGeom>
                          <a:avLst/>
                          <a:gdLst>
                            <a:gd name="connsiteX0" fmla="*/ 190500 w 1600200"/>
                            <a:gd name="connsiteY0" fmla="*/ 657225 h 1114425"/>
                            <a:gd name="connsiteX1" fmla="*/ 466725 w 1600200"/>
                            <a:gd name="connsiteY1" fmla="*/ 790575 h 1114425"/>
                            <a:gd name="connsiteX2" fmla="*/ 552450 w 1600200"/>
                            <a:gd name="connsiteY2" fmla="*/ 695325 h 1114425"/>
                            <a:gd name="connsiteX3" fmla="*/ 647700 w 1600200"/>
                            <a:gd name="connsiteY3" fmla="*/ 733425 h 1114425"/>
                            <a:gd name="connsiteX4" fmla="*/ 733425 w 1600200"/>
                            <a:gd name="connsiteY4" fmla="*/ 666750 h 1114425"/>
                            <a:gd name="connsiteX5" fmla="*/ 781050 w 1600200"/>
                            <a:gd name="connsiteY5" fmla="*/ 561975 h 1114425"/>
                            <a:gd name="connsiteX6" fmla="*/ 800100 w 1600200"/>
                            <a:gd name="connsiteY6" fmla="*/ 695325 h 1114425"/>
                            <a:gd name="connsiteX7" fmla="*/ 838200 w 1600200"/>
                            <a:gd name="connsiteY7" fmla="*/ 828675 h 1114425"/>
                            <a:gd name="connsiteX8" fmla="*/ 952500 w 1600200"/>
                            <a:gd name="connsiteY8" fmla="*/ 638175 h 1114425"/>
                            <a:gd name="connsiteX9" fmla="*/ 952500 w 1600200"/>
                            <a:gd name="connsiteY9" fmla="*/ 847725 h 1114425"/>
                            <a:gd name="connsiteX10" fmla="*/ 1028700 w 1600200"/>
                            <a:gd name="connsiteY10" fmla="*/ 752475 h 1114425"/>
                            <a:gd name="connsiteX11" fmla="*/ 1123950 w 1600200"/>
                            <a:gd name="connsiteY11" fmla="*/ 914400 h 1114425"/>
                            <a:gd name="connsiteX12" fmla="*/ 1238250 w 1600200"/>
                            <a:gd name="connsiteY12" fmla="*/ 790575 h 1114425"/>
                            <a:gd name="connsiteX13" fmla="*/ 1304925 w 1600200"/>
                            <a:gd name="connsiteY13" fmla="*/ 1047750 h 1114425"/>
                            <a:gd name="connsiteX14" fmla="*/ 1390650 w 1600200"/>
                            <a:gd name="connsiteY14" fmla="*/ 1114425 h 1114425"/>
                            <a:gd name="connsiteX15" fmla="*/ 1485900 w 1600200"/>
                            <a:gd name="connsiteY15" fmla="*/ 923925 h 1114425"/>
                            <a:gd name="connsiteX16" fmla="*/ 1562100 w 1600200"/>
                            <a:gd name="connsiteY16" fmla="*/ 800100 h 1114425"/>
                            <a:gd name="connsiteX17" fmla="*/ 1600200 w 1600200"/>
                            <a:gd name="connsiteY17" fmla="*/ 666750 h 1114425"/>
                            <a:gd name="connsiteX18" fmla="*/ 1562100 w 1600200"/>
                            <a:gd name="connsiteY18" fmla="*/ 523875 h 1114425"/>
                            <a:gd name="connsiteX19" fmla="*/ 1371600 w 1600200"/>
                            <a:gd name="connsiteY19" fmla="*/ 190500 h 1114425"/>
                            <a:gd name="connsiteX20" fmla="*/ 647700 w 1600200"/>
                            <a:gd name="connsiteY20" fmla="*/ 0 h 1114425"/>
                            <a:gd name="connsiteX21" fmla="*/ 85725 w 1600200"/>
                            <a:gd name="connsiteY21" fmla="*/ 76200 h 1114425"/>
                            <a:gd name="connsiteX22" fmla="*/ 0 w 1600200"/>
                            <a:gd name="connsiteY22" fmla="*/ 314325 h 1114425"/>
                            <a:gd name="connsiteX23" fmla="*/ 123825 w 1600200"/>
                            <a:gd name="connsiteY23" fmla="*/ 609600 h 1114425"/>
                            <a:gd name="connsiteX24" fmla="*/ 190500 w 1600200"/>
                            <a:gd name="connsiteY24" fmla="*/ 657225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0200" h="1114425">
                              <a:moveTo>
                                <a:pt x="190500" y="657225"/>
                              </a:moveTo>
                              <a:lnTo>
                                <a:pt x="466725" y="790575"/>
                              </a:lnTo>
                              <a:lnTo>
                                <a:pt x="552450" y="695325"/>
                              </a:lnTo>
                              <a:lnTo>
                                <a:pt x="647700" y="733425"/>
                              </a:lnTo>
                              <a:lnTo>
                                <a:pt x="733425" y="666750"/>
                              </a:lnTo>
                              <a:lnTo>
                                <a:pt x="781050" y="561975"/>
                              </a:lnTo>
                              <a:lnTo>
                                <a:pt x="800100" y="695325"/>
                              </a:lnTo>
                              <a:lnTo>
                                <a:pt x="838200" y="828675"/>
                              </a:lnTo>
                              <a:lnTo>
                                <a:pt x="952500" y="638175"/>
                              </a:lnTo>
                              <a:lnTo>
                                <a:pt x="952500" y="847725"/>
                              </a:lnTo>
                              <a:lnTo>
                                <a:pt x="1028700" y="752475"/>
                              </a:lnTo>
                              <a:lnTo>
                                <a:pt x="1123950" y="914400"/>
                              </a:lnTo>
                              <a:lnTo>
                                <a:pt x="1238250" y="790575"/>
                              </a:lnTo>
                              <a:lnTo>
                                <a:pt x="1304925" y="1047750"/>
                              </a:lnTo>
                              <a:lnTo>
                                <a:pt x="1390650" y="1114425"/>
                              </a:lnTo>
                              <a:lnTo>
                                <a:pt x="1485900" y="923925"/>
                              </a:lnTo>
                              <a:lnTo>
                                <a:pt x="1562100" y="800100"/>
                              </a:lnTo>
                              <a:lnTo>
                                <a:pt x="1600200" y="666750"/>
                              </a:lnTo>
                              <a:lnTo>
                                <a:pt x="1562100" y="523875"/>
                              </a:lnTo>
                              <a:lnTo>
                                <a:pt x="1371600" y="190500"/>
                              </a:lnTo>
                              <a:lnTo>
                                <a:pt x="647700" y="0"/>
                              </a:lnTo>
                              <a:lnTo>
                                <a:pt x="85725" y="76200"/>
                              </a:lnTo>
                              <a:lnTo>
                                <a:pt x="0" y="314325"/>
                              </a:lnTo>
                              <a:lnTo>
                                <a:pt x="123825" y="609600"/>
                              </a:lnTo>
                              <a:lnTo>
                                <a:pt x="190500" y="657225"/>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18059400" y="15697200"/>
                          <a:ext cx="4572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10" name="TextBox 109"/>
                        <p:cNvSpPr txBox="1"/>
                        <p:nvPr/>
                      </p:nvSpPr>
                      <p:spPr>
                        <a:xfrm>
                          <a:off x="15678150" y="16701988"/>
                          <a:ext cx="4648200" cy="1208844"/>
                        </a:xfrm>
                        <a:prstGeom prst="rect">
                          <a:avLst/>
                        </a:prstGeom>
                        <a:solidFill>
                          <a:schemeClr val="bg1"/>
                        </a:solidFill>
                      </p:spPr>
                      <p:txBody>
                        <a:bodyPr wrap="square" rtlCol="0">
                          <a:spAutoFit/>
                        </a:bodyPr>
                        <a:lstStyle/>
                        <a:p>
                          <a:r>
                            <a:rPr lang="en-US" sz="1600" b="0" dirty="0" smtClean="0"/>
                            <a:t>Forest transitional zone</a:t>
                          </a:r>
                          <a:endParaRPr lang="en-US" sz="2000" b="0" dirty="0"/>
                        </a:p>
                        <a:p>
                          <a:endParaRPr lang="en-US" sz="2000" b="0" dirty="0"/>
                        </a:p>
                      </p:txBody>
                    </p:sp>
                    <p:sp>
                      <p:nvSpPr>
                        <p:cNvPr id="105" name="TextBox 104"/>
                        <p:cNvSpPr txBox="1"/>
                        <p:nvPr/>
                      </p:nvSpPr>
                      <p:spPr>
                        <a:xfrm>
                          <a:off x="790476" y="18282966"/>
                          <a:ext cx="1942532" cy="633202"/>
                        </a:xfrm>
                        <a:prstGeom prst="rect">
                          <a:avLst/>
                        </a:prstGeom>
                        <a:noFill/>
                      </p:spPr>
                      <p:txBody>
                        <a:bodyPr wrap="none" rtlCol="0">
                          <a:spAutoFit/>
                        </a:bodyPr>
                        <a:lstStyle/>
                        <a:p>
                          <a:r>
                            <a:rPr lang="en-US" sz="1600" b="0" dirty="0" smtClean="0"/>
                            <a:t>Sea water</a:t>
                          </a:r>
                          <a:endParaRPr lang="en-US" sz="1600" b="0" dirty="0"/>
                        </a:p>
                      </p:txBody>
                    </p:sp>
                  </p:grpSp>
                  <p:sp>
                    <p:nvSpPr>
                      <p:cNvPr id="120" name="Rectangle 119"/>
                      <p:cNvSpPr/>
                      <p:nvPr/>
                    </p:nvSpPr>
                    <p:spPr bwMode="auto">
                      <a:xfrm>
                        <a:off x="712541" y="12180915"/>
                        <a:ext cx="11124169" cy="1763685"/>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grpSp>
                <p:grpSp>
                  <p:nvGrpSpPr>
                    <p:cNvPr id="69" name="Group 68"/>
                    <p:cNvGrpSpPr/>
                    <p:nvPr/>
                  </p:nvGrpSpPr>
                  <p:grpSpPr>
                    <a:xfrm>
                      <a:off x="840125" y="16306800"/>
                      <a:ext cx="14095075" cy="1524000"/>
                      <a:chOff x="840125" y="16306800"/>
                      <a:chExt cx="14095075" cy="1524000"/>
                    </a:xfrm>
                  </p:grpSpPr>
                  <p:cxnSp>
                    <p:nvCxnSpPr>
                      <p:cNvPr id="117" name="Straight Arrow Connector 116"/>
                      <p:cNvCxnSpPr/>
                      <p:nvPr/>
                    </p:nvCxnSpPr>
                    <p:spPr bwMode="auto">
                      <a:xfrm>
                        <a:off x="900009" y="16306800"/>
                        <a:ext cx="14035191" cy="0"/>
                      </a:xfrm>
                      <a:prstGeom prst="straightConnector1">
                        <a:avLst/>
                      </a:prstGeom>
                      <a:solidFill>
                        <a:schemeClr val="accent1"/>
                      </a:solidFill>
                      <a:ln w="28575" cap="flat" cmpd="sng" algn="ctr">
                        <a:solidFill>
                          <a:schemeClr val="accent6">
                            <a:lumMod val="75000"/>
                          </a:schemeClr>
                        </a:solidFill>
                        <a:prstDash val="sysDash"/>
                        <a:round/>
                        <a:headEnd type="none" w="med" len="med"/>
                        <a:tailEnd type="arrow"/>
                      </a:ln>
                      <a:effectLst/>
                    </p:spPr>
                  </p:cxnSp>
                  <p:cxnSp>
                    <p:nvCxnSpPr>
                      <p:cNvPr id="64" name="Straight Arrow Connector 63"/>
                      <p:cNvCxnSpPr/>
                      <p:nvPr/>
                    </p:nvCxnSpPr>
                    <p:spPr bwMode="auto">
                      <a:xfrm>
                        <a:off x="840125" y="17830800"/>
                        <a:ext cx="2349051" cy="0"/>
                      </a:xfrm>
                      <a:prstGeom prst="straightConnector1">
                        <a:avLst/>
                      </a:prstGeom>
                      <a:solidFill>
                        <a:schemeClr val="accent1"/>
                      </a:solidFill>
                      <a:ln w="28575" cap="flat" cmpd="sng" algn="ctr">
                        <a:solidFill>
                          <a:schemeClr val="accent6">
                            <a:lumMod val="75000"/>
                          </a:schemeClr>
                        </a:solidFill>
                        <a:prstDash val="sysDash"/>
                        <a:round/>
                        <a:headEnd type="none" w="med" len="med"/>
                        <a:tailEnd type="arrow"/>
                      </a:ln>
                      <a:effectLst/>
                    </p:spPr>
                  </p:cxnSp>
                </p:grpSp>
              </p:grpSp>
              <p:sp>
                <p:nvSpPr>
                  <p:cNvPr id="67" name="Freeform 66"/>
                  <p:cNvSpPr/>
                  <p:nvPr/>
                </p:nvSpPr>
                <p:spPr bwMode="auto">
                  <a:xfrm>
                    <a:off x="829262" y="17837625"/>
                    <a:ext cx="2528087" cy="301179"/>
                  </a:xfrm>
                  <a:custGeom>
                    <a:avLst/>
                    <a:gdLst>
                      <a:gd name="connsiteX0" fmla="*/ 0 w 2688609"/>
                      <a:gd name="connsiteY0" fmla="*/ 286603 h 301178"/>
                      <a:gd name="connsiteX1" fmla="*/ 109182 w 2688609"/>
                      <a:gd name="connsiteY1" fmla="*/ 300251 h 301178"/>
                      <a:gd name="connsiteX2" fmla="*/ 559559 w 2688609"/>
                      <a:gd name="connsiteY2" fmla="*/ 272955 h 301178"/>
                      <a:gd name="connsiteX3" fmla="*/ 614150 w 2688609"/>
                      <a:gd name="connsiteY3" fmla="*/ 259307 h 301178"/>
                      <a:gd name="connsiteX4" fmla="*/ 696036 w 2688609"/>
                      <a:gd name="connsiteY4" fmla="*/ 232012 h 301178"/>
                      <a:gd name="connsiteX5" fmla="*/ 736979 w 2688609"/>
                      <a:gd name="connsiteY5" fmla="*/ 218364 h 301178"/>
                      <a:gd name="connsiteX6" fmla="*/ 818866 w 2688609"/>
                      <a:gd name="connsiteY6" fmla="*/ 163773 h 301178"/>
                      <a:gd name="connsiteX7" fmla="*/ 900753 w 2688609"/>
                      <a:gd name="connsiteY7" fmla="*/ 136477 h 301178"/>
                      <a:gd name="connsiteX8" fmla="*/ 941696 w 2688609"/>
                      <a:gd name="connsiteY8" fmla="*/ 163773 h 301178"/>
                      <a:gd name="connsiteX9" fmla="*/ 982639 w 2688609"/>
                      <a:gd name="connsiteY9" fmla="*/ 177421 h 301178"/>
                      <a:gd name="connsiteX10" fmla="*/ 1064526 w 2688609"/>
                      <a:gd name="connsiteY10" fmla="*/ 232012 h 301178"/>
                      <a:gd name="connsiteX11" fmla="*/ 1201003 w 2688609"/>
                      <a:gd name="connsiteY11" fmla="*/ 272955 h 301178"/>
                      <a:gd name="connsiteX12" fmla="*/ 1392072 w 2688609"/>
                      <a:gd name="connsiteY12" fmla="*/ 259307 h 301178"/>
                      <a:gd name="connsiteX13" fmla="*/ 1433015 w 2688609"/>
                      <a:gd name="connsiteY13" fmla="*/ 245660 h 301178"/>
                      <a:gd name="connsiteX14" fmla="*/ 1514902 w 2688609"/>
                      <a:gd name="connsiteY14" fmla="*/ 191069 h 301178"/>
                      <a:gd name="connsiteX15" fmla="*/ 1596788 w 2688609"/>
                      <a:gd name="connsiteY15" fmla="*/ 150125 h 301178"/>
                      <a:gd name="connsiteX16" fmla="*/ 1678675 w 2688609"/>
                      <a:gd name="connsiteY16" fmla="*/ 95534 h 301178"/>
                      <a:gd name="connsiteX17" fmla="*/ 1760561 w 2688609"/>
                      <a:gd name="connsiteY17" fmla="*/ 150125 h 301178"/>
                      <a:gd name="connsiteX18" fmla="*/ 1842448 w 2688609"/>
                      <a:gd name="connsiteY18" fmla="*/ 177421 h 301178"/>
                      <a:gd name="connsiteX19" fmla="*/ 1951630 w 2688609"/>
                      <a:gd name="connsiteY19" fmla="*/ 218364 h 301178"/>
                      <a:gd name="connsiteX20" fmla="*/ 2265529 w 2688609"/>
                      <a:gd name="connsiteY20" fmla="*/ 204716 h 301178"/>
                      <a:gd name="connsiteX21" fmla="*/ 2347415 w 2688609"/>
                      <a:gd name="connsiteY21" fmla="*/ 177421 h 301178"/>
                      <a:gd name="connsiteX22" fmla="*/ 2429302 w 2688609"/>
                      <a:gd name="connsiteY22" fmla="*/ 122830 h 301178"/>
                      <a:gd name="connsiteX23" fmla="*/ 2470245 w 2688609"/>
                      <a:gd name="connsiteY23" fmla="*/ 95534 h 301178"/>
                      <a:gd name="connsiteX24" fmla="*/ 2552132 w 2688609"/>
                      <a:gd name="connsiteY24" fmla="*/ 68239 h 301178"/>
                      <a:gd name="connsiteX25" fmla="*/ 2593075 w 2688609"/>
                      <a:gd name="connsiteY25" fmla="*/ 40943 h 301178"/>
                      <a:gd name="connsiteX26" fmla="*/ 2688609 w 2688609"/>
                      <a:gd name="connsiteY26" fmla="*/ 0 h 30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88609" h="301178">
                        <a:moveTo>
                          <a:pt x="0" y="286603"/>
                        </a:moveTo>
                        <a:cubicBezTo>
                          <a:pt x="36394" y="291152"/>
                          <a:pt x="72505" y="300251"/>
                          <a:pt x="109182" y="300251"/>
                        </a:cubicBezTo>
                        <a:cubicBezTo>
                          <a:pt x="343188" y="300251"/>
                          <a:pt x="397513" y="308966"/>
                          <a:pt x="559559" y="272955"/>
                        </a:cubicBezTo>
                        <a:cubicBezTo>
                          <a:pt x="577869" y="268886"/>
                          <a:pt x="596184" y="264697"/>
                          <a:pt x="614150" y="259307"/>
                        </a:cubicBezTo>
                        <a:cubicBezTo>
                          <a:pt x="641708" y="251040"/>
                          <a:pt x="668741" y="241110"/>
                          <a:pt x="696036" y="232012"/>
                        </a:cubicBezTo>
                        <a:cubicBezTo>
                          <a:pt x="709684" y="227463"/>
                          <a:pt x="725009" y="226344"/>
                          <a:pt x="736979" y="218364"/>
                        </a:cubicBezTo>
                        <a:cubicBezTo>
                          <a:pt x="764275" y="200167"/>
                          <a:pt x="787744" y="174147"/>
                          <a:pt x="818866" y="163773"/>
                        </a:cubicBezTo>
                        <a:lnTo>
                          <a:pt x="900753" y="136477"/>
                        </a:lnTo>
                        <a:cubicBezTo>
                          <a:pt x="914401" y="145576"/>
                          <a:pt x="927025" y="156437"/>
                          <a:pt x="941696" y="163773"/>
                        </a:cubicBezTo>
                        <a:cubicBezTo>
                          <a:pt x="954563" y="170207"/>
                          <a:pt x="970063" y="170435"/>
                          <a:pt x="982639" y="177421"/>
                        </a:cubicBezTo>
                        <a:cubicBezTo>
                          <a:pt x="1011316" y="193353"/>
                          <a:pt x="1033404" y="221638"/>
                          <a:pt x="1064526" y="232012"/>
                        </a:cubicBezTo>
                        <a:cubicBezTo>
                          <a:pt x="1164207" y="265238"/>
                          <a:pt x="1118499" y="252329"/>
                          <a:pt x="1201003" y="272955"/>
                        </a:cubicBezTo>
                        <a:cubicBezTo>
                          <a:pt x="1264693" y="268406"/>
                          <a:pt x="1328657" y="266767"/>
                          <a:pt x="1392072" y="259307"/>
                        </a:cubicBezTo>
                        <a:cubicBezTo>
                          <a:pt x="1406359" y="257626"/>
                          <a:pt x="1420439" y="252646"/>
                          <a:pt x="1433015" y="245660"/>
                        </a:cubicBezTo>
                        <a:cubicBezTo>
                          <a:pt x="1461692" y="229729"/>
                          <a:pt x="1487606" y="209266"/>
                          <a:pt x="1514902" y="191069"/>
                        </a:cubicBezTo>
                        <a:cubicBezTo>
                          <a:pt x="1696664" y="69894"/>
                          <a:pt x="1427276" y="244298"/>
                          <a:pt x="1596788" y="150125"/>
                        </a:cubicBezTo>
                        <a:cubicBezTo>
                          <a:pt x="1625465" y="134193"/>
                          <a:pt x="1678675" y="95534"/>
                          <a:pt x="1678675" y="95534"/>
                        </a:cubicBezTo>
                        <a:cubicBezTo>
                          <a:pt x="1705970" y="113731"/>
                          <a:pt x="1729440" y="139751"/>
                          <a:pt x="1760561" y="150125"/>
                        </a:cubicBezTo>
                        <a:cubicBezTo>
                          <a:pt x="1787857" y="159224"/>
                          <a:pt x="1818508" y="161461"/>
                          <a:pt x="1842448" y="177421"/>
                        </a:cubicBezTo>
                        <a:cubicBezTo>
                          <a:pt x="1902692" y="217583"/>
                          <a:pt x="1867307" y="201499"/>
                          <a:pt x="1951630" y="218364"/>
                        </a:cubicBezTo>
                        <a:cubicBezTo>
                          <a:pt x="2056263" y="213815"/>
                          <a:pt x="2161353" y="215493"/>
                          <a:pt x="2265529" y="204716"/>
                        </a:cubicBezTo>
                        <a:cubicBezTo>
                          <a:pt x="2294148" y="201755"/>
                          <a:pt x="2323475" y="193381"/>
                          <a:pt x="2347415" y="177421"/>
                        </a:cubicBezTo>
                        <a:lnTo>
                          <a:pt x="2429302" y="122830"/>
                        </a:lnTo>
                        <a:cubicBezTo>
                          <a:pt x="2442950" y="113731"/>
                          <a:pt x="2454684" y="100721"/>
                          <a:pt x="2470245" y="95534"/>
                        </a:cubicBezTo>
                        <a:lnTo>
                          <a:pt x="2552132" y="68239"/>
                        </a:lnTo>
                        <a:cubicBezTo>
                          <a:pt x="2565780" y="59140"/>
                          <a:pt x="2578086" y="47605"/>
                          <a:pt x="2593075" y="40943"/>
                        </a:cubicBezTo>
                        <a:cubicBezTo>
                          <a:pt x="2698664" y="-5986"/>
                          <a:pt x="2650681" y="37928"/>
                          <a:pt x="2688609" y="0"/>
                        </a:cubicBezTo>
                      </a:path>
                    </a:pathLst>
                  </a:custGeom>
                  <a:noFill/>
                  <a:ln w="285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grpSp>
            <p:grpSp>
              <p:nvGrpSpPr>
                <p:cNvPr id="2" name="Group 1"/>
                <p:cNvGrpSpPr/>
                <p:nvPr/>
              </p:nvGrpSpPr>
              <p:grpSpPr>
                <a:xfrm>
                  <a:off x="1081757" y="16052282"/>
                  <a:ext cx="1105647" cy="1182422"/>
                  <a:chOff x="9523047" y="14085592"/>
                  <a:chExt cx="1105647" cy="1182422"/>
                </a:xfrm>
              </p:grpSpPr>
              <p:sp>
                <p:nvSpPr>
                  <p:cNvPr id="125" name="TextBox 124"/>
                  <p:cNvSpPr txBox="1"/>
                  <p:nvPr/>
                </p:nvSpPr>
                <p:spPr>
                  <a:xfrm>
                    <a:off x="9523047" y="14929460"/>
                    <a:ext cx="1003673" cy="338554"/>
                  </a:xfrm>
                  <a:prstGeom prst="rect">
                    <a:avLst/>
                  </a:prstGeom>
                  <a:noFill/>
                </p:spPr>
                <p:txBody>
                  <a:bodyPr wrap="none" rtlCol="0">
                    <a:spAutoFit/>
                  </a:bodyPr>
                  <a:lstStyle/>
                  <a:p>
                    <a:r>
                      <a:rPr lang="en-US" sz="1600" b="0" dirty="0" smtClean="0"/>
                      <a:t>Low Tide</a:t>
                    </a:r>
                    <a:endParaRPr lang="en-US" sz="1600" b="0" dirty="0"/>
                  </a:p>
                </p:txBody>
              </p:sp>
              <p:sp>
                <p:nvSpPr>
                  <p:cNvPr id="126" name="TextBox 125"/>
                  <p:cNvSpPr txBox="1"/>
                  <p:nvPr/>
                </p:nvSpPr>
                <p:spPr>
                  <a:xfrm>
                    <a:off x="9580137" y="14085592"/>
                    <a:ext cx="1048557" cy="338553"/>
                  </a:xfrm>
                  <a:prstGeom prst="rect">
                    <a:avLst/>
                  </a:prstGeom>
                  <a:noFill/>
                </p:spPr>
                <p:txBody>
                  <a:bodyPr wrap="none" rtlCol="0">
                    <a:spAutoFit/>
                  </a:bodyPr>
                  <a:lstStyle/>
                  <a:p>
                    <a:r>
                      <a:rPr lang="en-US" sz="1600" b="0" dirty="0" smtClean="0"/>
                      <a:t>High Tide</a:t>
                    </a:r>
                    <a:endParaRPr lang="en-US" sz="1600" b="0" dirty="0"/>
                  </a:p>
                </p:txBody>
              </p:sp>
            </p:grpSp>
          </p:grpSp>
          <p:cxnSp>
            <p:nvCxnSpPr>
              <p:cNvPr id="6" name="Straight Arrow Connector 5"/>
              <p:cNvCxnSpPr/>
              <p:nvPr/>
            </p:nvCxnSpPr>
            <p:spPr bwMode="auto">
              <a:xfrm flipH="1">
                <a:off x="1173729" y="18042393"/>
                <a:ext cx="8684034" cy="65206"/>
              </a:xfrm>
              <a:prstGeom prst="straightConnector1">
                <a:avLst/>
              </a:prstGeom>
              <a:solidFill>
                <a:schemeClr val="accent1"/>
              </a:solidFill>
              <a:ln w="38100" cap="flat" cmpd="sng" algn="ctr">
                <a:solidFill>
                  <a:srgbClr val="92D050"/>
                </a:solidFill>
                <a:prstDash val="lgDash"/>
                <a:round/>
                <a:headEnd type="none" w="med" len="med"/>
                <a:tailEnd type="arrow"/>
              </a:ln>
              <a:effectLst/>
            </p:spPr>
          </p:cxnSp>
          <p:sp>
            <p:nvSpPr>
              <p:cNvPr id="90" name="TextBox 89"/>
              <p:cNvSpPr txBox="1"/>
              <p:nvPr/>
            </p:nvSpPr>
            <p:spPr>
              <a:xfrm>
                <a:off x="1583595" y="18183776"/>
                <a:ext cx="8205880" cy="575173"/>
              </a:xfrm>
              <a:prstGeom prst="rect">
                <a:avLst/>
              </a:prstGeom>
              <a:noFill/>
            </p:spPr>
            <p:txBody>
              <a:bodyPr wrap="square" rtlCol="0">
                <a:spAutoFit/>
              </a:bodyPr>
              <a:lstStyle/>
              <a:p>
                <a:r>
                  <a:rPr lang="en-US" sz="2000" b="0" i="1" dirty="0" smtClean="0"/>
                  <a:t>Increasing frequency of tidal inundation and increasing salt tolerance</a:t>
                </a:r>
                <a:endParaRPr lang="en-US" sz="2000" b="0" i="1" dirty="0"/>
              </a:p>
            </p:txBody>
          </p:sp>
        </p:grpSp>
        <p:grpSp>
          <p:nvGrpSpPr>
            <p:cNvPr id="10" name="Group 9"/>
            <p:cNvGrpSpPr/>
            <p:nvPr/>
          </p:nvGrpSpPr>
          <p:grpSpPr>
            <a:xfrm>
              <a:off x="26571472" y="11436939"/>
              <a:ext cx="13631193" cy="2979434"/>
              <a:chOff x="2902078" y="27355800"/>
              <a:chExt cx="13631193" cy="2979434"/>
            </a:xfrm>
          </p:grpSpPr>
          <p:pic>
            <p:nvPicPr>
              <p:cNvPr id="17" name="Picture 12" descr="http://4.bp.blogspot.com/-hOMaWQwJQo0/T6RHgE1D_eI/AAAAAAAAG-4/O63KH4NC0eo/s1600/IMG_066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09" r="36248"/>
              <a:stretch/>
            </p:blipFill>
            <p:spPr bwMode="auto">
              <a:xfrm>
                <a:off x="11839464" y="27651499"/>
                <a:ext cx="2257536" cy="26837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angoonairporteis.com/Pictures/FullSize/FavoriteBayEstuary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589" t="12765" r="11803" b="6701"/>
              <a:stretch/>
            </p:blipFill>
            <p:spPr bwMode="auto">
              <a:xfrm>
                <a:off x="8334469" y="27694527"/>
                <a:ext cx="3247931" cy="25927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6" descr="Eelgrass bed"/>
              <p:cNvPicPr>
                <a:picLocks noChangeAspect="1" noChangeArrowheads="1"/>
              </p:cNvPicPr>
              <p:nvPr/>
            </p:nvPicPr>
            <p:blipFill rotWithShape="1">
              <a:blip r:embed="rId11">
                <a:extLst>
                  <a:ext uri="{28A0092B-C50C-407E-A947-70E740481C1C}">
                    <a14:useLocalDpi xmlns:a14="http://schemas.microsoft.com/office/drawing/2010/main" val="0"/>
                  </a:ext>
                </a:extLst>
              </a:blip>
              <a:srcRect t="15004" b="16341"/>
              <a:stretch/>
            </p:blipFill>
            <p:spPr bwMode="auto">
              <a:xfrm>
                <a:off x="14304979" y="27694527"/>
                <a:ext cx="2228292" cy="21922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http://www.fs.usda.gov/Internet/FSE_MEDIA/stelprdb5403870.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771" r="507" b="6553"/>
              <a:stretch/>
            </p:blipFill>
            <p:spPr bwMode="auto">
              <a:xfrm>
                <a:off x="2902078" y="27355800"/>
                <a:ext cx="2050922" cy="2490235"/>
              </a:xfrm>
              <a:prstGeom prst="ellipse">
                <a:avLst/>
              </a:prstGeom>
              <a:ln>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6" descr="http://www.southeastalaskalandtrust.org/3_landwesteward/images/farragut/images/P1010668%20farragut.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 t="41984" r="19681" b="2397"/>
              <a:stretch/>
            </p:blipFill>
            <p:spPr bwMode="auto">
              <a:xfrm>
                <a:off x="4959898" y="28127565"/>
                <a:ext cx="3193502" cy="14742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cxnSp>
        <p:nvCxnSpPr>
          <p:cNvPr id="35" name="Straight Arrow Connector 34"/>
          <p:cNvCxnSpPr>
            <a:stCxn id="95" idx="2"/>
            <a:endCxn id="97" idx="0"/>
          </p:cNvCxnSpPr>
          <p:nvPr/>
        </p:nvCxnSpPr>
        <p:spPr bwMode="auto">
          <a:xfrm>
            <a:off x="24259040" y="9423354"/>
            <a:ext cx="0" cy="2678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1" name="Straight Arrow Connector 120"/>
          <p:cNvCxnSpPr>
            <a:stCxn id="100" idx="3"/>
            <a:endCxn id="103" idx="1"/>
          </p:cNvCxnSpPr>
          <p:nvPr/>
        </p:nvCxnSpPr>
        <p:spPr bwMode="auto">
          <a:xfrm flipV="1">
            <a:off x="20056968" y="12263797"/>
            <a:ext cx="1264183" cy="9126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2" name="Straight Arrow Connector 121"/>
          <p:cNvCxnSpPr>
            <a:stCxn id="103" idx="2"/>
            <a:endCxn id="104" idx="0"/>
          </p:cNvCxnSpPr>
          <p:nvPr/>
        </p:nvCxnSpPr>
        <p:spPr bwMode="auto">
          <a:xfrm flipH="1">
            <a:off x="23920916" y="13048627"/>
            <a:ext cx="52128" cy="309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 name="Elbow Connector 48"/>
          <p:cNvCxnSpPr>
            <a:stCxn id="104" idx="2"/>
            <a:endCxn id="111" idx="3"/>
          </p:cNvCxnSpPr>
          <p:nvPr/>
        </p:nvCxnSpPr>
        <p:spPr bwMode="auto">
          <a:xfrm rot="5400000">
            <a:off x="22541230" y="13268819"/>
            <a:ext cx="459044" cy="2300328"/>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127" name="Elbow Connector 126"/>
          <p:cNvCxnSpPr>
            <a:stCxn id="97" idx="3"/>
          </p:cNvCxnSpPr>
          <p:nvPr/>
        </p:nvCxnSpPr>
        <p:spPr bwMode="auto">
          <a:xfrm flipH="1">
            <a:off x="21607206" y="10106729"/>
            <a:ext cx="5290286" cy="4688630"/>
          </a:xfrm>
          <a:prstGeom prst="bentConnector3">
            <a:avLst>
              <a:gd name="adj1" fmla="val -4321"/>
            </a:avLst>
          </a:prstGeom>
          <a:solidFill>
            <a:schemeClr val="accent1"/>
          </a:solidFill>
          <a:ln w="9525" cap="flat" cmpd="sng" algn="ctr">
            <a:solidFill>
              <a:schemeClr val="tx1"/>
            </a:solidFill>
            <a:prstDash val="solid"/>
            <a:round/>
            <a:headEnd type="none" w="med" len="med"/>
            <a:tailEnd type="arrow"/>
          </a:ln>
          <a:effectLst/>
        </p:spPr>
      </p:cxnSp>
      <p:cxnSp>
        <p:nvCxnSpPr>
          <p:cNvPr id="133" name="Elbow Connector 132"/>
          <p:cNvCxnSpPr>
            <a:stCxn id="114" idx="3"/>
            <a:endCxn id="182" idx="1"/>
          </p:cNvCxnSpPr>
          <p:nvPr/>
        </p:nvCxnSpPr>
        <p:spPr bwMode="auto">
          <a:xfrm flipV="1">
            <a:off x="26767761" y="8299579"/>
            <a:ext cx="2154574" cy="7219285"/>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78" name="Elbow Connector 77"/>
          <p:cNvCxnSpPr>
            <a:stCxn id="111" idx="1"/>
            <a:endCxn id="114" idx="1"/>
          </p:cNvCxnSpPr>
          <p:nvPr/>
        </p:nvCxnSpPr>
        <p:spPr bwMode="auto">
          <a:xfrm rot="10800000" flipH="1" flipV="1">
            <a:off x="18284866" y="14648504"/>
            <a:ext cx="49037" cy="870359"/>
          </a:xfrm>
          <a:prstGeom prst="bentConnector3">
            <a:avLst>
              <a:gd name="adj1" fmla="val -466179"/>
            </a:avLst>
          </a:prstGeom>
          <a:solidFill>
            <a:schemeClr val="accent1"/>
          </a:solidFill>
          <a:ln w="9525" cap="flat" cmpd="sng" algn="ctr">
            <a:solidFill>
              <a:schemeClr val="tx1"/>
            </a:solidFill>
            <a:prstDash val="solid"/>
            <a:round/>
            <a:headEnd type="none" w="med" len="med"/>
            <a:tailEnd type="arrow"/>
          </a:ln>
          <a:effectLst/>
        </p:spPr>
      </p:cxnSp>
      <p:pic>
        <p:nvPicPr>
          <p:cNvPr id="79" name="Picture 8" descr="http://www.southeastalaskalandtrust.org/3_landwesteward/images/farragut/images/P1010566%20farragu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812569" y="353470"/>
            <a:ext cx="5639563" cy="37597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96054" y="27014735"/>
            <a:ext cx="6276172" cy="4849769"/>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739591" y="26999624"/>
            <a:ext cx="6235209" cy="4818116"/>
          </a:xfrm>
          <a:prstGeom prst="rect">
            <a:avLst/>
          </a:prstGeom>
        </p:spPr>
      </p:pic>
      <p:sp>
        <p:nvSpPr>
          <p:cNvPr id="128" name="TextBox 127"/>
          <p:cNvSpPr txBox="1"/>
          <p:nvPr/>
        </p:nvSpPr>
        <p:spPr>
          <a:xfrm>
            <a:off x="28819725" y="4646673"/>
            <a:ext cx="10896600" cy="830997"/>
          </a:xfrm>
          <a:prstGeom prst="rect">
            <a:avLst/>
          </a:prstGeom>
          <a:solidFill>
            <a:srgbClr val="008A3E">
              <a:alpha val="50000"/>
            </a:srgb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rgbClr val="FFFFFF"/>
                </a:solidFill>
              </a:rPr>
              <a:t>Classification</a:t>
            </a:r>
            <a:endParaRPr lang="en-US" dirty="0" smtClean="0">
              <a:solidFill>
                <a:srgbClr val="FFFFFF"/>
              </a:solidFill>
            </a:endParaRPr>
          </a:p>
        </p:txBody>
      </p:sp>
      <p:sp>
        <p:nvSpPr>
          <p:cNvPr id="129" name="TextBox 128"/>
          <p:cNvSpPr txBox="1"/>
          <p:nvPr/>
        </p:nvSpPr>
        <p:spPr>
          <a:xfrm>
            <a:off x="13106400" y="17145000"/>
            <a:ext cx="14196735" cy="830997"/>
          </a:xfrm>
          <a:prstGeom prst="rect">
            <a:avLst/>
          </a:prstGeom>
          <a:solidFill>
            <a:srgbClr val="008A3E">
              <a:alpha val="50000"/>
            </a:srgb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spcBef>
                <a:spcPct val="50000"/>
              </a:spcBef>
            </a:pPr>
            <a:r>
              <a:rPr lang="en-US" sz="4800" dirty="0" smtClean="0">
                <a:solidFill>
                  <a:schemeClr val="bg1"/>
                </a:solidFill>
              </a:rPr>
              <a:t>Results</a:t>
            </a:r>
            <a:endParaRPr lang="en-US" dirty="0" smtClean="0">
              <a:solidFill>
                <a:schemeClr val="bg1"/>
              </a:solidFill>
            </a:endParaRPr>
          </a:p>
        </p:txBody>
      </p:sp>
      <p:grpSp>
        <p:nvGrpSpPr>
          <p:cNvPr id="2824" name="Group 2823"/>
          <p:cNvGrpSpPr/>
          <p:nvPr/>
        </p:nvGrpSpPr>
        <p:grpSpPr>
          <a:xfrm>
            <a:off x="463704" y="17297400"/>
            <a:ext cx="11010822" cy="10059277"/>
            <a:chOff x="463704" y="16827726"/>
            <a:chExt cx="11010822" cy="10059277"/>
          </a:xfrm>
        </p:grpSpPr>
        <p:sp>
          <p:nvSpPr>
            <p:cNvPr id="85" name="Freeform 84"/>
            <p:cNvSpPr/>
            <p:nvPr/>
          </p:nvSpPr>
          <p:spPr bwMode="auto">
            <a:xfrm>
              <a:off x="5305926" y="20004505"/>
              <a:ext cx="252663" cy="248653"/>
            </a:xfrm>
            <a:custGeom>
              <a:avLst/>
              <a:gdLst>
                <a:gd name="connsiteX0" fmla="*/ 0 w 252663"/>
                <a:gd name="connsiteY0" fmla="*/ 0 h 248653"/>
                <a:gd name="connsiteX1" fmla="*/ 84221 w 252663"/>
                <a:gd name="connsiteY1" fmla="*/ 52137 h 248653"/>
                <a:gd name="connsiteX2" fmla="*/ 228600 w 252663"/>
                <a:gd name="connsiteY2" fmla="*/ 132348 h 248653"/>
                <a:gd name="connsiteX3" fmla="*/ 252663 w 252663"/>
                <a:gd name="connsiteY3" fmla="*/ 212558 h 248653"/>
                <a:gd name="connsiteX4" fmla="*/ 232611 w 252663"/>
                <a:gd name="connsiteY4" fmla="*/ 236621 h 248653"/>
                <a:gd name="connsiteX5" fmla="*/ 200527 w 252663"/>
                <a:gd name="connsiteY5" fmla="*/ 248653 h 248653"/>
                <a:gd name="connsiteX6" fmla="*/ 200527 w 252663"/>
                <a:gd name="connsiteY6" fmla="*/ 248653 h 248653"/>
                <a:gd name="connsiteX7" fmla="*/ 148390 w 252663"/>
                <a:gd name="connsiteY7" fmla="*/ 220579 h 248653"/>
                <a:gd name="connsiteX8" fmla="*/ 128337 w 252663"/>
                <a:gd name="connsiteY8" fmla="*/ 180474 h 248653"/>
                <a:gd name="connsiteX9" fmla="*/ 116306 w 252663"/>
                <a:gd name="connsiteY9" fmla="*/ 144379 h 248653"/>
                <a:gd name="connsiteX10" fmla="*/ 64169 w 252663"/>
                <a:gd name="connsiteY10" fmla="*/ 124327 h 248653"/>
                <a:gd name="connsiteX11" fmla="*/ 4011 w 252663"/>
                <a:gd name="connsiteY11" fmla="*/ 88232 h 248653"/>
                <a:gd name="connsiteX12" fmla="*/ 0 w 252663"/>
                <a:gd name="connsiteY12" fmla="*/ 0 h 24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663" h="248653">
                  <a:moveTo>
                    <a:pt x="0" y="0"/>
                  </a:moveTo>
                  <a:lnTo>
                    <a:pt x="84221" y="52137"/>
                  </a:lnTo>
                  <a:lnTo>
                    <a:pt x="228600" y="132348"/>
                  </a:lnTo>
                  <a:lnTo>
                    <a:pt x="252663" y="212558"/>
                  </a:lnTo>
                  <a:lnTo>
                    <a:pt x="232611" y="236621"/>
                  </a:lnTo>
                  <a:lnTo>
                    <a:pt x="200527" y="248653"/>
                  </a:lnTo>
                  <a:lnTo>
                    <a:pt x="200527" y="248653"/>
                  </a:lnTo>
                  <a:lnTo>
                    <a:pt x="148390" y="220579"/>
                  </a:lnTo>
                  <a:lnTo>
                    <a:pt x="128337" y="180474"/>
                  </a:lnTo>
                  <a:lnTo>
                    <a:pt x="116306" y="144379"/>
                  </a:lnTo>
                  <a:lnTo>
                    <a:pt x="64169" y="124327"/>
                  </a:lnTo>
                  <a:lnTo>
                    <a:pt x="4011" y="88232"/>
                  </a:lnTo>
                  <a:lnTo>
                    <a:pt x="0" y="0"/>
                  </a:lnTo>
                  <a:close/>
                </a:path>
              </a:pathLst>
            </a:cu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86" name="Freeform 85"/>
            <p:cNvSpPr/>
            <p:nvPr/>
          </p:nvSpPr>
          <p:spPr bwMode="auto">
            <a:xfrm>
              <a:off x="4892842" y="22266442"/>
              <a:ext cx="537411" cy="252663"/>
            </a:xfrm>
            <a:custGeom>
              <a:avLst/>
              <a:gdLst>
                <a:gd name="connsiteX0" fmla="*/ 236621 w 537411"/>
                <a:gd name="connsiteY0" fmla="*/ 56147 h 252663"/>
                <a:gd name="connsiteX1" fmla="*/ 332874 w 537411"/>
                <a:gd name="connsiteY1" fmla="*/ 28074 h 252663"/>
                <a:gd name="connsiteX2" fmla="*/ 385011 w 537411"/>
                <a:gd name="connsiteY2" fmla="*/ 24063 h 252663"/>
                <a:gd name="connsiteX3" fmla="*/ 449179 w 537411"/>
                <a:gd name="connsiteY3" fmla="*/ 0 h 252663"/>
                <a:gd name="connsiteX4" fmla="*/ 489284 w 537411"/>
                <a:gd name="connsiteY4" fmla="*/ 8021 h 252663"/>
                <a:gd name="connsiteX5" fmla="*/ 509337 w 537411"/>
                <a:gd name="connsiteY5" fmla="*/ 112295 h 252663"/>
                <a:gd name="connsiteX6" fmla="*/ 537411 w 537411"/>
                <a:gd name="connsiteY6" fmla="*/ 148390 h 252663"/>
                <a:gd name="connsiteX7" fmla="*/ 537411 w 537411"/>
                <a:gd name="connsiteY7" fmla="*/ 220579 h 252663"/>
                <a:gd name="connsiteX8" fmla="*/ 513347 w 537411"/>
                <a:gd name="connsiteY8" fmla="*/ 252663 h 252663"/>
                <a:gd name="connsiteX9" fmla="*/ 393032 w 537411"/>
                <a:gd name="connsiteY9" fmla="*/ 244642 h 252663"/>
                <a:gd name="connsiteX10" fmla="*/ 160421 w 537411"/>
                <a:gd name="connsiteY10" fmla="*/ 236621 h 252663"/>
                <a:gd name="connsiteX11" fmla="*/ 0 w 537411"/>
                <a:gd name="connsiteY11" fmla="*/ 172453 h 252663"/>
                <a:gd name="connsiteX12" fmla="*/ 52137 w 537411"/>
                <a:gd name="connsiteY12" fmla="*/ 112295 h 252663"/>
                <a:gd name="connsiteX13" fmla="*/ 236621 w 537411"/>
                <a:gd name="connsiteY13" fmla="*/ 56147 h 25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411" h="252663">
                  <a:moveTo>
                    <a:pt x="236621" y="56147"/>
                  </a:moveTo>
                  <a:lnTo>
                    <a:pt x="332874" y="28074"/>
                  </a:lnTo>
                  <a:lnTo>
                    <a:pt x="385011" y="24063"/>
                  </a:lnTo>
                  <a:lnTo>
                    <a:pt x="449179" y="0"/>
                  </a:lnTo>
                  <a:lnTo>
                    <a:pt x="489284" y="8021"/>
                  </a:lnTo>
                  <a:lnTo>
                    <a:pt x="509337" y="112295"/>
                  </a:lnTo>
                  <a:lnTo>
                    <a:pt x="537411" y="148390"/>
                  </a:lnTo>
                  <a:lnTo>
                    <a:pt x="537411" y="220579"/>
                  </a:lnTo>
                  <a:lnTo>
                    <a:pt x="513347" y="252663"/>
                  </a:lnTo>
                  <a:lnTo>
                    <a:pt x="393032" y="244642"/>
                  </a:lnTo>
                  <a:lnTo>
                    <a:pt x="160421" y="236621"/>
                  </a:lnTo>
                  <a:lnTo>
                    <a:pt x="0" y="172453"/>
                  </a:lnTo>
                  <a:lnTo>
                    <a:pt x="52137" y="112295"/>
                  </a:lnTo>
                  <a:lnTo>
                    <a:pt x="236621" y="56147"/>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91" name="Freeform 90"/>
            <p:cNvSpPr/>
            <p:nvPr/>
          </p:nvSpPr>
          <p:spPr bwMode="auto">
            <a:xfrm>
              <a:off x="5400675" y="22119431"/>
              <a:ext cx="83344" cy="116682"/>
            </a:xfrm>
            <a:custGeom>
              <a:avLst/>
              <a:gdLst>
                <a:gd name="connsiteX0" fmla="*/ 0 w 83344"/>
                <a:gd name="connsiteY0" fmla="*/ 88107 h 116682"/>
                <a:gd name="connsiteX1" fmla="*/ 42863 w 83344"/>
                <a:gd name="connsiteY1" fmla="*/ 0 h 116682"/>
                <a:gd name="connsiteX2" fmla="*/ 64294 w 83344"/>
                <a:gd name="connsiteY2" fmla="*/ 45244 h 116682"/>
                <a:gd name="connsiteX3" fmla="*/ 83344 w 83344"/>
                <a:gd name="connsiteY3" fmla="*/ 116682 h 116682"/>
                <a:gd name="connsiteX4" fmla="*/ 0 w 83344"/>
                <a:gd name="connsiteY4" fmla="*/ 88107 h 11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 h="116682">
                  <a:moveTo>
                    <a:pt x="0" y="88107"/>
                  </a:moveTo>
                  <a:lnTo>
                    <a:pt x="42863" y="0"/>
                  </a:lnTo>
                  <a:lnTo>
                    <a:pt x="64294" y="45244"/>
                  </a:lnTo>
                  <a:lnTo>
                    <a:pt x="83344" y="116682"/>
                  </a:lnTo>
                  <a:lnTo>
                    <a:pt x="0" y="88107"/>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08" name="Freeform 107"/>
            <p:cNvSpPr/>
            <p:nvPr/>
          </p:nvSpPr>
          <p:spPr bwMode="auto">
            <a:xfrm>
              <a:off x="6784181" y="23462456"/>
              <a:ext cx="426244" cy="511969"/>
            </a:xfrm>
            <a:custGeom>
              <a:avLst/>
              <a:gdLst>
                <a:gd name="connsiteX0" fmla="*/ 202407 w 426244"/>
                <a:gd name="connsiteY0" fmla="*/ 38100 h 511969"/>
                <a:gd name="connsiteX1" fmla="*/ 202407 w 426244"/>
                <a:gd name="connsiteY1" fmla="*/ 97632 h 511969"/>
                <a:gd name="connsiteX2" fmla="*/ 204788 w 426244"/>
                <a:gd name="connsiteY2" fmla="*/ 140494 h 511969"/>
                <a:gd name="connsiteX3" fmla="*/ 178594 w 426244"/>
                <a:gd name="connsiteY3" fmla="*/ 180975 h 511969"/>
                <a:gd name="connsiteX4" fmla="*/ 176213 w 426244"/>
                <a:gd name="connsiteY4" fmla="*/ 230982 h 511969"/>
                <a:gd name="connsiteX5" fmla="*/ 152400 w 426244"/>
                <a:gd name="connsiteY5" fmla="*/ 259557 h 511969"/>
                <a:gd name="connsiteX6" fmla="*/ 142875 w 426244"/>
                <a:gd name="connsiteY6" fmla="*/ 295275 h 511969"/>
                <a:gd name="connsiteX7" fmla="*/ 145257 w 426244"/>
                <a:gd name="connsiteY7" fmla="*/ 342900 h 511969"/>
                <a:gd name="connsiteX8" fmla="*/ 138113 w 426244"/>
                <a:gd name="connsiteY8" fmla="*/ 369094 h 511969"/>
                <a:gd name="connsiteX9" fmla="*/ 111919 w 426244"/>
                <a:gd name="connsiteY9" fmla="*/ 373857 h 511969"/>
                <a:gd name="connsiteX10" fmla="*/ 47625 w 426244"/>
                <a:gd name="connsiteY10" fmla="*/ 359569 h 511969"/>
                <a:gd name="connsiteX11" fmla="*/ 11907 w 426244"/>
                <a:gd name="connsiteY11" fmla="*/ 359569 h 511969"/>
                <a:gd name="connsiteX12" fmla="*/ 4763 w 426244"/>
                <a:gd name="connsiteY12" fmla="*/ 381000 h 511969"/>
                <a:gd name="connsiteX13" fmla="*/ 0 w 426244"/>
                <a:gd name="connsiteY13" fmla="*/ 416719 h 511969"/>
                <a:gd name="connsiteX14" fmla="*/ 140494 w 426244"/>
                <a:gd name="connsiteY14" fmla="*/ 504825 h 511969"/>
                <a:gd name="connsiteX15" fmla="*/ 235744 w 426244"/>
                <a:gd name="connsiteY15" fmla="*/ 511969 h 511969"/>
                <a:gd name="connsiteX16" fmla="*/ 283369 w 426244"/>
                <a:gd name="connsiteY16" fmla="*/ 454819 h 511969"/>
                <a:gd name="connsiteX17" fmla="*/ 323850 w 426244"/>
                <a:gd name="connsiteY17" fmla="*/ 402432 h 511969"/>
                <a:gd name="connsiteX18" fmla="*/ 345282 w 426244"/>
                <a:gd name="connsiteY18" fmla="*/ 376238 h 511969"/>
                <a:gd name="connsiteX19" fmla="*/ 369094 w 426244"/>
                <a:gd name="connsiteY19" fmla="*/ 323850 h 511969"/>
                <a:gd name="connsiteX20" fmla="*/ 400050 w 426244"/>
                <a:gd name="connsiteY20" fmla="*/ 300038 h 511969"/>
                <a:gd name="connsiteX21" fmla="*/ 400050 w 426244"/>
                <a:gd name="connsiteY21" fmla="*/ 264319 h 511969"/>
                <a:gd name="connsiteX22" fmla="*/ 390525 w 426244"/>
                <a:gd name="connsiteY22" fmla="*/ 226219 h 511969"/>
                <a:gd name="connsiteX23" fmla="*/ 402432 w 426244"/>
                <a:gd name="connsiteY23" fmla="*/ 214313 h 511969"/>
                <a:gd name="connsiteX24" fmla="*/ 426244 w 426244"/>
                <a:gd name="connsiteY24" fmla="*/ 209550 h 511969"/>
                <a:gd name="connsiteX25" fmla="*/ 426244 w 426244"/>
                <a:gd name="connsiteY25" fmla="*/ 209550 h 511969"/>
                <a:gd name="connsiteX26" fmla="*/ 354807 w 426244"/>
                <a:gd name="connsiteY26" fmla="*/ 150019 h 511969"/>
                <a:gd name="connsiteX27" fmla="*/ 369094 w 426244"/>
                <a:gd name="connsiteY27" fmla="*/ 88107 h 511969"/>
                <a:gd name="connsiteX28" fmla="*/ 357188 w 426244"/>
                <a:gd name="connsiteY28" fmla="*/ 26194 h 511969"/>
                <a:gd name="connsiteX29" fmla="*/ 314325 w 426244"/>
                <a:gd name="connsiteY29" fmla="*/ 0 h 511969"/>
                <a:gd name="connsiteX30" fmla="*/ 202407 w 426244"/>
                <a:gd name="connsiteY30" fmla="*/ 38100 h 5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244" h="511969">
                  <a:moveTo>
                    <a:pt x="202407" y="38100"/>
                  </a:moveTo>
                  <a:lnTo>
                    <a:pt x="202407" y="97632"/>
                  </a:lnTo>
                  <a:lnTo>
                    <a:pt x="204788" y="140494"/>
                  </a:lnTo>
                  <a:lnTo>
                    <a:pt x="178594" y="180975"/>
                  </a:lnTo>
                  <a:lnTo>
                    <a:pt x="176213" y="230982"/>
                  </a:lnTo>
                  <a:lnTo>
                    <a:pt x="152400" y="259557"/>
                  </a:lnTo>
                  <a:lnTo>
                    <a:pt x="142875" y="295275"/>
                  </a:lnTo>
                  <a:lnTo>
                    <a:pt x="145257" y="342900"/>
                  </a:lnTo>
                  <a:lnTo>
                    <a:pt x="138113" y="369094"/>
                  </a:lnTo>
                  <a:lnTo>
                    <a:pt x="111919" y="373857"/>
                  </a:lnTo>
                  <a:lnTo>
                    <a:pt x="47625" y="359569"/>
                  </a:lnTo>
                  <a:lnTo>
                    <a:pt x="11907" y="359569"/>
                  </a:lnTo>
                  <a:lnTo>
                    <a:pt x="4763" y="381000"/>
                  </a:lnTo>
                  <a:lnTo>
                    <a:pt x="0" y="416719"/>
                  </a:lnTo>
                  <a:lnTo>
                    <a:pt x="140494" y="504825"/>
                  </a:lnTo>
                  <a:lnTo>
                    <a:pt x="235744" y="511969"/>
                  </a:lnTo>
                  <a:lnTo>
                    <a:pt x="283369" y="454819"/>
                  </a:lnTo>
                  <a:lnTo>
                    <a:pt x="323850" y="402432"/>
                  </a:lnTo>
                  <a:lnTo>
                    <a:pt x="345282" y="376238"/>
                  </a:lnTo>
                  <a:lnTo>
                    <a:pt x="369094" y="323850"/>
                  </a:lnTo>
                  <a:lnTo>
                    <a:pt x="400050" y="300038"/>
                  </a:lnTo>
                  <a:lnTo>
                    <a:pt x="400050" y="264319"/>
                  </a:lnTo>
                  <a:lnTo>
                    <a:pt x="390525" y="226219"/>
                  </a:lnTo>
                  <a:lnTo>
                    <a:pt x="402432" y="214313"/>
                  </a:lnTo>
                  <a:lnTo>
                    <a:pt x="426244" y="209550"/>
                  </a:lnTo>
                  <a:lnTo>
                    <a:pt x="426244" y="209550"/>
                  </a:lnTo>
                  <a:lnTo>
                    <a:pt x="354807" y="150019"/>
                  </a:lnTo>
                  <a:lnTo>
                    <a:pt x="369094" y="88107"/>
                  </a:lnTo>
                  <a:lnTo>
                    <a:pt x="357188" y="26194"/>
                  </a:lnTo>
                  <a:lnTo>
                    <a:pt x="314325" y="0"/>
                  </a:lnTo>
                  <a:lnTo>
                    <a:pt x="202407" y="38100"/>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grpSp>
          <p:nvGrpSpPr>
            <p:cNvPr id="2816" name="Group 2815"/>
            <p:cNvGrpSpPr/>
            <p:nvPr/>
          </p:nvGrpSpPr>
          <p:grpSpPr>
            <a:xfrm>
              <a:off x="463704" y="16827726"/>
              <a:ext cx="11010822" cy="10059277"/>
              <a:chOff x="463704" y="16827726"/>
              <a:chExt cx="11010822" cy="10059277"/>
            </a:xfrm>
          </p:grpSpPr>
          <p:grpSp>
            <p:nvGrpSpPr>
              <p:cNvPr id="84" name="Group 83"/>
              <p:cNvGrpSpPr/>
              <p:nvPr/>
            </p:nvGrpSpPr>
            <p:grpSpPr>
              <a:xfrm>
                <a:off x="463704" y="16827726"/>
                <a:ext cx="11010822" cy="10059277"/>
                <a:chOff x="463704" y="16827726"/>
                <a:chExt cx="11010822" cy="10059277"/>
              </a:xfrm>
            </p:grpSpPr>
            <p:sp>
              <p:nvSpPr>
                <p:cNvPr id="16" name="TextBox 15"/>
                <p:cNvSpPr txBox="1"/>
                <p:nvPr/>
              </p:nvSpPr>
              <p:spPr>
                <a:xfrm>
                  <a:off x="463704" y="26179117"/>
                  <a:ext cx="10899914" cy="707886"/>
                </a:xfrm>
                <a:prstGeom prst="rect">
                  <a:avLst/>
                </a:prstGeom>
                <a:noFill/>
              </p:spPr>
              <p:txBody>
                <a:bodyPr wrap="square" rtlCol="0">
                  <a:spAutoFit/>
                </a:bodyPr>
                <a:lstStyle/>
                <a:p>
                  <a:r>
                    <a:rPr lang="en-US" sz="2000" b="0" dirty="0" smtClean="0"/>
                    <a:t>Fig. </a:t>
                  </a:r>
                  <a:r>
                    <a:rPr lang="en-US" sz="2000" b="0" dirty="0" smtClean="0"/>
                    <a:t>2. </a:t>
                  </a:r>
                  <a:r>
                    <a:rPr lang="en-US" sz="2000" b="0" dirty="0" smtClean="0"/>
                    <a:t>Southeastern Alaska spanning from Yakutat to the southern tip of Alaska</a:t>
                  </a:r>
                  <a:r>
                    <a:rPr lang="en-US" sz="2000" b="0" dirty="0" smtClean="0"/>
                    <a:t>. The inlay pie char shows the percentage of land-cover that is estuary. </a:t>
                  </a:r>
                  <a:endParaRPr lang="en-US" sz="2000" b="0" dirty="0"/>
                </a:p>
              </p:txBody>
            </p:sp>
            <p:grpSp>
              <p:nvGrpSpPr>
                <p:cNvPr id="71" name="Group 70"/>
                <p:cNvGrpSpPr/>
                <p:nvPr/>
              </p:nvGrpSpPr>
              <p:grpSpPr>
                <a:xfrm>
                  <a:off x="574612" y="16827726"/>
                  <a:ext cx="10899914" cy="9321574"/>
                  <a:chOff x="-3870536" y="16863810"/>
                  <a:chExt cx="10899914" cy="9321574"/>
                </a:xfrm>
              </p:grpSpPr>
              <p:pic>
                <p:nvPicPr>
                  <p:cNvPr id="45" name="Picture 44"/>
                  <p:cNvPicPr>
                    <a:picLocks noChangeAspect="1"/>
                  </p:cNvPicPr>
                  <p:nvPr/>
                </p:nvPicPr>
                <p:blipFill rotWithShape="1">
                  <a:blip r:embed="rId17" cstate="print">
                    <a:extLst>
                      <a:ext uri="{28A0092B-C50C-407E-A947-70E740481C1C}">
                        <a14:useLocalDpi xmlns:a14="http://schemas.microsoft.com/office/drawing/2010/main" val="0"/>
                      </a:ext>
                    </a:extLst>
                  </a:blip>
                  <a:srcRect l="1496" t="2128" r="12619" b="2822"/>
                  <a:stretch/>
                </p:blipFill>
                <p:spPr>
                  <a:xfrm>
                    <a:off x="-3870536" y="16863810"/>
                    <a:ext cx="10899914" cy="9321574"/>
                  </a:xfrm>
                  <a:prstGeom prst="rect">
                    <a:avLst/>
                  </a:prstGeom>
                  <a:ln>
                    <a:solidFill>
                      <a:schemeClr val="tx1"/>
                    </a:solidFill>
                  </a:ln>
                </p:spPr>
              </p:pic>
              <p:grpSp>
                <p:nvGrpSpPr>
                  <p:cNvPr id="27" name="Group 26"/>
                  <p:cNvGrpSpPr/>
                  <p:nvPr/>
                </p:nvGrpSpPr>
                <p:grpSpPr>
                  <a:xfrm>
                    <a:off x="-3683148" y="20012484"/>
                    <a:ext cx="1321792" cy="890732"/>
                    <a:chOff x="8716612" y="12065912"/>
                    <a:chExt cx="1321792" cy="890732"/>
                  </a:xfrm>
                </p:grpSpPr>
                <p:sp>
                  <p:nvSpPr>
                    <p:cNvPr id="23" name="TextBox 22"/>
                    <p:cNvSpPr txBox="1"/>
                    <p:nvPr/>
                  </p:nvSpPr>
                  <p:spPr>
                    <a:xfrm>
                      <a:off x="9007353" y="12065912"/>
                      <a:ext cx="1031051" cy="369332"/>
                    </a:xfrm>
                    <a:prstGeom prst="rect">
                      <a:avLst/>
                    </a:prstGeom>
                    <a:noFill/>
                  </p:spPr>
                  <p:txBody>
                    <a:bodyPr wrap="none" rtlCol="0">
                      <a:spAutoFit/>
                    </a:bodyPr>
                    <a:lstStyle/>
                    <a:p>
                      <a:r>
                        <a:rPr lang="en-US" sz="1800" b="0" dirty="0" smtClean="0"/>
                        <a:t>Estuary </a:t>
                      </a:r>
                      <a:endParaRPr lang="en-US" sz="1800" b="0" dirty="0"/>
                    </a:p>
                  </p:txBody>
                </p:sp>
                <p:grpSp>
                  <p:nvGrpSpPr>
                    <p:cNvPr id="26" name="Group 25"/>
                    <p:cNvGrpSpPr/>
                    <p:nvPr/>
                  </p:nvGrpSpPr>
                  <p:grpSpPr>
                    <a:xfrm>
                      <a:off x="8716612" y="12174378"/>
                      <a:ext cx="1219200" cy="782266"/>
                      <a:chOff x="8716612" y="12174378"/>
                      <a:chExt cx="1219200" cy="782266"/>
                    </a:xfrm>
                  </p:grpSpPr>
                  <p:sp>
                    <p:nvSpPr>
                      <p:cNvPr id="22" name="Rectangle 21"/>
                      <p:cNvSpPr/>
                      <p:nvPr/>
                    </p:nvSpPr>
                    <p:spPr bwMode="auto">
                      <a:xfrm>
                        <a:off x="8716612" y="12174378"/>
                        <a:ext cx="247650" cy="152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12" name="Rectangle 111"/>
                      <p:cNvSpPr/>
                      <p:nvPr/>
                    </p:nvSpPr>
                    <p:spPr bwMode="auto">
                      <a:xfrm>
                        <a:off x="8716612" y="12434912"/>
                        <a:ext cx="247650" cy="1524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13" name="Rectangle 112"/>
                      <p:cNvSpPr/>
                      <p:nvPr/>
                    </p:nvSpPr>
                    <p:spPr bwMode="auto">
                      <a:xfrm>
                        <a:off x="8716612" y="12667114"/>
                        <a:ext cx="24765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15" name="TextBox 114"/>
                      <p:cNvSpPr txBox="1"/>
                      <p:nvPr/>
                    </p:nvSpPr>
                    <p:spPr>
                      <a:xfrm>
                        <a:off x="9014833" y="12326446"/>
                        <a:ext cx="761747" cy="369332"/>
                      </a:xfrm>
                      <a:prstGeom prst="rect">
                        <a:avLst/>
                      </a:prstGeom>
                      <a:noFill/>
                    </p:spPr>
                    <p:txBody>
                      <a:bodyPr wrap="none" rtlCol="0">
                        <a:spAutoFit/>
                      </a:bodyPr>
                      <a:lstStyle/>
                      <a:p>
                        <a:r>
                          <a:rPr lang="en-US" sz="1800" b="0" dirty="0" smtClean="0"/>
                          <a:t>Land </a:t>
                        </a:r>
                        <a:endParaRPr lang="en-US" sz="1800" b="0" dirty="0"/>
                      </a:p>
                    </p:txBody>
                  </p:sp>
                  <p:sp>
                    <p:nvSpPr>
                      <p:cNvPr id="119" name="TextBox 118"/>
                      <p:cNvSpPr txBox="1"/>
                      <p:nvPr/>
                    </p:nvSpPr>
                    <p:spPr>
                      <a:xfrm>
                        <a:off x="9007353" y="12587312"/>
                        <a:ext cx="928459" cy="369332"/>
                      </a:xfrm>
                      <a:prstGeom prst="rect">
                        <a:avLst/>
                      </a:prstGeom>
                      <a:noFill/>
                    </p:spPr>
                    <p:txBody>
                      <a:bodyPr wrap="none" rtlCol="0">
                        <a:spAutoFit/>
                      </a:bodyPr>
                      <a:lstStyle/>
                      <a:p>
                        <a:r>
                          <a:rPr lang="en-US" sz="1800" b="0" dirty="0" smtClean="0"/>
                          <a:t>Ocean </a:t>
                        </a:r>
                        <a:endParaRPr lang="en-US" sz="1800" b="0" dirty="0"/>
                      </a:p>
                    </p:txBody>
                  </p:sp>
                </p:grpSp>
              </p:grpSp>
            </p:grpSp>
          </p:grpSp>
          <p:grpSp>
            <p:nvGrpSpPr>
              <p:cNvPr id="124" name="Group 123"/>
              <p:cNvGrpSpPr/>
              <p:nvPr/>
            </p:nvGrpSpPr>
            <p:grpSpPr>
              <a:xfrm>
                <a:off x="5893594" y="23210044"/>
                <a:ext cx="1457325" cy="1616869"/>
                <a:chOff x="5893594" y="23210044"/>
                <a:chExt cx="1457325" cy="1616869"/>
              </a:xfrm>
            </p:grpSpPr>
            <p:sp>
              <p:nvSpPr>
                <p:cNvPr id="93" name="Freeform 92"/>
                <p:cNvSpPr/>
                <p:nvPr/>
              </p:nvSpPr>
              <p:spPr bwMode="auto">
                <a:xfrm>
                  <a:off x="5893594" y="23210044"/>
                  <a:ext cx="838200" cy="866775"/>
                </a:xfrm>
                <a:custGeom>
                  <a:avLst/>
                  <a:gdLst>
                    <a:gd name="connsiteX0" fmla="*/ 395287 w 838200"/>
                    <a:gd name="connsiteY0" fmla="*/ 0 h 866775"/>
                    <a:gd name="connsiteX1" fmla="*/ 614362 w 838200"/>
                    <a:gd name="connsiteY1" fmla="*/ 80962 h 866775"/>
                    <a:gd name="connsiteX2" fmla="*/ 690562 w 838200"/>
                    <a:gd name="connsiteY2" fmla="*/ 116681 h 866775"/>
                    <a:gd name="connsiteX3" fmla="*/ 695325 w 838200"/>
                    <a:gd name="connsiteY3" fmla="*/ 150019 h 866775"/>
                    <a:gd name="connsiteX4" fmla="*/ 695325 w 838200"/>
                    <a:gd name="connsiteY4" fmla="*/ 169069 h 866775"/>
                    <a:gd name="connsiteX5" fmla="*/ 707231 w 838200"/>
                    <a:gd name="connsiteY5" fmla="*/ 192881 h 866775"/>
                    <a:gd name="connsiteX6" fmla="*/ 688181 w 838200"/>
                    <a:gd name="connsiteY6" fmla="*/ 219075 h 866775"/>
                    <a:gd name="connsiteX7" fmla="*/ 688181 w 838200"/>
                    <a:gd name="connsiteY7" fmla="*/ 242887 h 866775"/>
                    <a:gd name="connsiteX8" fmla="*/ 692944 w 838200"/>
                    <a:gd name="connsiteY8" fmla="*/ 278606 h 866775"/>
                    <a:gd name="connsiteX9" fmla="*/ 702469 w 838200"/>
                    <a:gd name="connsiteY9" fmla="*/ 297656 h 866775"/>
                    <a:gd name="connsiteX10" fmla="*/ 716756 w 838200"/>
                    <a:gd name="connsiteY10" fmla="*/ 335756 h 866775"/>
                    <a:gd name="connsiteX11" fmla="*/ 726281 w 838200"/>
                    <a:gd name="connsiteY11" fmla="*/ 400050 h 866775"/>
                    <a:gd name="connsiteX12" fmla="*/ 728662 w 838200"/>
                    <a:gd name="connsiteY12" fmla="*/ 428625 h 866775"/>
                    <a:gd name="connsiteX13" fmla="*/ 750094 w 838200"/>
                    <a:gd name="connsiteY13" fmla="*/ 461962 h 866775"/>
                    <a:gd name="connsiteX14" fmla="*/ 752475 w 838200"/>
                    <a:gd name="connsiteY14" fmla="*/ 473869 h 866775"/>
                    <a:gd name="connsiteX15" fmla="*/ 750094 w 838200"/>
                    <a:gd name="connsiteY15" fmla="*/ 478631 h 866775"/>
                    <a:gd name="connsiteX16" fmla="*/ 750094 w 838200"/>
                    <a:gd name="connsiteY16" fmla="*/ 478631 h 866775"/>
                    <a:gd name="connsiteX17" fmla="*/ 723900 w 838200"/>
                    <a:gd name="connsiteY17" fmla="*/ 507206 h 866775"/>
                    <a:gd name="connsiteX18" fmla="*/ 697706 w 838200"/>
                    <a:gd name="connsiteY18" fmla="*/ 526256 h 866775"/>
                    <a:gd name="connsiteX19" fmla="*/ 721519 w 838200"/>
                    <a:gd name="connsiteY19" fmla="*/ 514350 h 866775"/>
                    <a:gd name="connsiteX20" fmla="*/ 721519 w 838200"/>
                    <a:gd name="connsiteY20" fmla="*/ 514350 h 866775"/>
                    <a:gd name="connsiteX21" fmla="*/ 726281 w 838200"/>
                    <a:gd name="connsiteY21" fmla="*/ 550069 h 866775"/>
                    <a:gd name="connsiteX22" fmla="*/ 750094 w 838200"/>
                    <a:gd name="connsiteY22" fmla="*/ 590550 h 866775"/>
                    <a:gd name="connsiteX23" fmla="*/ 740569 w 838200"/>
                    <a:gd name="connsiteY23" fmla="*/ 626269 h 866775"/>
                    <a:gd name="connsiteX24" fmla="*/ 764381 w 838200"/>
                    <a:gd name="connsiteY24" fmla="*/ 645319 h 866775"/>
                    <a:gd name="connsiteX25" fmla="*/ 792956 w 838200"/>
                    <a:gd name="connsiteY25" fmla="*/ 669131 h 866775"/>
                    <a:gd name="connsiteX26" fmla="*/ 816769 w 838200"/>
                    <a:gd name="connsiteY26" fmla="*/ 702469 h 866775"/>
                    <a:gd name="connsiteX27" fmla="*/ 821531 w 838200"/>
                    <a:gd name="connsiteY27" fmla="*/ 716756 h 866775"/>
                    <a:gd name="connsiteX28" fmla="*/ 823912 w 838200"/>
                    <a:gd name="connsiteY28" fmla="*/ 764381 h 866775"/>
                    <a:gd name="connsiteX29" fmla="*/ 838200 w 838200"/>
                    <a:gd name="connsiteY29" fmla="*/ 807244 h 866775"/>
                    <a:gd name="connsiteX30" fmla="*/ 833437 w 838200"/>
                    <a:gd name="connsiteY30" fmla="*/ 833437 h 866775"/>
                    <a:gd name="connsiteX31" fmla="*/ 778669 w 838200"/>
                    <a:gd name="connsiteY31" fmla="*/ 821531 h 866775"/>
                    <a:gd name="connsiteX32" fmla="*/ 719137 w 838200"/>
                    <a:gd name="connsiteY32" fmla="*/ 812006 h 866775"/>
                    <a:gd name="connsiteX33" fmla="*/ 650081 w 838200"/>
                    <a:gd name="connsiteY33" fmla="*/ 807244 h 866775"/>
                    <a:gd name="connsiteX34" fmla="*/ 559594 w 838200"/>
                    <a:gd name="connsiteY34" fmla="*/ 812006 h 866775"/>
                    <a:gd name="connsiteX35" fmla="*/ 526256 w 838200"/>
                    <a:gd name="connsiteY35" fmla="*/ 840581 h 866775"/>
                    <a:gd name="connsiteX36" fmla="*/ 473869 w 838200"/>
                    <a:gd name="connsiteY36" fmla="*/ 866775 h 866775"/>
                    <a:gd name="connsiteX37" fmla="*/ 385762 w 838200"/>
                    <a:gd name="connsiteY37" fmla="*/ 850106 h 866775"/>
                    <a:gd name="connsiteX38" fmla="*/ 230981 w 838200"/>
                    <a:gd name="connsiteY38" fmla="*/ 766762 h 866775"/>
                    <a:gd name="connsiteX39" fmla="*/ 0 w 838200"/>
                    <a:gd name="connsiteY39" fmla="*/ 645319 h 866775"/>
                    <a:gd name="connsiteX40" fmla="*/ 9525 w 838200"/>
                    <a:gd name="connsiteY40" fmla="*/ 583406 h 866775"/>
                    <a:gd name="connsiteX41" fmla="*/ 200025 w 838200"/>
                    <a:gd name="connsiteY41" fmla="*/ 631031 h 866775"/>
                    <a:gd name="connsiteX42" fmla="*/ 366712 w 838200"/>
                    <a:gd name="connsiteY42" fmla="*/ 466725 h 866775"/>
                    <a:gd name="connsiteX43" fmla="*/ 371475 w 838200"/>
                    <a:gd name="connsiteY43" fmla="*/ 428625 h 866775"/>
                    <a:gd name="connsiteX44" fmla="*/ 397669 w 838200"/>
                    <a:gd name="connsiteY44" fmla="*/ 333375 h 866775"/>
                    <a:gd name="connsiteX45" fmla="*/ 402431 w 838200"/>
                    <a:gd name="connsiteY45" fmla="*/ 292894 h 866775"/>
                    <a:gd name="connsiteX46" fmla="*/ 397669 w 838200"/>
                    <a:gd name="connsiteY46" fmla="*/ 269081 h 866775"/>
                    <a:gd name="connsiteX47" fmla="*/ 383381 w 838200"/>
                    <a:gd name="connsiteY47" fmla="*/ 257175 h 866775"/>
                    <a:gd name="connsiteX48" fmla="*/ 395287 w 838200"/>
                    <a:gd name="connsiteY48" fmla="*/ 214312 h 866775"/>
                    <a:gd name="connsiteX49" fmla="*/ 407194 w 838200"/>
                    <a:gd name="connsiteY49" fmla="*/ 185737 h 866775"/>
                    <a:gd name="connsiteX50" fmla="*/ 385762 w 838200"/>
                    <a:gd name="connsiteY50" fmla="*/ 166687 h 866775"/>
                    <a:gd name="connsiteX51" fmla="*/ 385762 w 838200"/>
                    <a:gd name="connsiteY51" fmla="*/ 140494 h 866775"/>
                    <a:gd name="connsiteX52" fmla="*/ 400050 w 838200"/>
                    <a:gd name="connsiteY52" fmla="*/ 90487 h 866775"/>
                    <a:gd name="connsiteX53" fmla="*/ 395287 w 838200"/>
                    <a:gd name="connsiteY53" fmla="*/ 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38200" h="866775">
                      <a:moveTo>
                        <a:pt x="395287" y="0"/>
                      </a:moveTo>
                      <a:lnTo>
                        <a:pt x="614362" y="80962"/>
                      </a:lnTo>
                      <a:lnTo>
                        <a:pt x="690562" y="116681"/>
                      </a:lnTo>
                      <a:lnTo>
                        <a:pt x="695325" y="150019"/>
                      </a:lnTo>
                      <a:lnTo>
                        <a:pt x="695325" y="169069"/>
                      </a:lnTo>
                      <a:lnTo>
                        <a:pt x="707231" y="192881"/>
                      </a:lnTo>
                      <a:lnTo>
                        <a:pt x="688181" y="219075"/>
                      </a:lnTo>
                      <a:lnTo>
                        <a:pt x="688181" y="242887"/>
                      </a:lnTo>
                      <a:lnTo>
                        <a:pt x="692944" y="278606"/>
                      </a:lnTo>
                      <a:lnTo>
                        <a:pt x="702469" y="297656"/>
                      </a:lnTo>
                      <a:lnTo>
                        <a:pt x="716756" y="335756"/>
                      </a:lnTo>
                      <a:lnTo>
                        <a:pt x="726281" y="400050"/>
                      </a:lnTo>
                      <a:lnTo>
                        <a:pt x="728662" y="428625"/>
                      </a:lnTo>
                      <a:lnTo>
                        <a:pt x="750094" y="461962"/>
                      </a:lnTo>
                      <a:lnTo>
                        <a:pt x="752475" y="473869"/>
                      </a:lnTo>
                      <a:lnTo>
                        <a:pt x="750094" y="478631"/>
                      </a:lnTo>
                      <a:lnTo>
                        <a:pt x="750094" y="478631"/>
                      </a:lnTo>
                      <a:lnTo>
                        <a:pt x="723900" y="507206"/>
                      </a:lnTo>
                      <a:lnTo>
                        <a:pt x="697706" y="526256"/>
                      </a:lnTo>
                      <a:lnTo>
                        <a:pt x="721519" y="514350"/>
                      </a:lnTo>
                      <a:lnTo>
                        <a:pt x="721519" y="514350"/>
                      </a:lnTo>
                      <a:lnTo>
                        <a:pt x="726281" y="550069"/>
                      </a:lnTo>
                      <a:lnTo>
                        <a:pt x="750094" y="590550"/>
                      </a:lnTo>
                      <a:lnTo>
                        <a:pt x="740569" y="626269"/>
                      </a:lnTo>
                      <a:lnTo>
                        <a:pt x="764381" y="645319"/>
                      </a:lnTo>
                      <a:lnTo>
                        <a:pt x="792956" y="669131"/>
                      </a:lnTo>
                      <a:lnTo>
                        <a:pt x="816769" y="702469"/>
                      </a:lnTo>
                      <a:lnTo>
                        <a:pt x="821531" y="716756"/>
                      </a:lnTo>
                      <a:lnTo>
                        <a:pt x="823912" y="764381"/>
                      </a:lnTo>
                      <a:lnTo>
                        <a:pt x="838200" y="807244"/>
                      </a:lnTo>
                      <a:lnTo>
                        <a:pt x="833437" y="833437"/>
                      </a:lnTo>
                      <a:lnTo>
                        <a:pt x="778669" y="821531"/>
                      </a:lnTo>
                      <a:lnTo>
                        <a:pt x="719137" y="812006"/>
                      </a:lnTo>
                      <a:lnTo>
                        <a:pt x="650081" y="807244"/>
                      </a:lnTo>
                      <a:lnTo>
                        <a:pt x="559594" y="812006"/>
                      </a:lnTo>
                      <a:lnTo>
                        <a:pt x="526256" y="840581"/>
                      </a:lnTo>
                      <a:lnTo>
                        <a:pt x="473869" y="866775"/>
                      </a:lnTo>
                      <a:lnTo>
                        <a:pt x="385762" y="850106"/>
                      </a:lnTo>
                      <a:lnTo>
                        <a:pt x="230981" y="766762"/>
                      </a:lnTo>
                      <a:lnTo>
                        <a:pt x="0" y="645319"/>
                      </a:lnTo>
                      <a:lnTo>
                        <a:pt x="9525" y="583406"/>
                      </a:lnTo>
                      <a:lnTo>
                        <a:pt x="200025" y="631031"/>
                      </a:lnTo>
                      <a:lnTo>
                        <a:pt x="366712" y="466725"/>
                      </a:lnTo>
                      <a:lnTo>
                        <a:pt x="371475" y="428625"/>
                      </a:lnTo>
                      <a:lnTo>
                        <a:pt x="397669" y="333375"/>
                      </a:lnTo>
                      <a:lnTo>
                        <a:pt x="402431" y="292894"/>
                      </a:lnTo>
                      <a:lnTo>
                        <a:pt x="397669" y="269081"/>
                      </a:lnTo>
                      <a:lnTo>
                        <a:pt x="383381" y="257175"/>
                      </a:lnTo>
                      <a:lnTo>
                        <a:pt x="395287" y="214312"/>
                      </a:lnTo>
                      <a:lnTo>
                        <a:pt x="407194" y="185737"/>
                      </a:lnTo>
                      <a:lnTo>
                        <a:pt x="385762" y="166687"/>
                      </a:lnTo>
                      <a:lnTo>
                        <a:pt x="385762" y="140494"/>
                      </a:lnTo>
                      <a:lnTo>
                        <a:pt x="400050" y="90487"/>
                      </a:lnTo>
                      <a:lnTo>
                        <a:pt x="395287" y="0"/>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07" name="Freeform 106"/>
                <p:cNvSpPr/>
                <p:nvPr/>
              </p:nvSpPr>
              <p:spPr bwMode="auto">
                <a:xfrm>
                  <a:off x="6048375" y="24024431"/>
                  <a:ext cx="1178719" cy="802482"/>
                </a:xfrm>
                <a:custGeom>
                  <a:avLst/>
                  <a:gdLst>
                    <a:gd name="connsiteX0" fmla="*/ 445294 w 1178719"/>
                    <a:gd name="connsiteY0" fmla="*/ 9525 h 802482"/>
                    <a:gd name="connsiteX1" fmla="*/ 445294 w 1178719"/>
                    <a:gd name="connsiteY1" fmla="*/ 9525 h 802482"/>
                    <a:gd name="connsiteX2" fmla="*/ 464344 w 1178719"/>
                    <a:gd name="connsiteY2" fmla="*/ 71438 h 802482"/>
                    <a:gd name="connsiteX3" fmla="*/ 488156 w 1178719"/>
                    <a:gd name="connsiteY3" fmla="*/ 104775 h 802482"/>
                    <a:gd name="connsiteX4" fmla="*/ 500063 w 1178719"/>
                    <a:gd name="connsiteY4" fmla="*/ 123825 h 802482"/>
                    <a:gd name="connsiteX5" fmla="*/ 488156 w 1178719"/>
                    <a:gd name="connsiteY5" fmla="*/ 154782 h 802482"/>
                    <a:gd name="connsiteX6" fmla="*/ 497681 w 1178719"/>
                    <a:gd name="connsiteY6" fmla="*/ 185738 h 802482"/>
                    <a:gd name="connsiteX7" fmla="*/ 533400 w 1178719"/>
                    <a:gd name="connsiteY7" fmla="*/ 200025 h 802482"/>
                    <a:gd name="connsiteX8" fmla="*/ 566738 w 1178719"/>
                    <a:gd name="connsiteY8" fmla="*/ 204788 h 802482"/>
                    <a:gd name="connsiteX9" fmla="*/ 588169 w 1178719"/>
                    <a:gd name="connsiteY9" fmla="*/ 223838 h 802482"/>
                    <a:gd name="connsiteX10" fmla="*/ 578644 w 1178719"/>
                    <a:gd name="connsiteY10" fmla="*/ 195263 h 802482"/>
                    <a:gd name="connsiteX11" fmla="*/ 600075 w 1178719"/>
                    <a:gd name="connsiteY11" fmla="*/ 169069 h 802482"/>
                    <a:gd name="connsiteX12" fmla="*/ 628650 w 1178719"/>
                    <a:gd name="connsiteY12" fmla="*/ 142875 h 802482"/>
                    <a:gd name="connsiteX13" fmla="*/ 654844 w 1178719"/>
                    <a:gd name="connsiteY13" fmla="*/ 119063 h 802482"/>
                    <a:gd name="connsiteX14" fmla="*/ 716756 w 1178719"/>
                    <a:gd name="connsiteY14" fmla="*/ 111919 h 802482"/>
                    <a:gd name="connsiteX15" fmla="*/ 733425 w 1178719"/>
                    <a:gd name="connsiteY15" fmla="*/ 92869 h 802482"/>
                    <a:gd name="connsiteX16" fmla="*/ 754856 w 1178719"/>
                    <a:gd name="connsiteY16" fmla="*/ 69057 h 802482"/>
                    <a:gd name="connsiteX17" fmla="*/ 781050 w 1178719"/>
                    <a:gd name="connsiteY17" fmla="*/ 59532 h 802482"/>
                    <a:gd name="connsiteX18" fmla="*/ 842963 w 1178719"/>
                    <a:gd name="connsiteY18" fmla="*/ 159544 h 802482"/>
                    <a:gd name="connsiteX19" fmla="*/ 900113 w 1178719"/>
                    <a:gd name="connsiteY19" fmla="*/ 202407 h 802482"/>
                    <a:gd name="connsiteX20" fmla="*/ 916781 w 1178719"/>
                    <a:gd name="connsiteY20" fmla="*/ 216694 h 802482"/>
                    <a:gd name="connsiteX21" fmla="*/ 938213 w 1178719"/>
                    <a:gd name="connsiteY21" fmla="*/ 226219 h 802482"/>
                    <a:gd name="connsiteX22" fmla="*/ 940594 w 1178719"/>
                    <a:gd name="connsiteY22" fmla="*/ 230982 h 802482"/>
                    <a:gd name="connsiteX23" fmla="*/ 940594 w 1178719"/>
                    <a:gd name="connsiteY23" fmla="*/ 230982 h 802482"/>
                    <a:gd name="connsiteX24" fmla="*/ 992981 w 1178719"/>
                    <a:gd name="connsiteY24" fmla="*/ 350044 h 802482"/>
                    <a:gd name="connsiteX25" fmla="*/ 1097756 w 1178719"/>
                    <a:gd name="connsiteY25" fmla="*/ 340519 h 802482"/>
                    <a:gd name="connsiteX26" fmla="*/ 1143000 w 1178719"/>
                    <a:gd name="connsiteY26" fmla="*/ 364332 h 802482"/>
                    <a:gd name="connsiteX27" fmla="*/ 1178719 w 1178719"/>
                    <a:gd name="connsiteY27" fmla="*/ 409575 h 802482"/>
                    <a:gd name="connsiteX28" fmla="*/ 1162050 w 1178719"/>
                    <a:gd name="connsiteY28" fmla="*/ 440532 h 802482"/>
                    <a:gd name="connsiteX29" fmla="*/ 1171575 w 1178719"/>
                    <a:gd name="connsiteY29" fmla="*/ 481013 h 802482"/>
                    <a:gd name="connsiteX30" fmla="*/ 1133475 w 1178719"/>
                    <a:gd name="connsiteY30" fmla="*/ 502444 h 802482"/>
                    <a:gd name="connsiteX31" fmla="*/ 1059656 w 1178719"/>
                    <a:gd name="connsiteY31" fmla="*/ 507207 h 802482"/>
                    <a:gd name="connsiteX32" fmla="*/ 1042988 w 1178719"/>
                    <a:gd name="connsiteY32" fmla="*/ 557213 h 802482"/>
                    <a:gd name="connsiteX33" fmla="*/ 1062038 w 1178719"/>
                    <a:gd name="connsiteY33" fmla="*/ 602457 h 802482"/>
                    <a:gd name="connsiteX34" fmla="*/ 1062038 w 1178719"/>
                    <a:gd name="connsiteY34" fmla="*/ 623888 h 802482"/>
                    <a:gd name="connsiteX35" fmla="*/ 1038225 w 1178719"/>
                    <a:gd name="connsiteY35" fmla="*/ 638175 h 802482"/>
                    <a:gd name="connsiteX36" fmla="*/ 1031081 w 1178719"/>
                    <a:gd name="connsiteY36" fmla="*/ 661988 h 802482"/>
                    <a:gd name="connsiteX37" fmla="*/ 1031081 w 1178719"/>
                    <a:gd name="connsiteY37" fmla="*/ 692944 h 802482"/>
                    <a:gd name="connsiteX38" fmla="*/ 1021556 w 1178719"/>
                    <a:gd name="connsiteY38" fmla="*/ 719138 h 802482"/>
                    <a:gd name="connsiteX39" fmla="*/ 990600 w 1178719"/>
                    <a:gd name="connsiteY39" fmla="*/ 723900 h 802482"/>
                    <a:gd name="connsiteX40" fmla="*/ 940594 w 1178719"/>
                    <a:gd name="connsiteY40" fmla="*/ 788194 h 802482"/>
                    <a:gd name="connsiteX41" fmla="*/ 838200 w 1178719"/>
                    <a:gd name="connsiteY41" fmla="*/ 802482 h 802482"/>
                    <a:gd name="connsiteX42" fmla="*/ 819150 w 1178719"/>
                    <a:gd name="connsiteY42" fmla="*/ 790575 h 802482"/>
                    <a:gd name="connsiteX43" fmla="*/ 366713 w 1178719"/>
                    <a:gd name="connsiteY43" fmla="*/ 569119 h 802482"/>
                    <a:gd name="connsiteX44" fmla="*/ 40481 w 1178719"/>
                    <a:gd name="connsiteY44" fmla="*/ 326232 h 802482"/>
                    <a:gd name="connsiteX45" fmla="*/ 0 w 1178719"/>
                    <a:gd name="connsiteY45" fmla="*/ 54769 h 802482"/>
                    <a:gd name="connsiteX46" fmla="*/ 71438 w 1178719"/>
                    <a:gd name="connsiteY46" fmla="*/ 0 h 802482"/>
                    <a:gd name="connsiteX47" fmla="*/ 302419 w 1178719"/>
                    <a:gd name="connsiteY47" fmla="*/ 21432 h 802482"/>
                    <a:gd name="connsiteX48" fmla="*/ 445294 w 1178719"/>
                    <a:gd name="connsiteY48" fmla="*/ 9525 h 8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78719" h="802482">
                      <a:moveTo>
                        <a:pt x="445294" y="9525"/>
                      </a:moveTo>
                      <a:lnTo>
                        <a:pt x="445294" y="9525"/>
                      </a:lnTo>
                      <a:lnTo>
                        <a:pt x="464344" y="71438"/>
                      </a:lnTo>
                      <a:lnTo>
                        <a:pt x="488156" y="104775"/>
                      </a:lnTo>
                      <a:lnTo>
                        <a:pt x="500063" y="123825"/>
                      </a:lnTo>
                      <a:lnTo>
                        <a:pt x="488156" y="154782"/>
                      </a:lnTo>
                      <a:lnTo>
                        <a:pt x="497681" y="185738"/>
                      </a:lnTo>
                      <a:lnTo>
                        <a:pt x="533400" y="200025"/>
                      </a:lnTo>
                      <a:lnTo>
                        <a:pt x="566738" y="204788"/>
                      </a:lnTo>
                      <a:lnTo>
                        <a:pt x="588169" y="223838"/>
                      </a:lnTo>
                      <a:lnTo>
                        <a:pt x="578644" y="195263"/>
                      </a:lnTo>
                      <a:lnTo>
                        <a:pt x="600075" y="169069"/>
                      </a:lnTo>
                      <a:lnTo>
                        <a:pt x="628650" y="142875"/>
                      </a:lnTo>
                      <a:lnTo>
                        <a:pt x="654844" y="119063"/>
                      </a:lnTo>
                      <a:lnTo>
                        <a:pt x="716756" y="111919"/>
                      </a:lnTo>
                      <a:cubicBezTo>
                        <a:pt x="731520" y="92234"/>
                        <a:pt x="723106" y="92869"/>
                        <a:pt x="733425" y="92869"/>
                      </a:cubicBezTo>
                      <a:lnTo>
                        <a:pt x="754856" y="69057"/>
                      </a:lnTo>
                      <a:lnTo>
                        <a:pt x="781050" y="59532"/>
                      </a:lnTo>
                      <a:lnTo>
                        <a:pt x="842963" y="159544"/>
                      </a:lnTo>
                      <a:lnTo>
                        <a:pt x="900113" y="202407"/>
                      </a:lnTo>
                      <a:cubicBezTo>
                        <a:pt x="905669" y="207169"/>
                        <a:pt x="910549" y="212859"/>
                        <a:pt x="916781" y="216694"/>
                      </a:cubicBezTo>
                      <a:cubicBezTo>
                        <a:pt x="929035" y="224235"/>
                        <a:pt x="929599" y="217605"/>
                        <a:pt x="938213" y="226219"/>
                      </a:cubicBezTo>
                      <a:cubicBezTo>
                        <a:pt x="939468" y="227474"/>
                        <a:pt x="939800" y="229394"/>
                        <a:pt x="940594" y="230982"/>
                      </a:cubicBezTo>
                      <a:lnTo>
                        <a:pt x="940594" y="230982"/>
                      </a:lnTo>
                      <a:lnTo>
                        <a:pt x="992981" y="350044"/>
                      </a:lnTo>
                      <a:lnTo>
                        <a:pt x="1097756" y="340519"/>
                      </a:lnTo>
                      <a:lnTo>
                        <a:pt x="1143000" y="364332"/>
                      </a:lnTo>
                      <a:lnTo>
                        <a:pt x="1178719" y="409575"/>
                      </a:lnTo>
                      <a:lnTo>
                        <a:pt x="1162050" y="440532"/>
                      </a:lnTo>
                      <a:lnTo>
                        <a:pt x="1171575" y="481013"/>
                      </a:lnTo>
                      <a:lnTo>
                        <a:pt x="1133475" y="502444"/>
                      </a:lnTo>
                      <a:lnTo>
                        <a:pt x="1059656" y="507207"/>
                      </a:lnTo>
                      <a:lnTo>
                        <a:pt x="1042988" y="557213"/>
                      </a:lnTo>
                      <a:lnTo>
                        <a:pt x="1062038" y="602457"/>
                      </a:lnTo>
                      <a:lnTo>
                        <a:pt x="1062038" y="623888"/>
                      </a:lnTo>
                      <a:lnTo>
                        <a:pt x="1038225" y="638175"/>
                      </a:lnTo>
                      <a:lnTo>
                        <a:pt x="1031081" y="661988"/>
                      </a:lnTo>
                      <a:lnTo>
                        <a:pt x="1031081" y="692944"/>
                      </a:lnTo>
                      <a:lnTo>
                        <a:pt x="1021556" y="719138"/>
                      </a:lnTo>
                      <a:lnTo>
                        <a:pt x="990600" y="723900"/>
                      </a:lnTo>
                      <a:lnTo>
                        <a:pt x="940594" y="788194"/>
                      </a:lnTo>
                      <a:lnTo>
                        <a:pt x="838200" y="802482"/>
                      </a:lnTo>
                      <a:cubicBezTo>
                        <a:pt x="820885" y="790114"/>
                        <a:pt x="828359" y="790575"/>
                        <a:pt x="819150" y="790575"/>
                      </a:cubicBezTo>
                      <a:lnTo>
                        <a:pt x="366713" y="569119"/>
                      </a:lnTo>
                      <a:lnTo>
                        <a:pt x="40481" y="326232"/>
                      </a:lnTo>
                      <a:lnTo>
                        <a:pt x="0" y="54769"/>
                      </a:lnTo>
                      <a:lnTo>
                        <a:pt x="71438" y="0"/>
                      </a:lnTo>
                      <a:lnTo>
                        <a:pt x="302419" y="21432"/>
                      </a:lnTo>
                      <a:lnTo>
                        <a:pt x="445294" y="9525"/>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23" name="Freeform 122"/>
                <p:cNvSpPr/>
                <p:nvPr/>
              </p:nvSpPr>
              <p:spPr bwMode="auto">
                <a:xfrm>
                  <a:off x="6969919" y="24003000"/>
                  <a:ext cx="381000" cy="378619"/>
                </a:xfrm>
                <a:custGeom>
                  <a:avLst/>
                  <a:gdLst>
                    <a:gd name="connsiteX0" fmla="*/ 0 w 381000"/>
                    <a:gd name="connsiteY0" fmla="*/ 207169 h 378619"/>
                    <a:gd name="connsiteX1" fmla="*/ 52387 w 381000"/>
                    <a:gd name="connsiteY1" fmla="*/ 176213 h 378619"/>
                    <a:gd name="connsiteX2" fmla="*/ 71437 w 381000"/>
                    <a:gd name="connsiteY2" fmla="*/ 147638 h 378619"/>
                    <a:gd name="connsiteX3" fmla="*/ 73819 w 381000"/>
                    <a:gd name="connsiteY3" fmla="*/ 85725 h 378619"/>
                    <a:gd name="connsiteX4" fmla="*/ 109537 w 381000"/>
                    <a:gd name="connsiteY4" fmla="*/ 119063 h 378619"/>
                    <a:gd name="connsiteX5" fmla="*/ 147637 w 381000"/>
                    <a:gd name="connsiteY5" fmla="*/ 126206 h 378619"/>
                    <a:gd name="connsiteX6" fmla="*/ 164306 w 381000"/>
                    <a:gd name="connsiteY6" fmla="*/ 147638 h 378619"/>
                    <a:gd name="connsiteX7" fmla="*/ 173831 w 381000"/>
                    <a:gd name="connsiteY7" fmla="*/ 176213 h 378619"/>
                    <a:gd name="connsiteX8" fmla="*/ 202406 w 381000"/>
                    <a:gd name="connsiteY8" fmla="*/ 180975 h 378619"/>
                    <a:gd name="connsiteX9" fmla="*/ 219075 w 381000"/>
                    <a:gd name="connsiteY9" fmla="*/ 159544 h 378619"/>
                    <a:gd name="connsiteX10" fmla="*/ 200025 w 381000"/>
                    <a:gd name="connsiteY10" fmla="*/ 123825 h 378619"/>
                    <a:gd name="connsiteX11" fmla="*/ 197644 w 381000"/>
                    <a:gd name="connsiteY11" fmla="*/ 97631 h 378619"/>
                    <a:gd name="connsiteX12" fmla="*/ 223837 w 381000"/>
                    <a:gd name="connsiteY12" fmla="*/ 95250 h 378619"/>
                    <a:gd name="connsiteX13" fmla="*/ 257175 w 381000"/>
                    <a:gd name="connsiteY13" fmla="*/ 50006 h 378619"/>
                    <a:gd name="connsiteX14" fmla="*/ 271462 w 381000"/>
                    <a:gd name="connsiteY14" fmla="*/ 26194 h 378619"/>
                    <a:gd name="connsiteX15" fmla="*/ 307181 w 381000"/>
                    <a:gd name="connsiteY15" fmla="*/ 0 h 378619"/>
                    <a:gd name="connsiteX16" fmla="*/ 328612 w 381000"/>
                    <a:gd name="connsiteY16" fmla="*/ 21431 h 378619"/>
                    <a:gd name="connsiteX17" fmla="*/ 352425 w 381000"/>
                    <a:gd name="connsiteY17" fmla="*/ 50006 h 378619"/>
                    <a:gd name="connsiteX18" fmla="*/ 330994 w 381000"/>
                    <a:gd name="connsiteY18" fmla="*/ 85725 h 378619"/>
                    <a:gd name="connsiteX19" fmla="*/ 290512 w 381000"/>
                    <a:gd name="connsiteY19" fmla="*/ 140494 h 378619"/>
                    <a:gd name="connsiteX20" fmla="*/ 350044 w 381000"/>
                    <a:gd name="connsiteY20" fmla="*/ 157163 h 378619"/>
                    <a:gd name="connsiteX21" fmla="*/ 376237 w 381000"/>
                    <a:gd name="connsiteY21" fmla="*/ 152400 h 378619"/>
                    <a:gd name="connsiteX22" fmla="*/ 381000 w 381000"/>
                    <a:gd name="connsiteY22" fmla="*/ 188119 h 378619"/>
                    <a:gd name="connsiteX23" fmla="*/ 340519 w 381000"/>
                    <a:gd name="connsiteY23" fmla="*/ 192881 h 378619"/>
                    <a:gd name="connsiteX24" fmla="*/ 266700 w 381000"/>
                    <a:gd name="connsiteY24" fmla="*/ 185738 h 378619"/>
                    <a:gd name="connsiteX25" fmla="*/ 209550 w 381000"/>
                    <a:gd name="connsiteY25" fmla="*/ 200025 h 378619"/>
                    <a:gd name="connsiteX26" fmla="*/ 166687 w 381000"/>
                    <a:gd name="connsiteY26" fmla="*/ 219075 h 378619"/>
                    <a:gd name="connsiteX27" fmla="*/ 157162 w 381000"/>
                    <a:gd name="connsiteY27" fmla="*/ 245269 h 378619"/>
                    <a:gd name="connsiteX28" fmla="*/ 154781 w 381000"/>
                    <a:gd name="connsiteY28" fmla="*/ 269081 h 378619"/>
                    <a:gd name="connsiteX29" fmla="*/ 154781 w 381000"/>
                    <a:gd name="connsiteY29" fmla="*/ 302419 h 378619"/>
                    <a:gd name="connsiteX30" fmla="*/ 173831 w 381000"/>
                    <a:gd name="connsiteY30" fmla="*/ 319088 h 378619"/>
                    <a:gd name="connsiteX31" fmla="*/ 200025 w 381000"/>
                    <a:gd name="connsiteY31" fmla="*/ 376238 h 378619"/>
                    <a:gd name="connsiteX32" fmla="*/ 200025 w 381000"/>
                    <a:gd name="connsiteY32" fmla="*/ 378619 h 378619"/>
                    <a:gd name="connsiteX33" fmla="*/ 97631 w 381000"/>
                    <a:gd name="connsiteY33" fmla="*/ 292894 h 378619"/>
                    <a:gd name="connsiteX34" fmla="*/ 0 w 381000"/>
                    <a:gd name="connsiteY34" fmla="*/ 207169 h 3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000" h="378619">
                      <a:moveTo>
                        <a:pt x="0" y="207169"/>
                      </a:moveTo>
                      <a:lnTo>
                        <a:pt x="52387" y="176213"/>
                      </a:lnTo>
                      <a:lnTo>
                        <a:pt x="71437" y="147638"/>
                      </a:lnTo>
                      <a:lnTo>
                        <a:pt x="73819" y="85725"/>
                      </a:lnTo>
                      <a:lnTo>
                        <a:pt x="109537" y="119063"/>
                      </a:lnTo>
                      <a:lnTo>
                        <a:pt x="147637" y="126206"/>
                      </a:lnTo>
                      <a:cubicBezTo>
                        <a:pt x="163080" y="144223"/>
                        <a:pt x="158653" y="136329"/>
                        <a:pt x="164306" y="147638"/>
                      </a:cubicBezTo>
                      <a:lnTo>
                        <a:pt x="173831" y="176213"/>
                      </a:lnTo>
                      <a:lnTo>
                        <a:pt x="202406" y="180975"/>
                      </a:lnTo>
                      <a:lnTo>
                        <a:pt x="219075" y="159544"/>
                      </a:lnTo>
                      <a:lnTo>
                        <a:pt x="200025" y="123825"/>
                      </a:lnTo>
                      <a:lnTo>
                        <a:pt x="197644" y="97631"/>
                      </a:lnTo>
                      <a:lnTo>
                        <a:pt x="223837" y="95250"/>
                      </a:lnTo>
                      <a:lnTo>
                        <a:pt x="257175" y="50006"/>
                      </a:lnTo>
                      <a:lnTo>
                        <a:pt x="271462" y="26194"/>
                      </a:lnTo>
                      <a:lnTo>
                        <a:pt x="307181" y="0"/>
                      </a:lnTo>
                      <a:lnTo>
                        <a:pt x="328612" y="21431"/>
                      </a:lnTo>
                      <a:lnTo>
                        <a:pt x="352425" y="50006"/>
                      </a:lnTo>
                      <a:lnTo>
                        <a:pt x="330994" y="85725"/>
                      </a:lnTo>
                      <a:lnTo>
                        <a:pt x="290512" y="140494"/>
                      </a:lnTo>
                      <a:lnTo>
                        <a:pt x="350044" y="157163"/>
                      </a:lnTo>
                      <a:lnTo>
                        <a:pt x="376237" y="152400"/>
                      </a:lnTo>
                      <a:lnTo>
                        <a:pt x="381000" y="188119"/>
                      </a:lnTo>
                      <a:lnTo>
                        <a:pt x="340519" y="192881"/>
                      </a:lnTo>
                      <a:lnTo>
                        <a:pt x="266700" y="185738"/>
                      </a:lnTo>
                      <a:lnTo>
                        <a:pt x="209550" y="200025"/>
                      </a:lnTo>
                      <a:lnTo>
                        <a:pt x="166687" y="219075"/>
                      </a:lnTo>
                      <a:lnTo>
                        <a:pt x="157162" y="245269"/>
                      </a:lnTo>
                      <a:lnTo>
                        <a:pt x="154781" y="269081"/>
                      </a:lnTo>
                      <a:lnTo>
                        <a:pt x="154781" y="302419"/>
                      </a:lnTo>
                      <a:lnTo>
                        <a:pt x="173831" y="319088"/>
                      </a:lnTo>
                      <a:lnTo>
                        <a:pt x="200025" y="376238"/>
                      </a:lnTo>
                      <a:lnTo>
                        <a:pt x="200025" y="378619"/>
                      </a:lnTo>
                      <a:lnTo>
                        <a:pt x="97631" y="292894"/>
                      </a:lnTo>
                      <a:lnTo>
                        <a:pt x="0" y="207169"/>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grpSp>
        </p:grpSp>
        <p:sp>
          <p:nvSpPr>
            <p:cNvPr id="2817" name="Freeform 2816"/>
            <p:cNvSpPr/>
            <p:nvPr/>
          </p:nvSpPr>
          <p:spPr bwMode="auto">
            <a:xfrm>
              <a:off x="6307931" y="22762369"/>
              <a:ext cx="376238" cy="361950"/>
            </a:xfrm>
            <a:custGeom>
              <a:avLst/>
              <a:gdLst>
                <a:gd name="connsiteX0" fmla="*/ 190500 w 376238"/>
                <a:gd name="connsiteY0" fmla="*/ 26194 h 361950"/>
                <a:gd name="connsiteX1" fmla="*/ 190500 w 376238"/>
                <a:gd name="connsiteY1" fmla="*/ 26194 h 361950"/>
                <a:gd name="connsiteX2" fmla="*/ 235744 w 376238"/>
                <a:gd name="connsiteY2" fmla="*/ 85725 h 361950"/>
                <a:gd name="connsiteX3" fmla="*/ 261938 w 376238"/>
                <a:gd name="connsiteY3" fmla="*/ 104775 h 361950"/>
                <a:gd name="connsiteX4" fmla="*/ 283369 w 376238"/>
                <a:gd name="connsiteY4" fmla="*/ 138112 h 361950"/>
                <a:gd name="connsiteX5" fmla="*/ 283369 w 376238"/>
                <a:gd name="connsiteY5" fmla="*/ 169069 h 361950"/>
                <a:gd name="connsiteX6" fmla="*/ 290513 w 376238"/>
                <a:gd name="connsiteY6" fmla="*/ 200025 h 361950"/>
                <a:gd name="connsiteX7" fmla="*/ 259557 w 376238"/>
                <a:gd name="connsiteY7" fmla="*/ 226219 h 361950"/>
                <a:gd name="connsiteX8" fmla="*/ 242888 w 376238"/>
                <a:gd name="connsiteY8" fmla="*/ 252412 h 361950"/>
                <a:gd name="connsiteX9" fmla="*/ 228600 w 376238"/>
                <a:gd name="connsiteY9" fmla="*/ 276225 h 361950"/>
                <a:gd name="connsiteX10" fmla="*/ 288132 w 376238"/>
                <a:gd name="connsiteY10" fmla="*/ 271462 h 361950"/>
                <a:gd name="connsiteX11" fmla="*/ 330994 w 376238"/>
                <a:gd name="connsiteY11" fmla="*/ 276225 h 361950"/>
                <a:gd name="connsiteX12" fmla="*/ 359569 w 376238"/>
                <a:gd name="connsiteY12" fmla="*/ 307181 h 361950"/>
                <a:gd name="connsiteX13" fmla="*/ 376238 w 376238"/>
                <a:gd name="connsiteY13" fmla="*/ 326231 h 361950"/>
                <a:gd name="connsiteX14" fmla="*/ 357188 w 376238"/>
                <a:gd name="connsiteY14" fmla="*/ 352425 h 361950"/>
                <a:gd name="connsiteX15" fmla="*/ 216694 w 376238"/>
                <a:gd name="connsiteY15" fmla="*/ 361950 h 361950"/>
                <a:gd name="connsiteX16" fmla="*/ 59532 w 376238"/>
                <a:gd name="connsiteY16" fmla="*/ 326231 h 361950"/>
                <a:gd name="connsiteX17" fmla="*/ 26194 w 376238"/>
                <a:gd name="connsiteY17" fmla="*/ 254794 h 361950"/>
                <a:gd name="connsiteX18" fmla="*/ 21432 w 376238"/>
                <a:gd name="connsiteY18" fmla="*/ 233362 h 361950"/>
                <a:gd name="connsiteX19" fmla="*/ 9525 w 376238"/>
                <a:gd name="connsiteY19" fmla="*/ 176212 h 361950"/>
                <a:gd name="connsiteX20" fmla="*/ 0 w 376238"/>
                <a:gd name="connsiteY20" fmla="*/ 121444 h 361950"/>
                <a:gd name="connsiteX21" fmla="*/ 11907 w 376238"/>
                <a:gd name="connsiteY21" fmla="*/ 54769 h 361950"/>
                <a:gd name="connsiteX22" fmla="*/ 21432 w 376238"/>
                <a:gd name="connsiteY22" fmla="*/ 0 h 361950"/>
                <a:gd name="connsiteX23" fmla="*/ 102394 w 376238"/>
                <a:gd name="connsiteY23" fmla="*/ 7144 h 361950"/>
                <a:gd name="connsiteX24" fmla="*/ 190500 w 376238"/>
                <a:gd name="connsiteY24" fmla="*/ 2619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6238" h="361950">
                  <a:moveTo>
                    <a:pt x="190500" y="26194"/>
                  </a:moveTo>
                  <a:lnTo>
                    <a:pt x="190500" y="26194"/>
                  </a:lnTo>
                  <a:lnTo>
                    <a:pt x="235744" y="85725"/>
                  </a:lnTo>
                  <a:lnTo>
                    <a:pt x="261938" y="104775"/>
                  </a:lnTo>
                  <a:lnTo>
                    <a:pt x="283369" y="138112"/>
                  </a:lnTo>
                  <a:lnTo>
                    <a:pt x="283369" y="169069"/>
                  </a:lnTo>
                  <a:lnTo>
                    <a:pt x="290513" y="200025"/>
                  </a:lnTo>
                  <a:lnTo>
                    <a:pt x="259557" y="226219"/>
                  </a:lnTo>
                  <a:lnTo>
                    <a:pt x="242888" y="252412"/>
                  </a:lnTo>
                  <a:lnTo>
                    <a:pt x="228600" y="276225"/>
                  </a:lnTo>
                  <a:lnTo>
                    <a:pt x="288132" y="271462"/>
                  </a:lnTo>
                  <a:lnTo>
                    <a:pt x="330994" y="276225"/>
                  </a:lnTo>
                  <a:lnTo>
                    <a:pt x="359569" y="307181"/>
                  </a:lnTo>
                  <a:lnTo>
                    <a:pt x="376238" y="326231"/>
                  </a:lnTo>
                  <a:lnTo>
                    <a:pt x="357188" y="352425"/>
                  </a:lnTo>
                  <a:lnTo>
                    <a:pt x="216694" y="361950"/>
                  </a:lnTo>
                  <a:lnTo>
                    <a:pt x="59532" y="326231"/>
                  </a:lnTo>
                  <a:lnTo>
                    <a:pt x="26194" y="254794"/>
                  </a:lnTo>
                  <a:lnTo>
                    <a:pt x="21432" y="233362"/>
                  </a:lnTo>
                  <a:lnTo>
                    <a:pt x="9525" y="176212"/>
                  </a:lnTo>
                  <a:lnTo>
                    <a:pt x="0" y="121444"/>
                  </a:lnTo>
                  <a:lnTo>
                    <a:pt x="11907" y="54769"/>
                  </a:lnTo>
                  <a:lnTo>
                    <a:pt x="21432" y="0"/>
                  </a:lnTo>
                  <a:lnTo>
                    <a:pt x="102394" y="7144"/>
                  </a:lnTo>
                  <a:lnTo>
                    <a:pt x="190500" y="26194"/>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2818" name="Freeform 2817"/>
            <p:cNvSpPr/>
            <p:nvPr/>
          </p:nvSpPr>
          <p:spPr bwMode="auto">
            <a:xfrm>
              <a:off x="6924675" y="23462456"/>
              <a:ext cx="290513" cy="466725"/>
            </a:xfrm>
            <a:custGeom>
              <a:avLst/>
              <a:gdLst>
                <a:gd name="connsiteX0" fmla="*/ 52388 w 290513"/>
                <a:gd name="connsiteY0" fmla="*/ 45244 h 466725"/>
                <a:gd name="connsiteX1" fmla="*/ 61913 w 290513"/>
                <a:gd name="connsiteY1" fmla="*/ 138113 h 466725"/>
                <a:gd name="connsiteX2" fmla="*/ 35719 w 290513"/>
                <a:gd name="connsiteY2" fmla="*/ 154782 h 466725"/>
                <a:gd name="connsiteX3" fmla="*/ 38100 w 290513"/>
                <a:gd name="connsiteY3" fmla="*/ 211932 h 466725"/>
                <a:gd name="connsiteX4" fmla="*/ 11906 w 290513"/>
                <a:gd name="connsiteY4" fmla="*/ 259557 h 466725"/>
                <a:gd name="connsiteX5" fmla="*/ 16669 w 290513"/>
                <a:gd name="connsiteY5" fmla="*/ 361950 h 466725"/>
                <a:gd name="connsiteX6" fmla="*/ 0 w 290513"/>
                <a:gd name="connsiteY6" fmla="*/ 421482 h 466725"/>
                <a:gd name="connsiteX7" fmla="*/ 57150 w 290513"/>
                <a:gd name="connsiteY7" fmla="*/ 459582 h 466725"/>
                <a:gd name="connsiteX8" fmla="*/ 138113 w 290513"/>
                <a:gd name="connsiteY8" fmla="*/ 466725 h 466725"/>
                <a:gd name="connsiteX9" fmla="*/ 195263 w 290513"/>
                <a:gd name="connsiteY9" fmla="*/ 373857 h 466725"/>
                <a:gd name="connsiteX10" fmla="*/ 223838 w 290513"/>
                <a:gd name="connsiteY10" fmla="*/ 323850 h 466725"/>
                <a:gd name="connsiteX11" fmla="*/ 290513 w 290513"/>
                <a:gd name="connsiteY11" fmla="*/ 328613 h 466725"/>
                <a:gd name="connsiteX12" fmla="*/ 252413 w 290513"/>
                <a:gd name="connsiteY12" fmla="*/ 295275 h 466725"/>
                <a:gd name="connsiteX13" fmla="*/ 254794 w 290513"/>
                <a:gd name="connsiteY13" fmla="*/ 242888 h 466725"/>
                <a:gd name="connsiteX14" fmla="*/ 261938 w 290513"/>
                <a:gd name="connsiteY14" fmla="*/ 204788 h 466725"/>
                <a:gd name="connsiteX15" fmla="*/ 240506 w 290513"/>
                <a:gd name="connsiteY15" fmla="*/ 188119 h 466725"/>
                <a:gd name="connsiteX16" fmla="*/ 209550 w 290513"/>
                <a:gd name="connsiteY16" fmla="*/ 145257 h 466725"/>
                <a:gd name="connsiteX17" fmla="*/ 209550 w 290513"/>
                <a:gd name="connsiteY17" fmla="*/ 114300 h 466725"/>
                <a:gd name="connsiteX18" fmla="*/ 207169 w 290513"/>
                <a:gd name="connsiteY18" fmla="*/ 30957 h 466725"/>
                <a:gd name="connsiteX19" fmla="*/ 188119 w 290513"/>
                <a:gd name="connsiteY19" fmla="*/ 0 h 466725"/>
                <a:gd name="connsiteX20" fmla="*/ 52388 w 290513"/>
                <a:gd name="connsiteY20" fmla="*/ 4524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513" h="466725">
                  <a:moveTo>
                    <a:pt x="52388" y="45244"/>
                  </a:moveTo>
                  <a:lnTo>
                    <a:pt x="61913" y="138113"/>
                  </a:lnTo>
                  <a:lnTo>
                    <a:pt x="35719" y="154782"/>
                  </a:lnTo>
                  <a:cubicBezTo>
                    <a:pt x="36513" y="173832"/>
                    <a:pt x="37306" y="192882"/>
                    <a:pt x="38100" y="211932"/>
                  </a:cubicBezTo>
                  <a:lnTo>
                    <a:pt x="11906" y="259557"/>
                  </a:lnTo>
                  <a:lnTo>
                    <a:pt x="16669" y="361950"/>
                  </a:lnTo>
                  <a:lnTo>
                    <a:pt x="0" y="421482"/>
                  </a:lnTo>
                  <a:lnTo>
                    <a:pt x="57150" y="459582"/>
                  </a:lnTo>
                  <a:lnTo>
                    <a:pt x="138113" y="466725"/>
                  </a:lnTo>
                  <a:lnTo>
                    <a:pt x="195263" y="373857"/>
                  </a:lnTo>
                  <a:lnTo>
                    <a:pt x="223838" y="323850"/>
                  </a:lnTo>
                  <a:lnTo>
                    <a:pt x="290513" y="328613"/>
                  </a:lnTo>
                  <a:lnTo>
                    <a:pt x="252413" y="295275"/>
                  </a:lnTo>
                  <a:lnTo>
                    <a:pt x="254794" y="242888"/>
                  </a:lnTo>
                  <a:lnTo>
                    <a:pt x="261938" y="204788"/>
                  </a:lnTo>
                  <a:lnTo>
                    <a:pt x="240506" y="188119"/>
                  </a:lnTo>
                  <a:lnTo>
                    <a:pt x="209550" y="145257"/>
                  </a:lnTo>
                  <a:lnTo>
                    <a:pt x="209550" y="114300"/>
                  </a:lnTo>
                  <a:cubicBezTo>
                    <a:pt x="208756" y="86519"/>
                    <a:pt x="207963" y="58738"/>
                    <a:pt x="207169" y="30957"/>
                  </a:cubicBezTo>
                  <a:lnTo>
                    <a:pt x="188119" y="0"/>
                  </a:lnTo>
                  <a:lnTo>
                    <a:pt x="52388" y="45244"/>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2819" name="Freeform 2818"/>
            <p:cNvSpPr/>
            <p:nvPr/>
          </p:nvSpPr>
          <p:spPr bwMode="auto">
            <a:xfrm>
              <a:off x="7369969" y="23236238"/>
              <a:ext cx="250031" cy="104775"/>
            </a:xfrm>
            <a:custGeom>
              <a:avLst/>
              <a:gdLst>
                <a:gd name="connsiteX0" fmla="*/ 0 w 250031"/>
                <a:gd name="connsiteY0" fmla="*/ 0 h 104775"/>
                <a:gd name="connsiteX1" fmla="*/ 223837 w 250031"/>
                <a:gd name="connsiteY1" fmla="*/ 9525 h 104775"/>
                <a:gd name="connsiteX2" fmla="*/ 250031 w 250031"/>
                <a:gd name="connsiteY2" fmla="*/ 92868 h 104775"/>
                <a:gd name="connsiteX3" fmla="*/ 126206 w 250031"/>
                <a:gd name="connsiteY3" fmla="*/ 104775 h 104775"/>
                <a:gd name="connsiteX4" fmla="*/ 0 w 250031"/>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31" h="104775">
                  <a:moveTo>
                    <a:pt x="0" y="0"/>
                  </a:moveTo>
                  <a:lnTo>
                    <a:pt x="223837" y="9525"/>
                  </a:lnTo>
                  <a:lnTo>
                    <a:pt x="250031" y="92868"/>
                  </a:lnTo>
                  <a:lnTo>
                    <a:pt x="126206" y="104775"/>
                  </a:lnTo>
                  <a:lnTo>
                    <a:pt x="0" y="0"/>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2820" name="Freeform 2819"/>
            <p:cNvSpPr/>
            <p:nvPr/>
          </p:nvSpPr>
          <p:spPr bwMode="auto">
            <a:xfrm>
              <a:off x="4964906" y="22126575"/>
              <a:ext cx="504825" cy="383381"/>
            </a:xfrm>
            <a:custGeom>
              <a:avLst/>
              <a:gdLst>
                <a:gd name="connsiteX0" fmla="*/ 135732 w 504825"/>
                <a:gd name="connsiteY0" fmla="*/ 200025 h 383381"/>
                <a:gd name="connsiteX1" fmla="*/ 135732 w 504825"/>
                <a:gd name="connsiteY1" fmla="*/ 200025 h 383381"/>
                <a:gd name="connsiteX2" fmla="*/ 326232 w 504825"/>
                <a:gd name="connsiteY2" fmla="*/ 159544 h 383381"/>
                <a:gd name="connsiteX3" fmla="*/ 381000 w 504825"/>
                <a:gd name="connsiteY3" fmla="*/ 133350 h 383381"/>
                <a:gd name="connsiteX4" fmla="*/ 421482 w 504825"/>
                <a:gd name="connsiteY4" fmla="*/ 111919 h 383381"/>
                <a:gd name="connsiteX5" fmla="*/ 450057 w 504825"/>
                <a:gd name="connsiteY5" fmla="*/ 71438 h 383381"/>
                <a:gd name="connsiteX6" fmla="*/ 450057 w 504825"/>
                <a:gd name="connsiteY6" fmla="*/ 30956 h 383381"/>
                <a:gd name="connsiteX7" fmla="*/ 473869 w 504825"/>
                <a:gd name="connsiteY7" fmla="*/ 0 h 383381"/>
                <a:gd name="connsiteX8" fmla="*/ 495300 w 504825"/>
                <a:gd name="connsiteY8" fmla="*/ 42863 h 383381"/>
                <a:gd name="connsiteX9" fmla="*/ 504825 w 504825"/>
                <a:gd name="connsiteY9" fmla="*/ 97631 h 383381"/>
                <a:gd name="connsiteX10" fmla="*/ 476250 w 504825"/>
                <a:gd name="connsiteY10" fmla="*/ 290513 h 383381"/>
                <a:gd name="connsiteX11" fmla="*/ 445294 w 504825"/>
                <a:gd name="connsiteY11" fmla="*/ 369094 h 383381"/>
                <a:gd name="connsiteX12" fmla="*/ 409575 w 504825"/>
                <a:gd name="connsiteY12" fmla="*/ 383381 h 383381"/>
                <a:gd name="connsiteX13" fmla="*/ 226219 w 504825"/>
                <a:gd name="connsiteY13" fmla="*/ 371475 h 383381"/>
                <a:gd name="connsiteX14" fmla="*/ 0 w 504825"/>
                <a:gd name="connsiteY14" fmla="*/ 323850 h 383381"/>
                <a:gd name="connsiteX15" fmla="*/ 35719 w 504825"/>
                <a:gd name="connsiteY15" fmla="*/ 257175 h 383381"/>
                <a:gd name="connsiteX16" fmla="*/ 135732 w 504825"/>
                <a:gd name="connsiteY16" fmla="*/ 200025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825" h="383381">
                  <a:moveTo>
                    <a:pt x="135732" y="200025"/>
                  </a:moveTo>
                  <a:lnTo>
                    <a:pt x="135732" y="200025"/>
                  </a:lnTo>
                  <a:lnTo>
                    <a:pt x="326232" y="159544"/>
                  </a:lnTo>
                  <a:lnTo>
                    <a:pt x="381000" y="133350"/>
                  </a:lnTo>
                  <a:lnTo>
                    <a:pt x="421482" y="111919"/>
                  </a:lnTo>
                  <a:lnTo>
                    <a:pt x="450057" y="71438"/>
                  </a:lnTo>
                  <a:lnTo>
                    <a:pt x="450057" y="30956"/>
                  </a:lnTo>
                  <a:lnTo>
                    <a:pt x="473869" y="0"/>
                  </a:lnTo>
                  <a:lnTo>
                    <a:pt x="495300" y="42863"/>
                  </a:lnTo>
                  <a:lnTo>
                    <a:pt x="504825" y="97631"/>
                  </a:lnTo>
                  <a:lnTo>
                    <a:pt x="476250" y="290513"/>
                  </a:lnTo>
                  <a:lnTo>
                    <a:pt x="445294" y="369094"/>
                  </a:lnTo>
                  <a:lnTo>
                    <a:pt x="409575" y="383381"/>
                  </a:lnTo>
                  <a:lnTo>
                    <a:pt x="226219" y="371475"/>
                  </a:lnTo>
                  <a:lnTo>
                    <a:pt x="0" y="323850"/>
                  </a:lnTo>
                  <a:lnTo>
                    <a:pt x="35719" y="257175"/>
                  </a:lnTo>
                  <a:lnTo>
                    <a:pt x="135732" y="200025"/>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2821" name="Freeform 2820"/>
            <p:cNvSpPr/>
            <p:nvPr/>
          </p:nvSpPr>
          <p:spPr bwMode="auto">
            <a:xfrm>
              <a:off x="5262563" y="20000119"/>
              <a:ext cx="295275" cy="264319"/>
            </a:xfrm>
            <a:custGeom>
              <a:avLst/>
              <a:gdLst>
                <a:gd name="connsiteX0" fmla="*/ 47625 w 295275"/>
                <a:gd name="connsiteY0" fmla="*/ 0 h 264319"/>
                <a:gd name="connsiteX1" fmla="*/ 145256 w 295275"/>
                <a:gd name="connsiteY1" fmla="*/ 73819 h 264319"/>
                <a:gd name="connsiteX2" fmla="*/ 295275 w 295275"/>
                <a:gd name="connsiteY2" fmla="*/ 173831 h 264319"/>
                <a:gd name="connsiteX3" fmla="*/ 292893 w 295275"/>
                <a:gd name="connsiteY3" fmla="*/ 245269 h 264319"/>
                <a:gd name="connsiteX4" fmla="*/ 254793 w 295275"/>
                <a:gd name="connsiteY4" fmla="*/ 264319 h 264319"/>
                <a:gd name="connsiteX5" fmla="*/ 190500 w 295275"/>
                <a:gd name="connsiteY5" fmla="*/ 221456 h 264319"/>
                <a:gd name="connsiteX6" fmla="*/ 138112 w 295275"/>
                <a:gd name="connsiteY6" fmla="*/ 161925 h 264319"/>
                <a:gd name="connsiteX7" fmla="*/ 54768 w 295275"/>
                <a:gd name="connsiteY7" fmla="*/ 102394 h 264319"/>
                <a:gd name="connsiteX8" fmla="*/ 0 w 295275"/>
                <a:gd name="connsiteY8" fmla="*/ 47625 h 264319"/>
                <a:gd name="connsiteX9" fmla="*/ 47625 w 295275"/>
                <a:gd name="connsiteY9" fmla="*/ 0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64319">
                  <a:moveTo>
                    <a:pt x="47625" y="0"/>
                  </a:moveTo>
                  <a:lnTo>
                    <a:pt x="145256" y="73819"/>
                  </a:lnTo>
                  <a:lnTo>
                    <a:pt x="295275" y="173831"/>
                  </a:lnTo>
                  <a:lnTo>
                    <a:pt x="292893" y="245269"/>
                  </a:lnTo>
                  <a:lnTo>
                    <a:pt x="254793" y="264319"/>
                  </a:lnTo>
                  <a:lnTo>
                    <a:pt x="190500" y="221456"/>
                  </a:lnTo>
                  <a:lnTo>
                    <a:pt x="138112" y="161925"/>
                  </a:lnTo>
                  <a:lnTo>
                    <a:pt x="54768" y="102394"/>
                  </a:lnTo>
                  <a:lnTo>
                    <a:pt x="0" y="47625"/>
                  </a:lnTo>
                  <a:lnTo>
                    <a:pt x="47625" y="0"/>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2822" name="Freeform 2821"/>
            <p:cNvSpPr/>
            <p:nvPr/>
          </p:nvSpPr>
          <p:spPr bwMode="auto">
            <a:xfrm>
              <a:off x="1614791" y="18073991"/>
              <a:ext cx="758758" cy="651754"/>
            </a:xfrm>
            <a:custGeom>
              <a:avLst/>
              <a:gdLst>
                <a:gd name="connsiteX0" fmla="*/ 87549 w 758758"/>
                <a:gd name="connsiteY0" fmla="*/ 0 h 651754"/>
                <a:gd name="connsiteX1" fmla="*/ 330741 w 758758"/>
                <a:gd name="connsiteY1" fmla="*/ 126460 h 651754"/>
                <a:gd name="connsiteX2" fmla="*/ 661481 w 758758"/>
                <a:gd name="connsiteY2" fmla="*/ 282103 h 651754"/>
                <a:gd name="connsiteX3" fmla="*/ 758758 w 758758"/>
                <a:gd name="connsiteY3" fmla="*/ 389107 h 651754"/>
                <a:gd name="connsiteX4" fmla="*/ 700392 w 758758"/>
                <a:gd name="connsiteY4" fmla="*/ 622571 h 651754"/>
                <a:gd name="connsiteX5" fmla="*/ 291830 w 758758"/>
                <a:gd name="connsiteY5" fmla="*/ 651754 h 651754"/>
                <a:gd name="connsiteX6" fmla="*/ 0 w 758758"/>
                <a:gd name="connsiteY6" fmla="*/ 282103 h 651754"/>
                <a:gd name="connsiteX7" fmla="*/ 87549 w 758758"/>
                <a:gd name="connsiteY7" fmla="*/ 0 h 65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758" h="651754">
                  <a:moveTo>
                    <a:pt x="87549" y="0"/>
                  </a:moveTo>
                  <a:lnTo>
                    <a:pt x="330741" y="126460"/>
                  </a:lnTo>
                  <a:lnTo>
                    <a:pt x="661481" y="282103"/>
                  </a:lnTo>
                  <a:lnTo>
                    <a:pt x="758758" y="389107"/>
                  </a:lnTo>
                  <a:lnTo>
                    <a:pt x="700392" y="622571"/>
                  </a:lnTo>
                  <a:lnTo>
                    <a:pt x="291830" y="651754"/>
                  </a:lnTo>
                  <a:lnTo>
                    <a:pt x="0" y="282103"/>
                  </a:lnTo>
                  <a:lnTo>
                    <a:pt x="87549" y="0"/>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2823" name="Freeform 2822"/>
            <p:cNvSpPr/>
            <p:nvPr/>
          </p:nvSpPr>
          <p:spPr bwMode="auto">
            <a:xfrm>
              <a:off x="5469545" y="22594529"/>
              <a:ext cx="787985" cy="1129305"/>
            </a:xfrm>
            <a:custGeom>
              <a:avLst/>
              <a:gdLst>
                <a:gd name="connsiteX0" fmla="*/ 471948 w 787985"/>
                <a:gd name="connsiteY0" fmla="*/ 644715 h 1129305"/>
                <a:gd name="connsiteX1" fmla="*/ 493017 w 787985"/>
                <a:gd name="connsiteY1" fmla="*/ 691067 h 1129305"/>
                <a:gd name="connsiteX2" fmla="*/ 543583 w 787985"/>
                <a:gd name="connsiteY2" fmla="*/ 762702 h 1129305"/>
                <a:gd name="connsiteX3" fmla="*/ 568866 w 787985"/>
                <a:gd name="connsiteY3" fmla="*/ 817482 h 1129305"/>
                <a:gd name="connsiteX4" fmla="*/ 573080 w 787985"/>
                <a:gd name="connsiteY4" fmla="*/ 868048 h 1129305"/>
                <a:gd name="connsiteX5" fmla="*/ 619432 w 787985"/>
                <a:gd name="connsiteY5" fmla="*/ 884903 h 1129305"/>
                <a:gd name="connsiteX6" fmla="*/ 619432 w 787985"/>
                <a:gd name="connsiteY6" fmla="*/ 884903 h 1129305"/>
                <a:gd name="connsiteX7" fmla="*/ 636287 w 787985"/>
                <a:gd name="connsiteY7" fmla="*/ 956538 h 1129305"/>
                <a:gd name="connsiteX8" fmla="*/ 644715 w 787985"/>
                <a:gd name="connsiteY8" fmla="*/ 986035 h 1129305"/>
                <a:gd name="connsiteX9" fmla="*/ 733205 w 787985"/>
                <a:gd name="connsiteY9" fmla="*/ 1061884 h 1129305"/>
                <a:gd name="connsiteX10" fmla="*/ 779557 w 787985"/>
                <a:gd name="connsiteY10" fmla="*/ 1095595 h 1129305"/>
                <a:gd name="connsiteX11" fmla="*/ 787985 w 787985"/>
                <a:gd name="connsiteY11" fmla="*/ 1129305 h 1129305"/>
                <a:gd name="connsiteX12" fmla="*/ 455093 w 787985"/>
                <a:gd name="connsiteY12" fmla="*/ 1074525 h 1129305"/>
                <a:gd name="connsiteX13" fmla="*/ 151697 w 787985"/>
                <a:gd name="connsiteY13" fmla="*/ 661571 h 1129305"/>
                <a:gd name="connsiteX14" fmla="*/ 0 w 787985"/>
                <a:gd name="connsiteY14" fmla="*/ 96918 h 1129305"/>
                <a:gd name="connsiteX15" fmla="*/ 16855 w 787985"/>
                <a:gd name="connsiteY15" fmla="*/ 0 h 1129305"/>
                <a:gd name="connsiteX16" fmla="*/ 88490 w 787985"/>
                <a:gd name="connsiteY16" fmla="*/ 25283 h 1129305"/>
                <a:gd name="connsiteX17" fmla="*/ 130628 w 787985"/>
                <a:gd name="connsiteY17" fmla="*/ 80063 h 1129305"/>
                <a:gd name="connsiteX18" fmla="*/ 168553 w 787985"/>
                <a:gd name="connsiteY18" fmla="*/ 130629 h 1129305"/>
                <a:gd name="connsiteX19" fmla="*/ 202263 w 787985"/>
                <a:gd name="connsiteY19" fmla="*/ 181195 h 1129305"/>
                <a:gd name="connsiteX20" fmla="*/ 471948 w 787985"/>
                <a:gd name="connsiteY20" fmla="*/ 644715 h 112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7985" h="1129305">
                  <a:moveTo>
                    <a:pt x="471948" y="644715"/>
                  </a:moveTo>
                  <a:lnTo>
                    <a:pt x="493017" y="691067"/>
                  </a:lnTo>
                  <a:lnTo>
                    <a:pt x="543583" y="762702"/>
                  </a:lnTo>
                  <a:lnTo>
                    <a:pt x="568866" y="817482"/>
                  </a:lnTo>
                  <a:lnTo>
                    <a:pt x="573080" y="868048"/>
                  </a:lnTo>
                  <a:lnTo>
                    <a:pt x="619432" y="884903"/>
                  </a:lnTo>
                  <a:lnTo>
                    <a:pt x="619432" y="884903"/>
                  </a:lnTo>
                  <a:lnTo>
                    <a:pt x="636287" y="956538"/>
                  </a:lnTo>
                  <a:lnTo>
                    <a:pt x="644715" y="986035"/>
                  </a:lnTo>
                  <a:lnTo>
                    <a:pt x="733205" y="1061884"/>
                  </a:lnTo>
                  <a:lnTo>
                    <a:pt x="779557" y="1095595"/>
                  </a:lnTo>
                  <a:lnTo>
                    <a:pt x="787985" y="1129305"/>
                  </a:lnTo>
                  <a:lnTo>
                    <a:pt x="455093" y="1074525"/>
                  </a:lnTo>
                  <a:lnTo>
                    <a:pt x="151697" y="661571"/>
                  </a:lnTo>
                  <a:lnTo>
                    <a:pt x="0" y="96918"/>
                  </a:lnTo>
                  <a:lnTo>
                    <a:pt x="16855" y="0"/>
                  </a:lnTo>
                  <a:lnTo>
                    <a:pt x="88490" y="25283"/>
                  </a:lnTo>
                  <a:lnTo>
                    <a:pt x="130628" y="80063"/>
                  </a:lnTo>
                  <a:lnTo>
                    <a:pt x="168553" y="130629"/>
                  </a:lnTo>
                  <a:lnTo>
                    <a:pt x="202263" y="181195"/>
                  </a:lnTo>
                  <a:lnTo>
                    <a:pt x="471948" y="644715"/>
                  </a:lnTo>
                  <a:close/>
                </a:path>
              </a:pathLst>
            </a:custGeom>
            <a:solidFill>
              <a:srgbClr val="D1D0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grpSp>
      <p:graphicFrame>
        <p:nvGraphicFramePr>
          <p:cNvPr id="2838" name="Chart 2837"/>
          <p:cNvGraphicFramePr/>
          <p:nvPr>
            <p:extLst>
              <p:ext uri="{D42A27DB-BD31-4B8C-83A1-F6EECF244321}">
                <p14:modId xmlns:p14="http://schemas.microsoft.com/office/powerpoint/2010/main" val="1959884546"/>
              </p:ext>
            </p:extLst>
          </p:nvPr>
        </p:nvGraphicFramePr>
        <p:xfrm>
          <a:off x="8305800" y="19050000"/>
          <a:ext cx="3184816" cy="3372869"/>
        </p:xfrm>
        <a:graphic>
          <a:graphicData uri="http://schemas.openxmlformats.org/drawingml/2006/chart">
            <c:chart xmlns:c="http://schemas.openxmlformats.org/drawingml/2006/chart" xmlns:r="http://schemas.openxmlformats.org/officeDocument/2006/relationships" r:id="rId18"/>
          </a:graphicData>
        </a:graphic>
      </p:graphicFrame>
      <p:grpSp>
        <p:nvGrpSpPr>
          <p:cNvPr id="39" name="Group 38"/>
          <p:cNvGrpSpPr/>
          <p:nvPr/>
        </p:nvGrpSpPr>
        <p:grpSpPr>
          <a:xfrm>
            <a:off x="13030200" y="21663223"/>
            <a:ext cx="4174690" cy="3635177"/>
            <a:chOff x="13901943" y="21140241"/>
            <a:chExt cx="4174690" cy="3635177"/>
          </a:xfrm>
        </p:grpSpPr>
        <p:sp>
          <p:nvSpPr>
            <p:cNvPr id="223" name="TextBox 222"/>
            <p:cNvSpPr txBox="1"/>
            <p:nvPr/>
          </p:nvSpPr>
          <p:spPr>
            <a:xfrm>
              <a:off x="14061844" y="21896139"/>
              <a:ext cx="595035" cy="338554"/>
            </a:xfrm>
            <a:prstGeom prst="rect">
              <a:avLst/>
            </a:prstGeom>
            <a:noFill/>
          </p:spPr>
          <p:txBody>
            <a:bodyPr wrap="none" rtlCol="0">
              <a:spAutoFit/>
            </a:bodyPr>
            <a:lstStyle/>
            <a:p>
              <a:r>
                <a:rPr lang="en-US" sz="1600" b="0" dirty="0" smtClean="0"/>
                <a:t>60%</a:t>
              </a:r>
              <a:endParaRPr lang="en-US" sz="1600" b="0" dirty="0"/>
            </a:p>
          </p:txBody>
        </p:sp>
        <p:grpSp>
          <p:nvGrpSpPr>
            <p:cNvPr id="1043" name="Group 1042"/>
            <p:cNvGrpSpPr/>
            <p:nvPr/>
          </p:nvGrpSpPr>
          <p:grpSpPr>
            <a:xfrm>
              <a:off x="13901943" y="21140241"/>
              <a:ext cx="4174690" cy="3635177"/>
              <a:chOff x="23710869" y="17776929"/>
              <a:chExt cx="4174690" cy="3635177"/>
            </a:xfrm>
          </p:grpSpPr>
          <p:cxnSp>
            <p:nvCxnSpPr>
              <p:cNvPr id="2848" name="Elbow Connector 2847"/>
              <p:cNvCxnSpPr/>
              <p:nvPr/>
            </p:nvCxnSpPr>
            <p:spPr bwMode="auto">
              <a:xfrm rot="5400000">
                <a:off x="25835230" y="18471967"/>
                <a:ext cx="1896052" cy="505975"/>
              </a:xfrm>
              <a:prstGeom prst="bentConnector3">
                <a:avLst>
                  <a:gd name="adj1" fmla="val 99432"/>
                </a:avLst>
              </a:prstGeom>
              <a:solidFill>
                <a:schemeClr val="accent1"/>
              </a:solidFill>
              <a:ln w="9525" cap="flat" cmpd="sng" algn="ctr">
                <a:solidFill>
                  <a:schemeClr val="tx1"/>
                </a:solidFill>
                <a:prstDash val="dash"/>
                <a:round/>
                <a:headEnd type="none" w="med" len="med"/>
                <a:tailEnd type="none" w="med" len="med"/>
              </a:ln>
              <a:effectLst/>
            </p:spPr>
          </p:cxnSp>
          <p:sp>
            <p:nvSpPr>
              <p:cNvPr id="2859" name="TextBox 2858"/>
              <p:cNvSpPr txBox="1"/>
              <p:nvPr/>
            </p:nvSpPr>
            <p:spPr>
              <a:xfrm>
                <a:off x="27036241" y="18320482"/>
                <a:ext cx="595035" cy="338554"/>
              </a:xfrm>
              <a:prstGeom prst="rect">
                <a:avLst/>
              </a:prstGeom>
              <a:noFill/>
            </p:spPr>
            <p:txBody>
              <a:bodyPr wrap="none" rtlCol="0">
                <a:spAutoFit/>
              </a:bodyPr>
              <a:lstStyle/>
              <a:p>
                <a:r>
                  <a:rPr lang="en-US" sz="1600" b="0" dirty="0" smtClean="0"/>
                  <a:t>40%</a:t>
                </a:r>
                <a:endParaRPr lang="en-US" sz="1600" b="0" dirty="0"/>
              </a:p>
            </p:txBody>
          </p:sp>
          <p:cxnSp>
            <p:nvCxnSpPr>
              <p:cNvPr id="1028" name="Straight Connector 1027"/>
              <p:cNvCxnSpPr/>
              <p:nvPr/>
            </p:nvCxnSpPr>
            <p:spPr bwMode="auto">
              <a:xfrm flipH="1">
                <a:off x="24481113" y="17812123"/>
                <a:ext cx="1316174" cy="10449"/>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033" name="Elbow Connector 1032"/>
              <p:cNvCxnSpPr/>
              <p:nvPr/>
            </p:nvCxnSpPr>
            <p:spPr bwMode="auto">
              <a:xfrm rot="16200000" flipH="1">
                <a:off x="24381346" y="17907034"/>
                <a:ext cx="2004785" cy="1835863"/>
              </a:xfrm>
              <a:prstGeom prst="bentConnector3">
                <a:avLst>
                  <a:gd name="adj1" fmla="val 104733"/>
                </a:avLst>
              </a:prstGeom>
              <a:solidFill>
                <a:schemeClr val="accent1"/>
              </a:solidFill>
              <a:ln w="9525" cap="flat" cmpd="sng" algn="ctr">
                <a:solidFill>
                  <a:schemeClr val="tx1"/>
                </a:solidFill>
                <a:prstDash val="dash"/>
                <a:round/>
                <a:headEnd type="none" w="med" len="med"/>
                <a:tailEnd type="none" w="med" len="med"/>
              </a:ln>
              <a:effectLst/>
            </p:spPr>
          </p:cxnSp>
          <p:sp>
            <p:nvSpPr>
              <p:cNvPr id="1042" name="TextBox 1041"/>
              <p:cNvSpPr txBox="1"/>
              <p:nvPr/>
            </p:nvSpPr>
            <p:spPr>
              <a:xfrm>
                <a:off x="23710869" y="20334888"/>
                <a:ext cx="4174690" cy="1077218"/>
              </a:xfrm>
              <a:prstGeom prst="rect">
                <a:avLst/>
              </a:prstGeom>
              <a:noFill/>
            </p:spPr>
            <p:txBody>
              <a:bodyPr wrap="square" rtlCol="0">
                <a:spAutoFit/>
              </a:bodyPr>
              <a:lstStyle/>
              <a:p>
                <a:r>
                  <a:rPr lang="en-US" sz="1600" b="0" dirty="0" smtClean="0"/>
                  <a:t>Fig. </a:t>
                </a:r>
                <a:r>
                  <a:rPr lang="en-US" sz="1600" b="0" dirty="0" smtClean="0"/>
                  <a:t>3. </a:t>
                </a:r>
                <a:r>
                  <a:rPr lang="en-US" sz="1600" b="0" dirty="0" smtClean="0"/>
                  <a:t>Percentage of each estuarine land-cover class. The total mudflat areas total 4200 km</a:t>
                </a:r>
                <a:r>
                  <a:rPr lang="en-US" sz="1600" b="0" i="0" baseline="30000" dirty="0" smtClean="0">
                    <a:latin typeface="+mj-lt"/>
                  </a:rPr>
                  <a:t>2</a:t>
                </a:r>
                <a:r>
                  <a:rPr lang="en-US" sz="1600" b="0" dirty="0" smtClean="0"/>
                  <a:t> and the estuary areas total</a:t>
                </a:r>
                <a:r>
                  <a:rPr lang="en-US" sz="1600" b="0" dirty="0"/>
                  <a:t> </a:t>
                </a:r>
                <a:r>
                  <a:rPr lang="en-US" sz="1600" b="0" dirty="0" smtClean="0"/>
                  <a:t>2800 km</a:t>
                </a:r>
                <a:r>
                  <a:rPr lang="en-US" sz="1600" b="0" baseline="30000" dirty="0" smtClean="0"/>
                  <a:t>2</a:t>
                </a:r>
                <a:r>
                  <a:rPr lang="en-US" sz="1600" b="0" dirty="0" smtClean="0"/>
                  <a:t>.</a:t>
                </a:r>
                <a:endParaRPr lang="en-US" sz="1600" b="0" dirty="0"/>
              </a:p>
            </p:txBody>
          </p:sp>
        </p:grpSp>
      </p:grpSp>
      <p:cxnSp>
        <p:nvCxnSpPr>
          <p:cNvPr id="1050" name="Straight Arrow Connector 1049"/>
          <p:cNvCxnSpPr/>
          <p:nvPr/>
        </p:nvCxnSpPr>
        <p:spPr bwMode="auto">
          <a:xfrm>
            <a:off x="10058400" y="20662613"/>
            <a:ext cx="2938257" cy="13552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53" name="TextBox 1052"/>
          <p:cNvSpPr txBox="1"/>
          <p:nvPr/>
        </p:nvSpPr>
        <p:spPr>
          <a:xfrm rot="1479303">
            <a:off x="11468819" y="21104996"/>
            <a:ext cx="1468672" cy="400110"/>
          </a:xfrm>
          <a:prstGeom prst="rect">
            <a:avLst/>
          </a:prstGeom>
          <a:noFill/>
        </p:spPr>
        <p:txBody>
          <a:bodyPr wrap="none" rtlCol="0">
            <a:spAutoFit/>
          </a:bodyPr>
          <a:lstStyle/>
          <a:p>
            <a:r>
              <a:rPr lang="en-US" sz="2000" b="0" dirty="0" smtClean="0"/>
              <a:t>Breakdown</a:t>
            </a:r>
            <a:endParaRPr lang="en-US" b="0" dirty="0"/>
          </a:p>
        </p:txBody>
      </p:sp>
      <p:sp>
        <p:nvSpPr>
          <p:cNvPr id="1059" name="TextBox 1058"/>
          <p:cNvSpPr txBox="1"/>
          <p:nvPr/>
        </p:nvSpPr>
        <p:spPr>
          <a:xfrm>
            <a:off x="28769142" y="17287815"/>
            <a:ext cx="10997766" cy="377026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b="0" dirty="0"/>
              <a:t>Across the extent of this study (~1,000,000 km</a:t>
            </a:r>
            <a:r>
              <a:rPr lang="en-US" sz="2800" b="0" baseline="30000" dirty="0"/>
              <a:t>2</a:t>
            </a:r>
            <a:r>
              <a:rPr lang="en-US" sz="2800" b="0" dirty="0"/>
              <a:t>) where 0.7% is estuarine habitat, the mudflat class occupies 60% or 4200 km</a:t>
            </a:r>
            <a:r>
              <a:rPr lang="en-US" sz="2800" b="0" baseline="30000" dirty="0"/>
              <a:t>2</a:t>
            </a:r>
            <a:r>
              <a:rPr lang="en-US" sz="2800" b="0" dirty="0"/>
              <a:t> and the estuary occupies 40% or 2800 </a:t>
            </a:r>
            <a:r>
              <a:rPr lang="en-US" sz="2800" b="0" dirty="0" smtClean="0"/>
              <a:t>km</a:t>
            </a:r>
            <a:r>
              <a:rPr lang="en-US" sz="2800" b="0" baseline="30000" dirty="0" smtClean="0"/>
              <a:t>2 </a:t>
            </a:r>
            <a:r>
              <a:rPr lang="en-US" sz="2800" b="0" dirty="0" smtClean="0"/>
              <a:t>(Fig </a:t>
            </a:r>
            <a:r>
              <a:rPr lang="en-US" sz="2800" b="0" dirty="0" smtClean="0"/>
              <a:t>3)</a:t>
            </a:r>
            <a:r>
              <a:rPr lang="en-US" sz="2800" b="0" dirty="0" smtClean="0"/>
              <a:t>.</a:t>
            </a:r>
            <a:endParaRPr lang="en-US" sz="2800" b="0" dirty="0"/>
          </a:p>
          <a:p>
            <a:pPr marL="457200" indent="-457200">
              <a:spcAft>
                <a:spcPts val="600"/>
              </a:spcAft>
              <a:buFont typeface="Arial" panose="020B0604020202020204" pitchFamily="34" charset="0"/>
              <a:buChar char="•"/>
            </a:pPr>
            <a:r>
              <a:rPr lang="en-US" sz="2800" b="0" dirty="0" smtClean="0"/>
              <a:t>The differences among estuary habitats </a:t>
            </a:r>
            <a:r>
              <a:rPr lang="en-US" sz="2800" b="0" dirty="0"/>
              <a:t>can be identified using </a:t>
            </a:r>
            <a:endParaRPr lang="en-US" sz="2800" b="0" dirty="0" smtClean="0"/>
          </a:p>
          <a:p>
            <a:pPr>
              <a:spcAft>
                <a:spcPts val="600"/>
              </a:spcAft>
            </a:pPr>
            <a:r>
              <a:rPr lang="en-US" sz="2800" b="0" dirty="0" smtClean="0"/>
              <a:t>     multispectral </a:t>
            </a:r>
            <a:r>
              <a:rPr lang="en-US" sz="2800" b="0" dirty="0"/>
              <a:t>imagery captured </a:t>
            </a:r>
            <a:r>
              <a:rPr lang="en-US" sz="2800" b="0" dirty="0" smtClean="0"/>
              <a:t>proximal </a:t>
            </a:r>
            <a:r>
              <a:rPr lang="en-US" sz="2800" b="0" dirty="0"/>
              <a:t>to low </a:t>
            </a:r>
            <a:r>
              <a:rPr lang="en-US" sz="2800" b="0" dirty="0" smtClean="0"/>
              <a:t>tide (Fig 3).</a:t>
            </a:r>
          </a:p>
          <a:p>
            <a:pPr marL="457200" indent="-457200">
              <a:spcAft>
                <a:spcPts val="600"/>
              </a:spcAft>
              <a:buFont typeface="Arial" panose="020B0604020202020204" pitchFamily="34" charset="0"/>
              <a:buChar char="•"/>
            </a:pPr>
            <a:r>
              <a:rPr lang="en-US" sz="2800" b="0" dirty="0"/>
              <a:t>An accuracy assessment of 55 random points per class resulted in </a:t>
            </a:r>
            <a:r>
              <a:rPr lang="en-US" sz="2800" b="0" dirty="0" smtClean="0"/>
              <a:t>a good </a:t>
            </a:r>
            <a:r>
              <a:rPr lang="en-US" sz="2800" b="0" dirty="0"/>
              <a:t>overall accuracy of 91% and Kappa statistic of 87% </a:t>
            </a:r>
            <a:r>
              <a:rPr lang="en-US" sz="2800" b="0" dirty="0" smtClean="0"/>
              <a:t>(Table 1).</a:t>
            </a:r>
            <a:endParaRPr lang="en-US" sz="2800" b="0" dirty="0"/>
          </a:p>
        </p:txBody>
      </p:sp>
      <p:grpSp>
        <p:nvGrpSpPr>
          <p:cNvPr id="18" name="Group 17"/>
          <p:cNvGrpSpPr/>
          <p:nvPr/>
        </p:nvGrpSpPr>
        <p:grpSpPr>
          <a:xfrm>
            <a:off x="19390183" y="25197674"/>
            <a:ext cx="5755817" cy="1548526"/>
            <a:chOff x="18399583" y="22911674"/>
            <a:chExt cx="5755817" cy="1548526"/>
          </a:xfrm>
        </p:grpSpPr>
        <p:pic>
          <p:nvPicPr>
            <p:cNvPr id="9" name="Picture 8" descr="legend.jpg"/>
            <p:cNvPicPr>
              <a:picLocks noChangeAspect="1"/>
            </p:cNvPicPr>
            <p:nvPr/>
          </p:nvPicPr>
          <p:blipFill rotWithShape="1">
            <a:blip r:embed="rId19" cstate="print">
              <a:extLst>
                <a:ext uri="{28A0092B-C50C-407E-A947-70E740481C1C}">
                  <a14:useLocalDpi xmlns:a14="http://schemas.microsoft.com/office/drawing/2010/main" val="0"/>
                </a:ext>
              </a:extLst>
            </a:blip>
            <a:srcRect l="35835" t="34104" r="41868" b="46362"/>
            <a:stretch/>
          </p:blipFill>
          <p:spPr>
            <a:xfrm>
              <a:off x="18399583" y="22915648"/>
              <a:ext cx="2242643" cy="1518390"/>
            </a:xfrm>
            <a:prstGeom prst="rect">
              <a:avLst/>
            </a:prstGeom>
          </p:spPr>
        </p:pic>
        <p:grpSp>
          <p:nvGrpSpPr>
            <p:cNvPr id="15" name="Group 14"/>
            <p:cNvGrpSpPr/>
            <p:nvPr/>
          </p:nvGrpSpPr>
          <p:grpSpPr>
            <a:xfrm>
              <a:off x="20554906" y="22911674"/>
              <a:ext cx="3600494" cy="1548526"/>
              <a:chOff x="20554906" y="22911674"/>
              <a:chExt cx="3600494" cy="1548526"/>
            </a:xfrm>
          </p:grpSpPr>
          <p:pic>
            <p:nvPicPr>
              <p:cNvPr id="11" name="Picture 10" descr="legend.jpg"/>
              <p:cNvPicPr>
                <a:picLocks noChangeAspect="1"/>
              </p:cNvPicPr>
              <p:nvPr/>
            </p:nvPicPr>
            <p:blipFill rotWithShape="1">
              <a:blip r:embed="rId19" cstate="print">
                <a:extLst>
                  <a:ext uri="{28A0092B-C50C-407E-A947-70E740481C1C}">
                    <a14:useLocalDpi xmlns:a14="http://schemas.microsoft.com/office/drawing/2010/main" val="0"/>
                  </a:ext>
                </a:extLst>
              </a:blip>
              <a:srcRect l="36052" t="58676" r="28237" b="21507"/>
              <a:stretch/>
            </p:blipFill>
            <p:spPr>
              <a:xfrm>
                <a:off x="20554906" y="22911674"/>
                <a:ext cx="3591956" cy="1540249"/>
              </a:xfrm>
              <a:prstGeom prst="rect">
                <a:avLst/>
              </a:prstGeom>
            </p:spPr>
          </p:pic>
          <p:sp>
            <p:nvSpPr>
              <p:cNvPr id="12" name="Rectangle 11"/>
              <p:cNvSpPr/>
              <p:nvPr/>
            </p:nvSpPr>
            <p:spPr bwMode="auto">
              <a:xfrm>
                <a:off x="23164800" y="24079200"/>
                <a:ext cx="9906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grpSp>
      </p:grpSp>
      <p:cxnSp>
        <p:nvCxnSpPr>
          <p:cNvPr id="57" name="Elbow Connector 56"/>
          <p:cNvCxnSpPr/>
          <p:nvPr/>
        </p:nvCxnSpPr>
        <p:spPr bwMode="auto">
          <a:xfrm flipV="1">
            <a:off x="5105400" y="18821400"/>
            <a:ext cx="12344400" cy="1905000"/>
          </a:xfrm>
          <a:prstGeom prst="bentConnector3">
            <a:avLst>
              <a:gd name="adj1" fmla="val 24154"/>
            </a:avLst>
          </a:prstGeom>
          <a:solidFill>
            <a:schemeClr val="accent1"/>
          </a:solidFill>
          <a:ln w="9525" cap="flat" cmpd="sng" algn="ctr">
            <a:solidFill>
              <a:schemeClr val="tx1"/>
            </a:solidFill>
            <a:prstDash val="solid"/>
            <a:round/>
            <a:headEnd type="none" w="med" len="med"/>
            <a:tailEnd type="arrow"/>
          </a:ln>
          <a:effectLst/>
        </p:spPr>
      </p:cxnSp>
      <p:cxnSp>
        <p:nvCxnSpPr>
          <p:cNvPr id="161" name="Elbow Connector 160"/>
          <p:cNvCxnSpPr/>
          <p:nvPr/>
        </p:nvCxnSpPr>
        <p:spPr bwMode="auto">
          <a:xfrm>
            <a:off x="8231558" y="23201105"/>
            <a:ext cx="5764498" cy="4230897"/>
          </a:xfrm>
          <a:prstGeom prst="bentConnector3">
            <a:avLst>
              <a:gd name="adj1" fmla="val 67115"/>
            </a:avLst>
          </a:prstGeom>
          <a:solidFill>
            <a:schemeClr val="accent1"/>
          </a:solidFill>
          <a:ln w="9525" cap="flat" cmpd="sng" algn="ctr">
            <a:solidFill>
              <a:schemeClr val="tx1"/>
            </a:solidFill>
            <a:prstDash val="solid"/>
            <a:round/>
            <a:headEnd type="none" w="med" len="med"/>
            <a:tailEnd type="arrow"/>
          </a:ln>
          <a:effectLst/>
        </p:spPr>
      </p:cxnSp>
      <p:sp>
        <p:nvSpPr>
          <p:cNvPr id="2831" name="Rectangle 2830"/>
          <p:cNvSpPr/>
          <p:nvPr/>
        </p:nvSpPr>
        <p:spPr>
          <a:xfrm>
            <a:off x="28982185" y="25798582"/>
            <a:ext cx="10515600" cy="7017306"/>
          </a:xfrm>
          <a:prstGeom prst="rect">
            <a:avLst/>
          </a:prstGeom>
        </p:spPr>
        <p:txBody>
          <a:bodyPr wrap="square">
            <a:spAutoFit/>
          </a:bodyPr>
          <a:lstStyle/>
          <a:p>
            <a:pPr marL="457200" indent="-457200">
              <a:spcAft>
                <a:spcPts val="1200"/>
              </a:spcAft>
              <a:buFont typeface="Arial"/>
              <a:buChar char="•"/>
            </a:pPr>
            <a:r>
              <a:rPr lang="en-US" sz="2800" b="0" dirty="0" smtClean="0"/>
              <a:t>The estuary habitats land-cover classification for SE Alaska provides detailed information of estuary characteristics and supports continued ecological and economical research.</a:t>
            </a:r>
          </a:p>
          <a:p>
            <a:pPr marL="457200" indent="-457200">
              <a:spcAft>
                <a:spcPts val="1200"/>
              </a:spcAft>
              <a:buFont typeface="Arial"/>
              <a:buChar char="•"/>
            </a:pPr>
            <a:r>
              <a:rPr lang="en-US" sz="2800" b="0" dirty="0" smtClean="0"/>
              <a:t>In other studies, </a:t>
            </a:r>
            <a:r>
              <a:rPr lang="en-US" sz="2800" b="0" dirty="0" err="1" smtClean="0"/>
              <a:t>isostatic</a:t>
            </a:r>
            <a:r>
              <a:rPr lang="en-US" sz="2800" b="0" dirty="0" smtClean="0"/>
              <a:t> rebound was shown to result in the regional uplift </a:t>
            </a:r>
            <a:r>
              <a:rPr lang="en-US" sz="2800" b="0" smtClean="0"/>
              <a:t>(Larsen et al., 2005). </a:t>
            </a:r>
            <a:r>
              <a:rPr lang="en-US" sz="2800" b="0" dirty="0" smtClean="0"/>
              <a:t>Next, we will pair each estuary classification, slope, and area to </a:t>
            </a:r>
            <a:r>
              <a:rPr lang="en-US" sz="2800" b="0" dirty="0"/>
              <a:t>estimate the extent of </a:t>
            </a:r>
            <a:r>
              <a:rPr lang="en-US" sz="2800" b="0" dirty="0" smtClean="0"/>
              <a:t>accretion per estuary.</a:t>
            </a:r>
          </a:p>
          <a:p>
            <a:pPr marL="457200" indent="-457200">
              <a:spcAft>
                <a:spcPts val="1200"/>
              </a:spcAft>
              <a:buFont typeface="Arial"/>
              <a:buChar char="•"/>
            </a:pPr>
            <a:r>
              <a:rPr lang="en-US" sz="2800" b="0" dirty="0" smtClean="0"/>
              <a:t>Estuarine </a:t>
            </a:r>
            <a:r>
              <a:rPr lang="en-US" sz="2800" b="0" dirty="0"/>
              <a:t>classes and area data will be integrated with NetMap stream reach attributes to determine spatial relationships between estuaries and the watersheds upstream. The classification can </a:t>
            </a:r>
            <a:r>
              <a:rPr lang="en-US" sz="2800" b="0" dirty="0" smtClean="0"/>
              <a:t>be joined </a:t>
            </a:r>
            <a:r>
              <a:rPr lang="en-US" sz="2800" b="0" dirty="0"/>
              <a:t>to a number of physical and biological variables (land cover, topography, watershed area, and stream geomorphology) to further inform estuarine mapping and models.</a:t>
            </a:r>
          </a:p>
          <a:p>
            <a:pPr marL="457200" indent="-457200">
              <a:buFont typeface="Arial"/>
              <a:buChar char="•"/>
            </a:pPr>
            <a:endParaRPr lang="en-US" sz="2800" b="0" dirty="0" smtClean="0"/>
          </a:p>
        </p:txBody>
      </p:sp>
      <p:sp>
        <p:nvSpPr>
          <p:cNvPr id="2834" name="TextBox 2833"/>
          <p:cNvSpPr txBox="1"/>
          <p:nvPr/>
        </p:nvSpPr>
        <p:spPr>
          <a:xfrm>
            <a:off x="17449801" y="24485025"/>
            <a:ext cx="9829800" cy="830997"/>
          </a:xfrm>
          <a:prstGeom prst="rect">
            <a:avLst/>
          </a:prstGeom>
          <a:noFill/>
        </p:spPr>
        <p:txBody>
          <a:bodyPr wrap="square" rtlCol="0">
            <a:spAutoFit/>
          </a:bodyPr>
          <a:lstStyle/>
          <a:p>
            <a:r>
              <a:rPr lang="en-US" sz="1600" b="0" dirty="0" smtClean="0"/>
              <a:t>Fig. </a:t>
            </a:r>
            <a:r>
              <a:rPr lang="en-US" sz="1600" b="0" dirty="0" smtClean="0"/>
              <a:t>4. </a:t>
            </a:r>
            <a:r>
              <a:rPr lang="en-US" sz="1600" b="0" dirty="0" smtClean="0"/>
              <a:t>Estuary near </a:t>
            </a:r>
            <a:r>
              <a:rPr lang="en-US" sz="1600" b="0" dirty="0" err="1" smtClean="0"/>
              <a:t>Gustavus</a:t>
            </a:r>
            <a:r>
              <a:rPr lang="en-US" sz="1600" b="0" dirty="0" smtClean="0"/>
              <a:t> showing fine </a:t>
            </a:r>
            <a:r>
              <a:rPr lang="en-US" sz="1600" b="0" dirty="0"/>
              <a:t>resolution imagery from </a:t>
            </a:r>
            <a:r>
              <a:rPr lang="en-US" sz="1600" b="0" dirty="0" smtClean="0"/>
              <a:t>ESRI (left) and land-cover classification (right</a:t>
            </a:r>
            <a:r>
              <a:rPr lang="en-US" sz="1600" b="0" dirty="0"/>
              <a:t>).</a:t>
            </a:r>
          </a:p>
          <a:p>
            <a:endParaRPr lang="en-US" sz="1600" b="0" dirty="0"/>
          </a:p>
        </p:txBody>
      </p:sp>
      <p:sp>
        <p:nvSpPr>
          <p:cNvPr id="170" name="TextBox 169"/>
          <p:cNvSpPr txBox="1"/>
          <p:nvPr/>
        </p:nvSpPr>
        <p:spPr>
          <a:xfrm>
            <a:off x="14249400" y="32028824"/>
            <a:ext cx="12725400" cy="338554"/>
          </a:xfrm>
          <a:prstGeom prst="rect">
            <a:avLst/>
          </a:prstGeom>
          <a:noFill/>
        </p:spPr>
        <p:txBody>
          <a:bodyPr wrap="square" rtlCol="0">
            <a:spAutoFit/>
          </a:bodyPr>
          <a:lstStyle/>
          <a:p>
            <a:r>
              <a:rPr lang="en-US" sz="1600" b="0" dirty="0" smtClean="0"/>
              <a:t>Fig</a:t>
            </a:r>
            <a:r>
              <a:rPr lang="en-US" sz="1600" b="0" dirty="0" smtClean="0"/>
              <a:t>. 5. </a:t>
            </a:r>
            <a:r>
              <a:rPr lang="en-US" sz="1600" b="0" dirty="0" smtClean="0"/>
              <a:t>Estuary between Wrangle and Petersburg showing fine resolution imagery from ESRI (left) and land-cover classification (right).</a:t>
            </a:r>
            <a:endParaRPr lang="en-US" sz="1600" b="0" dirty="0"/>
          </a:p>
        </p:txBody>
      </p:sp>
      <p:sp>
        <p:nvSpPr>
          <p:cNvPr id="145" name="TextBox 144"/>
          <p:cNvSpPr txBox="1"/>
          <p:nvPr/>
        </p:nvSpPr>
        <p:spPr>
          <a:xfrm>
            <a:off x="30937200" y="24117414"/>
            <a:ext cx="6934200" cy="584776"/>
          </a:xfrm>
          <a:prstGeom prst="rect">
            <a:avLst/>
          </a:prstGeom>
          <a:noFill/>
        </p:spPr>
        <p:txBody>
          <a:bodyPr wrap="square" rtlCol="0">
            <a:spAutoFit/>
          </a:bodyPr>
          <a:lstStyle/>
          <a:p>
            <a:r>
              <a:rPr lang="en-US" sz="1600" b="0" dirty="0" smtClean="0"/>
              <a:t>Table 1. Accuracy assessment for the estuary, mudflat, and forest classifications.</a:t>
            </a:r>
            <a:endParaRPr lang="en-US" sz="1600" b="0" dirty="0"/>
          </a:p>
        </p:txBody>
      </p:sp>
      <p:grpSp>
        <p:nvGrpSpPr>
          <p:cNvPr id="147" name="Group 146"/>
          <p:cNvGrpSpPr/>
          <p:nvPr/>
        </p:nvGrpSpPr>
        <p:grpSpPr>
          <a:xfrm>
            <a:off x="11188709" y="1469512"/>
            <a:ext cx="18365518" cy="2778302"/>
            <a:chOff x="10502909" y="31150082"/>
            <a:chExt cx="18365518" cy="2778302"/>
          </a:xfrm>
        </p:grpSpPr>
        <p:pic>
          <p:nvPicPr>
            <p:cNvPr id="148" name="Picture 147" descr="AmericaView.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502909" y="31452863"/>
              <a:ext cx="1371600" cy="1281255"/>
            </a:xfrm>
            <a:prstGeom prst="rect">
              <a:avLst/>
            </a:prstGeom>
          </p:spPr>
        </p:pic>
        <p:pic>
          <p:nvPicPr>
            <p:cNvPr id="149" name="Picture 148" descr="COview.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480896" y="32701549"/>
              <a:ext cx="3378200" cy="1092200"/>
            </a:xfrm>
            <a:prstGeom prst="rect">
              <a:avLst/>
            </a:prstGeom>
          </p:spPr>
        </p:pic>
        <p:pic>
          <p:nvPicPr>
            <p:cNvPr id="150" name="Picture 149" descr="ESI_logo_short.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515246" y="32734118"/>
              <a:ext cx="2733125" cy="1133866"/>
            </a:xfrm>
            <a:prstGeom prst="rect">
              <a:avLst/>
            </a:prstGeom>
            <a:ln>
              <a:noFill/>
            </a:ln>
          </p:spPr>
        </p:pic>
        <p:pic>
          <p:nvPicPr>
            <p:cNvPr id="151" name="Picture 150" descr="CSU.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882357" y="32605186"/>
              <a:ext cx="2590800" cy="1323198"/>
            </a:xfrm>
            <a:prstGeom prst="rect">
              <a:avLst/>
            </a:prstGeom>
          </p:spPr>
        </p:pic>
        <p:pic>
          <p:nvPicPr>
            <p:cNvPr id="152" name="Picture 151" descr="UV-B.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268227" y="31150082"/>
              <a:ext cx="1600200" cy="1584036"/>
            </a:xfrm>
            <a:prstGeom prst="rect">
              <a:avLst/>
            </a:prstGeom>
          </p:spPr>
        </p:pic>
      </p:grpSp>
      <p:cxnSp>
        <p:nvCxnSpPr>
          <p:cNvPr id="160" name="Straight Connector 159"/>
          <p:cNvCxnSpPr/>
          <p:nvPr/>
        </p:nvCxnSpPr>
        <p:spPr bwMode="auto">
          <a:xfrm flipH="1" flipV="1">
            <a:off x="15240001" y="21631379"/>
            <a:ext cx="1115571" cy="3296"/>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46" name="Rectangle 145"/>
          <p:cNvSpPr/>
          <p:nvPr/>
        </p:nvSpPr>
        <p:spPr>
          <a:xfrm>
            <a:off x="16383000" y="16154400"/>
            <a:ext cx="8915400" cy="830997"/>
          </a:xfrm>
          <a:prstGeom prst="rect">
            <a:avLst/>
          </a:prstGeom>
          <a:solidFill>
            <a:srgbClr val="FF9999">
              <a:alpha val="35000"/>
            </a:srgbClr>
          </a:solidFill>
          <a:ln>
            <a:solidFill>
              <a:schemeClr val="tx1"/>
            </a:solidFill>
          </a:ln>
        </p:spPr>
        <p:txBody>
          <a:bodyPr wrap="square">
            <a:spAutoFit/>
          </a:bodyPr>
          <a:lstStyle/>
          <a:p>
            <a:r>
              <a:rPr lang="en-US" sz="2400" dirty="0" smtClean="0"/>
              <a:t>Accuracy assessment </a:t>
            </a:r>
            <a:r>
              <a:rPr lang="en-US" sz="2400" b="0" dirty="0" smtClean="0"/>
              <a:t>using 55 randomly generated points per class to calculate </a:t>
            </a:r>
            <a:r>
              <a:rPr lang="en-US" sz="2400" b="0" smtClean="0"/>
              <a:t>overall accuracy </a:t>
            </a:r>
            <a:r>
              <a:rPr lang="en-US" sz="2400" b="0" dirty="0" smtClean="0"/>
              <a:t>and the </a:t>
            </a:r>
            <a:r>
              <a:rPr lang="en-US" sz="2400" b="0" smtClean="0"/>
              <a:t>Kappa statistic.</a:t>
            </a:r>
            <a:endParaRPr lang="en-US" sz="2400" b="0" dirty="0"/>
          </a:p>
        </p:txBody>
      </p:sp>
      <p:cxnSp>
        <p:nvCxnSpPr>
          <p:cNvPr id="154" name="Elbow Connector 153"/>
          <p:cNvCxnSpPr>
            <a:stCxn id="114" idx="1"/>
            <a:endCxn id="146" idx="1"/>
          </p:cNvCxnSpPr>
          <p:nvPr/>
        </p:nvCxnSpPr>
        <p:spPr bwMode="auto">
          <a:xfrm rot="10800000" flipV="1">
            <a:off x="16383000" y="15518863"/>
            <a:ext cx="1950904" cy="1051035"/>
          </a:xfrm>
          <a:prstGeom prst="bentConnector3">
            <a:avLst>
              <a:gd name="adj1" fmla="val 111718"/>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144" name="Table 143"/>
          <p:cNvGraphicFramePr>
            <a:graphicFrameLocks noGrp="1"/>
          </p:cNvGraphicFramePr>
          <p:nvPr>
            <p:extLst>
              <p:ext uri="{D42A27DB-BD31-4B8C-83A1-F6EECF244321}">
                <p14:modId xmlns:p14="http://schemas.microsoft.com/office/powerpoint/2010/main" val="1055826514"/>
              </p:ext>
            </p:extLst>
          </p:nvPr>
        </p:nvGraphicFramePr>
        <p:xfrm>
          <a:off x="30877720" y="21488400"/>
          <a:ext cx="6780610" cy="2391576"/>
        </p:xfrm>
        <a:graphic>
          <a:graphicData uri="http://schemas.openxmlformats.org/drawingml/2006/table">
            <a:tbl>
              <a:tblPr>
                <a:tableStyleId>{00A15C55-8517-42AA-B614-E9B94910E393}</a:tableStyleId>
              </a:tblPr>
              <a:tblGrid>
                <a:gridCol w="2399232"/>
                <a:gridCol w="2481025"/>
                <a:gridCol w="1900353"/>
              </a:tblGrid>
              <a:tr h="922327">
                <a:tc>
                  <a:txBody>
                    <a:bodyPr/>
                    <a:lstStyle/>
                    <a:p>
                      <a:pPr algn="ctr" fontAlgn="ctr"/>
                      <a:r>
                        <a:rPr lang="en-US" sz="2400" u="none" strike="noStrike" dirty="0">
                          <a:effectLst/>
                        </a:rPr>
                        <a:t>Class</a:t>
                      </a:r>
                      <a:endParaRPr lang="en-US" sz="2400" b="1"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a:effectLst/>
                        </a:rPr>
                        <a:t>Commission accuracy</a:t>
                      </a:r>
                      <a:endParaRPr lang="en-US" sz="2400" b="1"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a:effectLst/>
                        </a:rPr>
                        <a:t>Omission accuracy</a:t>
                      </a:r>
                      <a:endParaRPr lang="en-US" sz="2400" b="1"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25473">
                <a:tc>
                  <a:txBody>
                    <a:bodyPr/>
                    <a:lstStyle/>
                    <a:p>
                      <a:pPr algn="ctr" fontAlgn="ctr"/>
                      <a:r>
                        <a:rPr lang="en-US" sz="2400" u="none" strike="noStrike" dirty="0">
                          <a:effectLst/>
                        </a:rPr>
                        <a:t>Forest</a:t>
                      </a:r>
                      <a:endParaRPr lang="en-US" sz="2400" b="1"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smtClean="0">
                          <a:effectLst/>
                        </a:rPr>
                        <a:t>95%</a:t>
                      </a:r>
                      <a:endParaRPr lang="en-US" sz="2400" b="0"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smtClean="0">
                          <a:effectLst/>
                        </a:rPr>
                        <a:t>93%</a:t>
                      </a:r>
                      <a:endParaRPr lang="en-US" sz="2400" b="0"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1888">
                <a:tc>
                  <a:txBody>
                    <a:bodyPr/>
                    <a:lstStyle/>
                    <a:p>
                      <a:pPr algn="ctr" fontAlgn="ctr"/>
                      <a:r>
                        <a:rPr lang="en-US" sz="2400" u="none" strike="noStrike" dirty="0">
                          <a:effectLst/>
                        </a:rPr>
                        <a:t>Mudflat</a:t>
                      </a:r>
                      <a:endParaRPr lang="en-US" sz="2400" b="1"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smtClean="0">
                          <a:effectLst/>
                        </a:rPr>
                        <a:t>91%</a:t>
                      </a:r>
                      <a:endParaRPr lang="en-US" sz="2400" b="0"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smtClean="0">
                          <a:effectLst/>
                        </a:rPr>
                        <a:t>92%</a:t>
                      </a:r>
                      <a:endParaRPr lang="en-US" sz="2400" b="0"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1888">
                <a:tc>
                  <a:txBody>
                    <a:bodyPr/>
                    <a:lstStyle/>
                    <a:p>
                      <a:pPr algn="ctr" fontAlgn="ctr"/>
                      <a:r>
                        <a:rPr lang="en-US" sz="2400" u="none" strike="noStrike" dirty="0">
                          <a:effectLst/>
                        </a:rPr>
                        <a:t>Estuary</a:t>
                      </a:r>
                      <a:endParaRPr lang="en-US" sz="2400" b="1"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smtClean="0">
                          <a:effectLst/>
                        </a:rPr>
                        <a:t>89%</a:t>
                      </a:r>
                      <a:endParaRPr lang="en-US" sz="2400" b="0"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2400" u="none" strike="noStrike" dirty="0" smtClean="0">
                          <a:effectLst/>
                        </a:rPr>
                        <a:t>89%</a:t>
                      </a:r>
                      <a:endParaRPr lang="en-US" sz="2400" b="0" i="0" u="none" strike="noStrike" dirty="0">
                        <a:solidFill>
                          <a:srgbClr val="000000"/>
                        </a:solidFill>
                        <a:effectLst/>
                        <a:latin typeface="Times New Roman"/>
                      </a:endParaRPr>
                    </a:p>
                  </a:txBody>
                  <a:tcPr marL="9525" marR="9525" marT="95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53" name="TextBox 152"/>
          <p:cNvSpPr txBox="1"/>
          <p:nvPr/>
        </p:nvSpPr>
        <p:spPr>
          <a:xfrm>
            <a:off x="28346400" y="15468600"/>
            <a:ext cx="9829800" cy="584776"/>
          </a:xfrm>
          <a:prstGeom prst="rect">
            <a:avLst/>
          </a:prstGeom>
          <a:noFill/>
        </p:spPr>
        <p:txBody>
          <a:bodyPr wrap="square" rtlCol="0">
            <a:spAutoFit/>
          </a:bodyPr>
          <a:lstStyle/>
          <a:p>
            <a:r>
              <a:rPr lang="en-US" sz="1600" b="0" dirty="0" smtClean="0"/>
              <a:t>Fig. 1. The various </a:t>
            </a:r>
            <a:r>
              <a:rPr lang="en-US" sz="1600" b="0" dirty="0" err="1" smtClean="0"/>
              <a:t>ecotones</a:t>
            </a:r>
            <a:r>
              <a:rPr lang="en-US" sz="1600" b="0" dirty="0" smtClean="0"/>
              <a:t> that </a:t>
            </a:r>
            <a:r>
              <a:rPr lang="en-US" sz="1600" b="0" dirty="0" smtClean="0"/>
              <a:t>can be found in an estuary</a:t>
            </a:r>
            <a:r>
              <a:rPr lang="en-US" sz="1600" b="0" dirty="0" smtClean="0"/>
              <a:t>.</a:t>
            </a:r>
            <a:endParaRPr lang="en-US" sz="1600" b="0" dirty="0"/>
          </a:p>
          <a:p>
            <a:endParaRPr lang="en-US" sz="1600" b="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AE944DA-9708-4A52-8E9B-073C11F11966}">
  <ds:schemaRefs>
    <ds:schemaRef ds:uri="ESRI.ArcGIS.Mapping.OfficeIntegration.PowerPointInfo"/>
  </ds:schemaRefs>
</ds:datastoreItem>
</file>

<file path=customXml/itemProps2.xml><?xml version="1.0" encoding="utf-8"?>
<ds:datastoreItem xmlns:ds="http://schemas.openxmlformats.org/officeDocument/2006/customXml" ds:itemID="{FCCD83FA-FFCF-4E04-847A-2B99DF08F17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31719</TotalTime>
  <Words>1089</Words>
  <Application>Microsoft Macintosh PowerPoint</Application>
  <PresentationFormat>Custom</PresentationFormat>
  <Paragraphs>110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University of Montana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IBS-Core</dc:creator>
  <cp:lastModifiedBy>JD fuller</cp:lastModifiedBy>
  <cp:revision>473</cp:revision>
  <cp:lastPrinted>2008-07-10T02:50:08Z</cp:lastPrinted>
  <dcterms:created xsi:type="dcterms:W3CDTF">2000-07-07T15:10:51Z</dcterms:created>
  <dcterms:modified xsi:type="dcterms:W3CDTF">2013-10-09T02:13:33Z</dcterms:modified>
</cp:coreProperties>
</file>