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325" r:id="rId2"/>
    <p:sldId id="330" r:id="rId3"/>
    <p:sldId id="314" r:id="rId4"/>
    <p:sldId id="306" r:id="rId5"/>
    <p:sldId id="305" r:id="rId6"/>
    <p:sldId id="266" r:id="rId7"/>
    <p:sldId id="258" r:id="rId8"/>
    <p:sldId id="260" r:id="rId9"/>
    <p:sldId id="283" r:id="rId10"/>
    <p:sldId id="267" r:id="rId11"/>
    <p:sldId id="259" r:id="rId12"/>
    <p:sldId id="262" r:id="rId13"/>
    <p:sldId id="261" r:id="rId14"/>
    <p:sldId id="263" r:id="rId15"/>
    <p:sldId id="265" r:id="rId16"/>
    <p:sldId id="281" r:id="rId17"/>
    <p:sldId id="280" r:id="rId18"/>
    <p:sldId id="282" r:id="rId19"/>
    <p:sldId id="271" r:id="rId20"/>
    <p:sldId id="286" r:id="rId21"/>
    <p:sldId id="288" r:id="rId22"/>
    <p:sldId id="284" r:id="rId23"/>
    <p:sldId id="273" r:id="rId24"/>
    <p:sldId id="276" r:id="rId25"/>
    <p:sldId id="290" r:id="rId26"/>
    <p:sldId id="274" r:id="rId27"/>
    <p:sldId id="297" r:id="rId28"/>
    <p:sldId id="291" r:id="rId29"/>
    <p:sldId id="292" r:id="rId30"/>
    <p:sldId id="293" r:id="rId31"/>
    <p:sldId id="294" r:id="rId32"/>
    <p:sldId id="298" r:id="rId33"/>
    <p:sldId id="295" r:id="rId34"/>
    <p:sldId id="299" r:id="rId35"/>
    <p:sldId id="300" r:id="rId36"/>
    <p:sldId id="301" r:id="rId37"/>
    <p:sldId id="302" r:id="rId38"/>
    <p:sldId id="303" r:id="rId39"/>
    <p:sldId id="304" r:id="rId40"/>
    <p:sldId id="323" r:id="rId41"/>
    <p:sldId id="324" r:id="rId42"/>
    <p:sldId id="310" r:id="rId43"/>
    <p:sldId id="311"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D2FF"/>
    <a:srgbClr val="3B8EFA"/>
    <a:srgbClr val="73B2FF"/>
    <a:srgbClr val="FE181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88838" autoAdjust="0"/>
  </p:normalViewPr>
  <p:slideViewPr>
    <p:cSldViewPr snapToGrid="0">
      <p:cViewPr varScale="1">
        <p:scale>
          <a:sx n="100" d="100"/>
          <a:sy n="100" d="100"/>
        </p:scale>
        <p:origin x="-1860" y="-84"/>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Excel_Worksheet1.xlsx"/><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2.xml"/><Relationship Id="rId1" Type="http://schemas.openxmlformats.org/officeDocument/2006/relationships/package" Target="../embeddings/Microsoft_Excel_Worksheet2.xlsx"/><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3.xml"/><Relationship Id="rId1" Type="http://schemas.openxmlformats.org/officeDocument/2006/relationships/package" Target="../embeddings/Microsoft_Excel_Worksheet3.xlsx"/><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chartUserShapes" Target="../drawings/drawing4.xml"/><Relationship Id="rId1" Type="http://schemas.openxmlformats.org/officeDocument/2006/relationships/package" Target="../embeddings/Microsoft_Excel_Worksheet4.xlsx"/><Relationship Id="rId4"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j-lt"/>
                <a:ea typeface="+mn-ea"/>
                <a:cs typeface="+mn-cs"/>
              </a:defRPr>
            </a:pPr>
            <a:r>
              <a:rPr lang="en-US" b="1">
                <a:solidFill>
                  <a:schemeClr val="tx1"/>
                </a:solidFill>
                <a:latin typeface="+mj-lt"/>
              </a:rPr>
              <a:t>Low Gradient (&lt; 25%)</a:t>
            </a:r>
          </a:p>
        </c:rich>
      </c:tx>
      <c:layout/>
      <c:overlay val="0"/>
      <c:spPr>
        <a:noFill/>
        <a:ln>
          <a:noFill/>
        </a:ln>
        <a:effectLst/>
      </c:spPr>
    </c:title>
    <c:autoTitleDeleted val="0"/>
    <c:plotArea>
      <c:layout>
        <c:manualLayout>
          <c:layoutTarget val="inner"/>
          <c:xMode val="edge"/>
          <c:yMode val="edge"/>
          <c:x val="0.23418082741174887"/>
          <c:y val="0.16503596010202404"/>
          <c:w val="0.64516460811220522"/>
          <c:h val="0.58903353964066985"/>
        </c:manualLayout>
      </c:layout>
      <c:scatterChart>
        <c:scatterStyle val="lineMarker"/>
        <c:varyColors val="0"/>
        <c:ser>
          <c:idx val="0"/>
          <c:order val="0"/>
          <c:tx>
            <c:strRef>
              <c:f>'25'!$E$8</c:f>
              <c:strCache>
                <c:ptCount val="1"/>
                <c:pt idx="0">
                  <c:v>CHANNEL_DENSITY</c:v>
                </c:pt>
              </c:strCache>
            </c:strRef>
          </c:tx>
          <c:spPr>
            <a:ln w="19050" cap="rnd">
              <a:noFill/>
              <a:round/>
            </a:ln>
            <a:effectLst/>
          </c:spPr>
          <c:marker>
            <c:symbol val="circle"/>
            <c:size val="8"/>
            <c:spPr>
              <a:solidFill>
                <a:schemeClr val="bg1">
                  <a:lumMod val="50000"/>
                  <a:alpha val="50000"/>
                </a:schemeClr>
              </a:solidFill>
              <a:ln w="9525">
                <a:solidFill>
                  <a:schemeClr val="tx1"/>
                </a:solidFill>
              </a:ln>
              <a:effectLst/>
            </c:spPr>
          </c:marker>
          <c:xVal>
            <c:numRef>
              <c:f>'25'!$D$9:$D$89</c:f>
              <c:numCache>
                <c:formatCode>General</c:formatCode>
                <c:ptCount val="81"/>
                <c:pt idx="0" formatCode="0.00E+00">
                  <c:v>10000000</c:v>
                </c:pt>
                <c:pt idx="1">
                  <c:v>7943284</c:v>
                </c:pt>
                <c:pt idx="2">
                  <c:v>6309576</c:v>
                </c:pt>
                <c:pt idx="3">
                  <c:v>5011876</c:v>
                </c:pt>
                <c:pt idx="4">
                  <c:v>3981071</c:v>
                </c:pt>
                <c:pt idx="5">
                  <c:v>3162278</c:v>
                </c:pt>
                <c:pt idx="6">
                  <c:v>2511887</c:v>
                </c:pt>
                <c:pt idx="7">
                  <c:v>1995263</c:v>
                </c:pt>
                <c:pt idx="8">
                  <c:v>1584894</c:v>
                </c:pt>
                <c:pt idx="9">
                  <c:v>1258925</c:v>
                </c:pt>
                <c:pt idx="10">
                  <c:v>1000000</c:v>
                </c:pt>
                <c:pt idx="11">
                  <c:v>794328.4</c:v>
                </c:pt>
                <c:pt idx="12">
                  <c:v>630957.6</c:v>
                </c:pt>
                <c:pt idx="13">
                  <c:v>501187.6</c:v>
                </c:pt>
                <c:pt idx="14">
                  <c:v>398107.1</c:v>
                </c:pt>
                <c:pt idx="15">
                  <c:v>316227.8</c:v>
                </c:pt>
                <c:pt idx="16">
                  <c:v>251188.7</c:v>
                </c:pt>
                <c:pt idx="17">
                  <c:v>199526.3</c:v>
                </c:pt>
                <c:pt idx="18">
                  <c:v>158489.4</c:v>
                </c:pt>
                <c:pt idx="19">
                  <c:v>125892.5</c:v>
                </c:pt>
                <c:pt idx="20">
                  <c:v>100000</c:v>
                </c:pt>
                <c:pt idx="21">
                  <c:v>79432.84</c:v>
                </c:pt>
                <c:pt idx="22">
                  <c:v>63095.76</c:v>
                </c:pt>
                <c:pt idx="23">
                  <c:v>50118.76</c:v>
                </c:pt>
                <c:pt idx="24">
                  <c:v>39810.71</c:v>
                </c:pt>
                <c:pt idx="25">
                  <c:v>31622.78</c:v>
                </c:pt>
                <c:pt idx="26">
                  <c:v>25118.87</c:v>
                </c:pt>
                <c:pt idx="27">
                  <c:v>19952.63</c:v>
                </c:pt>
                <c:pt idx="28">
                  <c:v>15848.94</c:v>
                </c:pt>
                <c:pt idx="29">
                  <c:v>12589.25</c:v>
                </c:pt>
                <c:pt idx="30">
                  <c:v>10000</c:v>
                </c:pt>
                <c:pt idx="31">
                  <c:v>7943.2839999999997</c:v>
                </c:pt>
                <c:pt idx="32">
                  <c:v>6309.5730000000003</c:v>
                </c:pt>
                <c:pt idx="33">
                  <c:v>5011.8729999999996</c:v>
                </c:pt>
                <c:pt idx="34">
                  <c:v>3981.0729999999999</c:v>
                </c:pt>
                <c:pt idx="35">
                  <c:v>3162.2779999999998</c:v>
                </c:pt>
                <c:pt idx="36">
                  <c:v>2511.8870000000002</c:v>
                </c:pt>
                <c:pt idx="37">
                  <c:v>1995.2619999999999</c:v>
                </c:pt>
                <c:pt idx="38">
                  <c:v>1584.893</c:v>
                </c:pt>
                <c:pt idx="39">
                  <c:v>1258.9259999999999</c:v>
                </c:pt>
                <c:pt idx="40">
                  <c:v>1000</c:v>
                </c:pt>
                <c:pt idx="41">
                  <c:v>794.32839999999999</c:v>
                </c:pt>
                <c:pt idx="42">
                  <c:v>630.95730000000003</c:v>
                </c:pt>
                <c:pt idx="43">
                  <c:v>501.18729999999999</c:v>
                </c:pt>
                <c:pt idx="44">
                  <c:v>398.10730000000001</c:v>
                </c:pt>
                <c:pt idx="45">
                  <c:v>316.2278</c:v>
                </c:pt>
                <c:pt idx="46">
                  <c:v>251.18870000000001</c:v>
                </c:pt>
                <c:pt idx="47">
                  <c:v>199.52619999999999</c:v>
                </c:pt>
                <c:pt idx="48">
                  <c:v>158.48929999999999</c:v>
                </c:pt>
                <c:pt idx="49">
                  <c:v>125.8926</c:v>
                </c:pt>
                <c:pt idx="50">
                  <c:v>100</c:v>
                </c:pt>
                <c:pt idx="51">
                  <c:v>79.432820000000007</c:v>
                </c:pt>
                <c:pt idx="52">
                  <c:v>63.095750000000002</c:v>
                </c:pt>
                <c:pt idx="53">
                  <c:v>50.118729999999999</c:v>
                </c:pt>
                <c:pt idx="54">
                  <c:v>39.810720000000003</c:v>
                </c:pt>
                <c:pt idx="55">
                  <c:v>31.622779999999999</c:v>
                </c:pt>
                <c:pt idx="56">
                  <c:v>25.118860000000002</c:v>
                </c:pt>
                <c:pt idx="57">
                  <c:v>19.952629999999999</c:v>
                </c:pt>
                <c:pt idx="58">
                  <c:v>15.848929999999999</c:v>
                </c:pt>
                <c:pt idx="59">
                  <c:v>12.58925</c:v>
                </c:pt>
                <c:pt idx="60">
                  <c:v>10</c:v>
                </c:pt>
                <c:pt idx="61">
                  <c:v>7.9432830000000001</c:v>
                </c:pt>
                <c:pt idx="62">
                  <c:v>6.3095739999999996</c:v>
                </c:pt>
                <c:pt idx="63">
                  <c:v>5.0118720000000003</c:v>
                </c:pt>
                <c:pt idx="64">
                  <c:v>3.9810720000000002</c:v>
                </c:pt>
                <c:pt idx="65">
                  <c:v>3.1622780000000001</c:v>
                </c:pt>
                <c:pt idx="66">
                  <c:v>2.5118860000000001</c:v>
                </c:pt>
                <c:pt idx="67">
                  <c:v>1.9952620000000001</c:v>
                </c:pt>
                <c:pt idx="68">
                  <c:v>1.5848930000000001</c:v>
                </c:pt>
                <c:pt idx="69">
                  <c:v>1.2589250000000001</c:v>
                </c:pt>
                <c:pt idx="70">
                  <c:v>1</c:v>
                </c:pt>
                <c:pt idx="71">
                  <c:v>0.79432820000000004</c:v>
                </c:pt>
                <c:pt idx="72">
                  <c:v>0.6309574</c:v>
                </c:pt>
                <c:pt idx="73">
                  <c:v>0.50118720000000005</c:v>
                </c:pt>
                <c:pt idx="74">
                  <c:v>0.39810719999999999</c:v>
                </c:pt>
                <c:pt idx="75">
                  <c:v>0.3162278</c:v>
                </c:pt>
                <c:pt idx="76">
                  <c:v>0.25118859999999998</c:v>
                </c:pt>
                <c:pt idx="77">
                  <c:v>0.19952619999999999</c:v>
                </c:pt>
                <c:pt idx="78">
                  <c:v>0.1584893</c:v>
                </c:pt>
                <c:pt idx="79">
                  <c:v>0.12589249999999999</c:v>
                </c:pt>
                <c:pt idx="80">
                  <c:v>0.1</c:v>
                </c:pt>
              </c:numCache>
            </c:numRef>
          </c:xVal>
          <c:yVal>
            <c:numRef>
              <c:f>'25'!$E$9:$E$89</c:f>
              <c:numCache>
                <c:formatCode>0.00E+00</c:formatCode>
                <c:ptCount val="81"/>
                <c:pt idx="0">
                  <c:v>3.0498486000000002E-3</c:v>
                </c:pt>
                <c:pt idx="1">
                  <c:v>6.8842736E-3</c:v>
                </c:pt>
                <c:pt idx="2">
                  <c:v>1.1749417E-2</c:v>
                </c:pt>
                <c:pt idx="3">
                  <c:v>1.771066E-2</c:v>
                </c:pt>
                <c:pt idx="4">
                  <c:v>2.4041113999999999E-2</c:v>
                </c:pt>
                <c:pt idx="5">
                  <c:v>3.0944617000000001E-2</c:v>
                </c:pt>
                <c:pt idx="6">
                  <c:v>3.8667310000000003E-2</c:v>
                </c:pt>
                <c:pt idx="7">
                  <c:v>4.7089972000000001E-2</c:v>
                </c:pt>
                <c:pt idx="8">
                  <c:v>5.7027939999999999E-2</c:v>
                </c:pt>
                <c:pt idx="9">
                  <c:v>6.8138927000000002E-2</c:v>
                </c:pt>
                <c:pt idx="10">
                  <c:v>8.1672869999999995E-2</c:v>
                </c:pt>
                <c:pt idx="11">
                  <c:v>9.8068208000000004E-2</c:v>
                </c:pt>
                <c:pt idx="12" formatCode="General">
                  <c:v>0.11535579999999999</c:v>
                </c:pt>
                <c:pt idx="13" formatCode="General">
                  <c:v>0.1333703</c:v>
                </c:pt>
                <c:pt idx="14" formatCode="General">
                  <c:v>0.153227</c:v>
                </c:pt>
                <c:pt idx="15" formatCode="General">
                  <c:v>0.1749182</c:v>
                </c:pt>
                <c:pt idx="16" formatCode="General">
                  <c:v>0.200567</c:v>
                </c:pt>
                <c:pt idx="17" formatCode="General">
                  <c:v>0.2298732</c:v>
                </c:pt>
                <c:pt idx="18" formatCode="General">
                  <c:v>0.26313310000000001</c:v>
                </c:pt>
                <c:pt idx="19" formatCode="General">
                  <c:v>0.30181580000000002</c:v>
                </c:pt>
                <c:pt idx="20" formatCode="General">
                  <c:v>0.34620590000000001</c:v>
                </c:pt>
                <c:pt idx="21" formatCode="General">
                  <c:v>0.39700340000000001</c:v>
                </c:pt>
                <c:pt idx="22" formatCode="General">
                  <c:v>0.45644659999999998</c:v>
                </c:pt>
                <c:pt idx="23" formatCode="General">
                  <c:v>0.52323169999999997</c:v>
                </c:pt>
                <c:pt idx="24" formatCode="General">
                  <c:v>0.59778189999999998</c:v>
                </c:pt>
                <c:pt idx="25" formatCode="General">
                  <c:v>0.68022009999999999</c:v>
                </c:pt>
                <c:pt idx="26" formatCode="General">
                  <c:v>0.77282700000000004</c:v>
                </c:pt>
                <c:pt idx="27" formatCode="General">
                  <c:v>0.87381819999999999</c:v>
                </c:pt>
                <c:pt idx="28" formatCode="General">
                  <c:v>0.98287429999999998</c:v>
                </c:pt>
                <c:pt idx="29" formatCode="General">
                  <c:v>1.102468</c:v>
                </c:pt>
                <c:pt idx="30" formatCode="General">
                  <c:v>1.231608</c:v>
                </c:pt>
                <c:pt idx="31" formatCode="General">
                  <c:v>1.369313</c:v>
                </c:pt>
                <c:pt idx="32" formatCode="General">
                  <c:v>1.5182979999999999</c:v>
                </c:pt>
                <c:pt idx="33" formatCode="General">
                  <c:v>1.6793009999999999</c:v>
                </c:pt>
                <c:pt idx="34" formatCode="General">
                  <c:v>1.854781</c:v>
                </c:pt>
                <c:pt idx="35" formatCode="General">
                  <c:v>2.0456249999999998</c:v>
                </c:pt>
                <c:pt idx="36" formatCode="General">
                  <c:v>2.2532580000000002</c:v>
                </c:pt>
                <c:pt idx="37" formatCode="General">
                  <c:v>2.4811380000000001</c:v>
                </c:pt>
                <c:pt idx="38" formatCode="General">
                  <c:v>2.735557</c:v>
                </c:pt>
                <c:pt idx="39" formatCode="General">
                  <c:v>3.0146730000000002</c:v>
                </c:pt>
                <c:pt idx="40" formatCode="General">
                  <c:v>3.3246889999999998</c:v>
                </c:pt>
                <c:pt idx="41" formatCode="General">
                  <c:v>3.6722489999999999</c:v>
                </c:pt>
                <c:pt idx="42" formatCode="General">
                  <c:v>4.0626439999999997</c:v>
                </c:pt>
                <c:pt idx="43" formatCode="General">
                  <c:v>4.5053150000000004</c:v>
                </c:pt>
                <c:pt idx="44" formatCode="General">
                  <c:v>5.0088629999999998</c:v>
                </c:pt>
                <c:pt idx="45" formatCode="General">
                  <c:v>5.58535</c:v>
                </c:pt>
                <c:pt idx="46" formatCode="General">
                  <c:v>6.2479779999999998</c:v>
                </c:pt>
                <c:pt idx="47" formatCode="General">
                  <c:v>7.0096949999999998</c:v>
                </c:pt>
                <c:pt idx="48" formatCode="General">
                  <c:v>7.8878659999999998</c:v>
                </c:pt>
                <c:pt idx="49" formatCode="General">
                  <c:v>8.9035930000000008</c:v>
                </c:pt>
                <c:pt idx="50" formatCode="General">
                  <c:v>10.07536</c:v>
                </c:pt>
                <c:pt idx="51" formatCode="General">
                  <c:v>11.43412</c:v>
                </c:pt>
                <c:pt idx="52" formatCode="General">
                  <c:v>12.999169999999999</c:v>
                </c:pt>
                <c:pt idx="53" formatCode="General">
                  <c:v>14.792339999999999</c:v>
                </c:pt>
                <c:pt idx="54" formatCode="General">
                  <c:v>16.856079999999999</c:v>
                </c:pt>
                <c:pt idx="55" formatCode="General">
                  <c:v>19.21369</c:v>
                </c:pt>
                <c:pt idx="56" formatCode="General">
                  <c:v>21.885819999999999</c:v>
                </c:pt>
                <c:pt idx="57" formatCode="General">
                  <c:v>24.898779999999999</c:v>
                </c:pt>
                <c:pt idx="58" formatCode="General">
                  <c:v>28.260100000000001</c:v>
                </c:pt>
                <c:pt idx="59" formatCode="General">
                  <c:v>31.997969999999999</c:v>
                </c:pt>
                <c:pt idx="60" formatCode="General">
                  <c:v>36.128439999999998</c:v>
                </c:pt>
                <c:pt idx="61" formatCode="General">
                  <c:v>40.682870000000001</c:v>
                </c:pt>
                <c:pt idx="62" formatCode="General">
                  <c:v>45.70722</c:v>
                </c:pt>
                <c:pt idx="63" formatCode="General">
                  <c:v>51.229680000000002</c:v>
                </c:pt>
                <c:pt idx="64" formatCode="General">
                  <c:v>57.287350000000004</c:v>
                </c:pt>
                <c:pt idx="65" formatCode="General">
                  <c:v>63.94426</c:v>
                </c:pt>
                <c:pt idx="66" formatCode="General">
                  <c:v>71.217740000000006</c:v>
                </c:pt>
                <c:pt idx="67" formatCode="General">
                  <c:v>79.153210000000001</c:v>
                </c:pt>
                <c:pt idx="68" formatCode="General">
                  <c:v>87.761250000000004</c:v>
                </c:pt>
                <c:pt idx="69" formatCode="General">
                  <c:v>97.045770000000005</c:v>
                </c:pt>
                <c:pt idx="70" formatCode="General">
                  <c:v>117.5196</c:v>
                </c:pt>
                <c:pt idx="71" formatCode="General">
                  <c:v>128.60589999999999</c:v>
                </c:pt>
                <c:pt idx="72" formatCode="General">
                  <c:v>140.21279999999999</c:v>
                </c:pt>
                <c:pt idx="73" formatCode="General">
                  <c:v>152.20349999999999</c:v>
                </c:pt>
                <c:pt idx="74" formatCode="General">
                  <c:v>164.45320000000001</c:v>
                </c:pt>
                <c:pt idx="75" formatCode="General">
                  <c:v>176.9384</c:v>
                </c:pt>
                <c:pt idx="76" formatCode="General">
                  <c:v>189.62360000000001</c:v>
                </c:pt>
                <c:pt idx="77" formatCode="General">
                  <c:v>202.4871</c:v>
                </c:pt>
                <c:pt idx="78" formatCode="General">
                  <c:v>215.45509999999999</c:v>
                </c:pt>
                <c:pt idx="79" formatCode="General">
                  <c:v>228.43430000000001</c:v>
                </c:pt>
                <c:pt idx="80" formatCode="General">
                  <c:v>241.42140000000001</c:v>
                </c:pt>
              </c:numCache>
            </c:numRef>
          </c:yVal>
          <c:smooth val="0"/>
        </c:ser>
        <c:dLbls>
          <c:showLegendKey val="0"/>
          <c:showVal val="0"/>
          <c:showCatName val="0"/>
          <c:showSerName val="0"/>
          <c:showPercent val="0"/>
          <c:showBubbleSize val="0"/>
        </c:dLbls>
        <c:axId val="188060800"/>
        <c:axId val="193339776"/>
      </c:scatterChart>
      <c:valAx>
        <c:axId val="188060800"/>
        <c:scaling>
          <c:logBase val="10"/>
          <c:orientation val="minMax"/>
          <c:max val="10000"/>
          <c:min val="10"/>
        </c:scaling>
        <c:delete val="0"/>
        <c:axPos val="b"/>
        <c:majorGridlines>
          <c:spPr>
            <a:ln w="12700" cap="flat" cmpd="sng" algn="ctr">
              <a:solidFill>
                <a:schemeClr val="bg1">
                  <a:lumMod val="65000"/>
                </a:schemeClr>
              </a:solidFill>
              <a:round/>
            </a:ln>
            <a:effectLst/>
          </c:spPr>
        </c:majorGridlines>
        <c:minorGridlines>
          <c:spPr>
            <a:ln w="9525" cap="flat" cmpd="sng" algn="ctr">
              <a:solidFill>
                <a:schemeClr val="bg1">
                  <a:lumMod val="85000"/>
                </a:schemeClr>
              </a:solidFill>
              <a:round/>
            </a:ln>
            <a:effectLst/>
          </c:spPr>
        </c:minorGridlines>
        <c:title>
          <c:tx>
            <c:rich>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Area*Slope</a:t>
                </a:r>
                <a:r>
                  <a:rPr lang="en-US" sz="1400" baseline="30000" dirty="0">
                    <a:solidFill>
                      <a:schemeClr val="tx1"/>
                    </a:solidFill>
                    <a:latin typeface="Tahoma" panose="020B0604030504040204" pitchFamily="34" charset="0"/>
                    <a:ea typeface="Tahoma" panose="020B0604030504040204" pitchFamily="34" charset="0"/>
                    <a:cs typeface="Tahoma" panose="020B0604030504040204" pitchFamily="34" charset="0"/>
                  </a:rPr>
                  <a:t>2</a:t>
                </a:r>
                <a:r>
                  <a:rPr lang="en-US" sz="14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Threshold (m</a:t>
                </a:r>
                <a:r>
                  <a:rPr lang="en-US" sz="1400" baseline="300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r>
                  <a:rPr lang="en-US" sz="14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0.22538176601492338"/>
              <c:y val="0.87497960378157447"/>
            </c:manualLayout>
          </c:layout>
          <c:overlay val="0"/>
          <c:spPr>
            <a:noFill/>
            <a:ln>
              <a:noFill/>
            </a:ln>
            <a:effectLst/>
          </c:spPr>
        </c:title>
        <c:numFmt formatCode="General"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3339776"/>
        <c:crosses val="autoZero"/>
        <c:crossBetween val="midCat"/>
        <c:majorUnit val="10"/>
      </c:valAx>
      <c:valAx>
        <c:axId val="193339776"/>
        <c:scaling>
          <c:logBase val="10"/>
          <c:orientation val="minMax"/>
          <c:max val="100"/>
          <c:min val="1"/>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88060800"/>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j-lt"/>
                <a:ea typeface="+mn-ea"/>
                <a:cs typeface="+mn-cs"/>
              </a:defRPr>
            </a:pPr>
            <a:r>
              <a:rPr lang="en-US" b="1" dirty="0">
                <a:latin typeface="+mj-lt"/>
              </a:rPr>
              <a:t>High</a:t>
            </a:r>
            <a:r>
              <a:rPr lang="en-US" b="1" baseline="0" dirty="0">
                <a:latin typeface="+mj-lt"/>
              </a:rPr>
              <a:t> Gradient (&gt; 40%)</a:t>
            </a:r>
            <a:endParaRPr lang="en-US" b="1" dirty="0">
              <a:latin typeface="+mj-lt"/>
            </a:endParaRPr>
          </a:p>
        </c:rich>
      </c:tx>
      <c:layout/>
      <c:overlay val="0"/>
      <c:spPr>
        <a:noFill/>
        <a:ln>
          <a:noFill/>
        </a:ln>
        <a:effectLst/>
      </c:spPr>
    </c:title>
    <c:autoTitleDeleted val="0"/>
    <c:plotArea>
      <c:layout>
        <c:manualLayout>
          <c:layoutTarget val="inner"/>
          <c:xMode val="edge"/>
          <c:yMode val="edge"/>
          <c:x val="0.18622499440012405"/>
          <c:y val="0.16503596010202404"/>
          <c:w val="0.69074004514361531"/>
          <c:h val="0.58903353964066985"/>
        </c:manualLayout>
      </c:layout>
      <c:scatterChart>
        <c:scatterStyle val="lineMarker"/>
        <c:varyColors val="0"/>
        <c:ser>
          <c:idx val="0"/>
          <c:order val="0"/>
          <c:tx>
            <c:strRef>
              <c:f>'25'!$E$8</c:f>
              <c:strCache>
                <c:ptCount val="1"/>
                <c:pt idx="0">
                  <c:v>CHANNEL_DENSITY</c:v>
                </c:pt>
              </c:strCache>
            </c:strRef>
          </c:tx>
          <c:spPr>
            <a:ln w="19050" cap="rnd">
              <a:noFill/>
              <a:round/>
            </a:ln>
            <a:effectLst/>
          </c:spPr>
          <c:marker>
            <c:symbol val="circle"/>
            <c:size val="8"/>
            <c:spPr>
              <a:solidFill>
                <a:schemeClr val="bg1">
                  <a:lumMod val="50000"/>
                  <a:alpha val="50000"/>
                </a:schemeClr>
              </a:solidFill>
              <a:ln w="9525">
                <a:solidFill>
                  <a:schemeClr val="tx1"/>
                </a:solidFill>
              </a:ln>
              <a:effectLst/>
            </c:spPr>
          </c:marker>
          <c:xVal>
            <c:numRef>
              <c:f>'25'!$A$9:$A$89</c:f>
              <c:numCache>
                <c:formatCode>General</c:formatCode>
                <c:ptCount val="81"/>
                <c:pt idx="0" formatCode="0.00E+00">
                  <c:v>10000000</c:v>
                </c:pt>
                <c:pt idx="1">
                  <c:v>7943284</c:v>
                </c:pt>
                <c:pt idx="2">
                  <c:v>6309576</c:v>
                </c:pt>
                <c:pt idx="3">
                  <c:v>5011876</c:v>
                </c:pt>
                <c:pt idx="4">
                  <c:v>3981071</c:v>
                </c:pt>
                <c:pt idx="5">
                  <c:v>3162278</c:v>
                </c:pt>
                <c:pt idx="6">
                  <c:v>2511887</c:v>
                </c:pt>
                <c:pt idx="7">
                  <c:v>1995263</c:v>
                </c:pt>
                <c:pt idx="8">
                  <c:v>1584894</c:v>
                </c:pt>
                <c:pt idx="9">
                  <c:v>1258925</c:v>
                </c:pt>
                <c:pt idx="10">
                  <c:v>1000000</c:v>
                </c:pt>
                <c:pt idx="11">
                  <c:v>794328.4</c:v>
                </c:pt>
                <c:pt idx="12">
                  <c:v>630957.6</c:v>
                </c:pt>
                <c:pt idx="13">
                  <c:v>501187.6</c:v>
                </c:pt>
                <c:pt idx="14">
                  <c:v>398107.1</c:v>
                </c:pt>
                <c:pt idx="15">
                  <c:v>316227.8</c:v>
                </c:pt>
                <c:pt idx="16">
                  <c:v>251188.7</c:v>
                </c:pt>
                <c:pt idx="17">
                  <c:v>199526.3</c:v>
                </c:pt>
                <c:pt idx="18">
                  <c:v>158489.4</c:v>
                </c:pt>
                <c:pt idx="19">
                  <c:v>125892.5</c:v>
                </c:pt>
                <c:pt idx="20">
                  <c:v>100000</c:v>
                </c:pt>
                <c:pt idx="21">
                  <c:v>79432.84</c:v>
                </c:pt>
                <c:pt idx="22">
                  <c:v>63095.76</c:v>
                </c:pt>
                <c:pt idx="23">
                  <c:v>50118.76</c:v>
                </c:pt>
                <c:pt idx="24">
                  <c:v>39810.71</c:v>
                </c:pt>
                <c:pt idx="25">
                  <c:v>31622.78</c:v>
                </c:pt>
                <c:pt idx="26">
                  <c:v>25118.87</c:v>
                </c:pt>
                <c:pt idx="27">
                  <c:v>19952.63</c:v>
                </c:pt>
                <c:pt idx="28">
                  <c:v>15848.94</c:v>
                </c:pt>
                <c:pt idx="29">
                  <c:v>12589.25</c:v>
                </c:pt>
                <c:pt idx="30">
                  <c:v>10000</c:v>
                </c:pt>
                <c:pt idx="31">
                  <c:v>7943.2839999999997</c:v>
                </c:pt>
                <c:pt idx="32">
                  <c:v>6309.5730000000003</c:v>
                </c:pt>
                <c:pt idx="33">
                  <c:v>5011.8729999999996</c:v>
                </c:pt>
                <c:pt idx="34">
                  <c:v>3981.0729999999999</c:v>
                </c:pt>
                <c:pt idx="35">
                  <c:v>3162.2779999999998</c:v>
                </c:pt>
                <c:pt idx="36">
                  <c:v>2511.8870000000002</c:v>
                </c:pt>
                <c:pt idx="37">
                  <c:v>1995.2619999999999</c:v>
                </c:pt>
                <c:pt idx="38">
                  <c:v>1584.893</c:v>
                </c:pt>
                <c:pt idx="39">
                  <c:v>1258.9259999999999</c:v>
                </c:pt>
                <c:pt idx="40">
                  <c:v>1000</c:v>
                </c:pt>
                <c:pt idx="41">
                  <c:v>794.32839999999999</c:v>
                </c:pt>
                <c:pt idx="42">
                  <c:v>630.95730000000003</c:v>
                </c:pt>
                <c:pt idx="43">
                  <c:v>501.18729999999999</c:v>
                </c:pt>
                <c:pt idx="44">
                  <c:v>398.10730000000001</c:v>
                </c:pt>
                <c:pt idx="45">
                  <c:v>316.2278</c:v>
                </c:pt>
                <c:pt idx="46">
                  <c:v>251.18870000000001</c:v>
                </c:pt>
                <c:pt idx="47">
                  <c:v>199.52619999999999</c:v>
                </c:pt>
                <c:pt idx="48">
                  <c:v>158.48929999999999</c:v>
                </c:pt>
                <c:pt idx="49">
                  <c:v>125.8926</c:v>
                </c:pt>
                <c:pt idx="50">
                  <c:v>100</c:v>
                </c:pt>
                <c:pt idx="51">
                  <c:v>79.432820000000007</c:v>
                </c:pt>
                <c:pt idx="52">
                  <c:v>63.095750000000002</c:v>
                </c:pt>
                <c:pt idx="53">
                  <c:v>50.118729999999999</c:v>
                </c:pt>
                <c:pt idx="54">
                  <c:v>39.810720000000003</c:v>
                </c:pt>
                <c:pt idx="55">
                  <c:v>31.622779999999999</c:v>
                </c:pt>
                <c:pt idx="56">
                  <c:v>25.118860000000002</c:v>
                </c:pt>
                <c:pt idx="57">
                  <c:v>19.952629999999999</c:v>
                </c:pt>
                <c:pt idx="58">
                  <c:v>15.848929999999999</c:v>
                </c:pt>
                <c:pt idx="59">
                  <c:v>12.58925</c:v>
                </c:pt>
                <c:pt idx="60">
                  <c:v>10</c:v>
                </c:pt>
                <c:pt idx="61">
                  <c:v>7.9432830000000001</c:v>
                </c:pt>
                <c:pt idx="62">
                  <c:v>6.3095739999999996</c:v>
                </c:pt>
                <c:pt idx="63">
                  <c:v>5.0118720000000003</c:v>
                </c:pt>
                <c:pt idx="64">
                  <c:v>3.9810720000000002</c:v>
                </c:pt>
                <c:pt idx="65">
                  <c:v>3.1622780000000001</c:v>
                </c:pt>
                <c:pt idx="66">
                  <c:v>2.5118860000000001</c:v>
                </c:pt>
                <c:pt idx="67">
                  <c:v>1.9952620000000001</c:v>
                </c:pt>
                <c:pt idx="68">
                  <c:v>1.5848930000000001</c:v>
                </c:pt>
                <c:pt idx="69">
                  <c:v>1.2589250000000001</c:v>
                </c:pt>
                <c:pt idx="70">
                  <c:v>1</c:v>
                </c:pt>
                <c:pt idx="71">
                  <c:v>0.79432820000000004</c:v>
                </c:pt>
                <c:pt idx="72">
                  <c:v>0.6309574</c:v>
                </c:pt>
                <c:pt idx="73">
                  <c:v>0.50118720000000005</c:v>
                </c:pt>
                <c:pt idx="74">
                  <c:v>0.39810719999999999</c:v>
                </c:pt>
                <c:pt idx="75">
                  <c:v>0.3162278</c:v>
                </c:pt>
                <c:pt idx="76">
                  <c:v>0.25118859999999998</c:v>
                </c:pt>
                <c:pt idx="77">
                  <c:v>0.19952619999999999</c:v>
                </c:pt>
                <c:pt idx="78">
                  <c:v>0.1584893</c:v>
                </c:pt>
                <c:pt idx="79">
                  <c:v>0.12589249999999999</c:v>
                </c:pt>
                <c:pt idx="80">
                  <c:v>0.1</c:v>
                </c:pt>
              </c:numCache>
            </c:numRef>
          </c:xVal>
          <c:yVal>
            <c:numRef>
              <c:f>'25'!$B$9:$B$89</c:f>
              <c:numCache>
                <c:formatCode>0.00E+00</c:formatCode>
                <c:ptCount val="81"/>
                <c:pt idx="0">
                  <c:v>7.0751574999999996E-4</c:v>
                </c:pt>
                <c:pt idx="1">
                  <c:v>1.4761748999999999E-3</c:v>
                </c:pt>
                <c:pt idx="2">
                  <c:v>2.3365488999999998E-3</c:v>
                </c:pt>
                <c:pt idx="3">
                  <c:v>3.1314123999999998E-3</c:v>
                </c:pt>
                <c:pt idx="4">
                  <c:v>4.1053384000000002E-3</c:v>
                </c:pt>
                <c:pt idx="5">
                  <c:v>5.0574276E-3</c:v>
                </c:pt>
                <c:pt idx="6">
                  <c:v>6.1449054999999997E-3</c:v>
                </c:pt>
                <c:pt idx="7">
                  <c:v>7.4332831000000002E-3</c:v>
                </c:pt>
                <c:pt idx="8">
                  <c:v>8.8264775000000007E-3</c:v>
                </c:pt>
                <c:pt idx="9">
                  <c:v>1.0202203E-2</c:v>
                </c:pt>
                <c:pt idx="10">
                  <c:v>1.167401E-2</c:v>
                </c:pt>
                <c:pt idx="11">
                  <c:v>1.3342349999999999E-2</c:v>
                </c:pt>
                <c:pt idx="12">
                  <c:v>1.5595919E-2</c:v>
                </c:pt>
                <c:pt idx="13">
                  <c:v>1.8211979E-2</c:v>
                </c:pt>
                <c:pt idx="14">
                  <c:v>2.1544292999999999E-2</c:v>
                </c:pt>
                <c:pt idx="15">
                  <c:v>2.5911673999999999E-2</c:v>
                </c:pt>
                <c:pt idx="16">
                  <c:v>3.0929795E-2</c:v>
                </c:pt>
                <c:pt idx="17">
                  <c:v>3.7515804E-2</c:v>
                </c:pt>
                <c:pt idx="18">
                  <c:v>4.5818197999999997E-2</c:v>
                </c:pt>
                <c:pt idx="19">
                  <c:v>5.7225797000000002E-2</c:v>
                </c:pt>
                <c:pt idx="20">
                  <c:v>7.1690566999999997E-2</c:v>
                </c:pt>
                <c:pt idx="21">
                  <c:v>9.0548918000000006E-2</c:v>
                </c:pt>
                <c:pt idx="22" formatCode="General">
                  <c:v>0.1148752</c:v>
                </c:pt>
                <c:pt idx="23" formatCode="General">
                  <c:v>0.1431453</c:v>
                </c:pt>
                <c:pt idx="24" formatCode="General">
                  <c:v>0.17844679999999999</c:v>
                </c:pt>
                <c:pt idx="25" formatCode="General">
                  <c:v>0.22205510000000001</c:v>
                </c:pt>
                <c:pt idx="26" formatCode="General">
                  <c:v>0.27569090000000002</c:v>
                </c:pt>
                <c:pt idx="27" formatCode="General">
                  <c:v>0.34104010000000001</c:v>
                </c:pt>
                <c:pt idx="28" formatCode="General">
                  <c:v>0.42132570000000003</c:v>
                </c:pt>
                <c:pt idx="29" formatCode="General">
                  <c:v>0.5197271</c:v>
                </c:pt>
                <c:pt idx="30" formatCode="General">
                  <c:v>0.64305319999999999</c:v>
                </c:pt>
                <c:pt idx="31" formatCode="General">
                  <c:v>0.79271899999999995</c:v>
                </c:pt>
                <c:pt idx="32" formatCode="General">
                  <c:v>0.97458109999999998</c:v>
                </c:pt>
                <c:pt idx="33" formatCode="General">
                  <c:v>1.1935180000000001</c:v>
                </c:pt>
                <c:pt idx="34" formatCode="General">
                  <c:v>1.4588449999999999</c:v>
                </c:pt>
                <c:pt idx="35" formatCode="General">
                  <c:v>1.779703</c:v>
                </c:pt>
                <c:pt idx="36" formatCode="General">
                  <c:v>2.1683919999999999</c:v>
                </c:pt>
                <c:pt idx="37" formatCode="General">
                  <c:v>2.6412960000000001</c:v>
                </c:pt>
                <c:pt idx="38" formatCode="General">
                  <c:v>3.2242540000000002</c:v>
                </c:pt>
                <c:pt idx="39" formatCode="General">
                  <c:v>3.9394999999999998</c:v>
                </c:pt>
                <c:pt idx="40" formatCode="General">
                  <c:v>4.8225850000000001</c:v>
                </c:pt>
                <c:pt idx="41" formatCode="General">
                  <c:v>5.9204400000000001</c:v>
                </c:pt>
                <c:pt idx="42" formatCode="General">
                  <c:v>7.3021739999999999</c:v>
                </c:pt>
                <c:pt idx="43" formatCode="General">
                  <c:v>9.0516769999999998</c:v>
                </c:pt>
                <c:pt idx="44" formatCode="General">
                  <c:v>11.28792</c:v>
                </c:pt>
                <c:pt idx="45" formatCode="General">
                  <c:v>14.16315</c:v>
                </c:pt>
                <c:pt idx="46" formatCode="General">
                  <c:v>17.87997</c:v>
                </c:pt>
                <c:pt idx="47" formatCode="General">
                  <c:v>22.716200000000001</c:v>
                </c:pt>
                <c:pt idx="48" formatCode="General">
                  <c:v>29.04757</c:v>
                </c:pt>
                <c:pt idx="49" formatCode="General">
                  <c:v>37.27411</c:v>
                </c:pt>
                <c:pt idx="50" formatCode="General">
                  <c:v>47.748330000000003</c:v>
                </c:pt>
                <c:pt idx="51" formatCode="General">
                  <c:v>60.57779</c:v>
                </c:pt>
                <c:pt idx="52" formatCode="General">
                  <c:v>75.512900000000002</c:v>
                </c:pt>
                <c:pt idx="53" formatCode="General">
                  <c:v>91.929959999999994</c:v>
                </c:pt>
                <c:pt idx="54" formatCode="General">
                  <c:v>108.8321</c:v>
                </c:pt>
                <c:pt idx="55" formatCode="General">
                  <c:v>125.288</c:v>
                </c:pt>
                <c:pt idx="56" formatCode="General">
                  <c:v>140.5608</c:v>
                </c:pt>
                <c:pt idx="57" formatCode="General">
                  <c:v>154.27670000000001</c:v>
                </c:pt>
                <c:pt idx="58" formatCode="General">
                  <c:v>166.31659999999999</c:v>
                </c:pt>
                <c:pt idx="59" formatCode="General">
                  <c:v>176.86019999999999</c:v>
                </c:pt>
                <c:pt idx="60" formatCode="General">
                  <c:v>186.10400000000001</c:v>
                </c:pt>
                <c:pt idx="61" formatCode="General">
                  <c:v>194.25129999999999</c:v>
                </c:pt>
                <c:pt idx="62" formatCode="General">
                  <c:v>201.4691</c:v>
                </c:pt>
                <c:pt idx="63" formatCode="General">
                  <c:v>207.8938</c:v>
                </c:pt>
                <c:pt idx="64" formatCode="General">
                  <c:v>213.6344</c:v>
                </c:pt>
                <c:pt idx="65" formatCode="General">
                  <c:v>218.73339999999999</c:v>
                </c:pt>
                <c:pt idx="66" formatCode="General">
                  <c:v>223.2175</c:v>
                </c:pt>
                <c:pt idx="67" formatCode="General">
                  <c:v>227.1053</c:v>
                </c:pt>
                <c:pt idx="68" formatCode="General">
                  <c:v>230.42939999999999</c:v>
                </c:pt>
                <c:pt idx="69" formatCode="General">
                  <c:v>233.20070000000001</c:v>
                </c:pt>
                <c:pt idx="70" formatCode="General">
                  <c:v>237.23</c:v>
                </c:pt>
                <c:pt idx="71" formatCode="General">
                  <c:v>238.57839999999999</c:v>
                </c:pt>
                <c:pt idx="72" formatCode="General">
                  <c:v>239.5275</c:v>
                </c:pt>
                <c:pt idx="73" formatCode="General">
                  <c:v>240.2021</c:v>
                </c:pt>
                <c:pt idx="74" formatCode="General">
                  <c:v>240.7097</c:v>
                </c:pt>
                <c:pt idx="75" formatCode="General">
                  <c:v>241.08629999999999</c:v>
                </c:pt>
                <c:pt idx="76" formatCode="General">
                  <c:v>241.322</c:v>
                </c:pt>
                <c:pt idx="77" formatCode="General">
                  <c:v>241.40559999999999</c:v>
                </c:pt>
                <c:pt idx="78" formatCode="General">
                  <c:v>241.42080000000001</c:v>
                </c:pt>
                <c:pt idx="79" formatCode="General">
                  <c:v>241.42140000000001</c:v>
                </c:pt>
                <c:pt idx="80" formatCode="General">
                  <c:v>241.42140000000001</c:v>
                </c:pt>
              </c:numCache>
            </c:numRef>
          </c:yVal>
          <c:smooth val="0"/>
        </c:ser>
        <c:dLbls>
          <c:showLegendKey val="0"/>
          <c:showVal val="0"/>
          <c:showCatName val="0"/>
          <c:showSerName val="0"/>
          <c:showPercent val="0"/>
          <c:showBubbleSize val="0"/>
        </c:dLbls>
        <c:axId val="190640512"/>
        <c:axId val="190643584"/>
      </c:scatterChart>
      <c:valAx>
        <c:axId val="190640512"/>
        <c:scaling>
          <c:logBase val="10"/>
          <c:orientation val="minMax"/>
          <c:max val="10000"/>
          <c:min val="10"/>
        </c:scaling>
        <c:delete val="0"/>
        <c:axPos val="b"/>
        <c:majorGridlines>
          <c:spPr>
            <a:ln w="12700" cap="flat" cmpd="sng" algn="ctr">
              <a:solidFill>
                <a:schemeClr val="bg1">
                  <a:lumMod val="65000"/>
                </a:schemeClr>
              </a:solidFill>
              <a:round/>
            </a:ln>
            <a:effectLst/>
          </c:spPr>
        </c:majorGridlines>
        <c:minorGridlines>
          <c:spPr>
            <a:ln w="9525" cap="flat" cmpd="sng" algn="ctr">
              <a:solidFill>
                <a:schemeClr val="bg1">
                  <a:lumMod val="85000"/>
                </a:schemeClr>
              </a:solidFill>
              <a:round/>
            </a:ln>
            <a:effectLst/>
          </c:spPr>
        </c:minorGridlines>
        <c:title>
          <c:tx>
            <c:rich>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Area*Slope</a:t>
                </a:r>
                <a:r>
                  <a:rPr lang="en-US" sz="1400" baseline="30000" dirty="0">
                    <a:solidFill>
                      <a:schemeClr val="tx1"/>
                    </a:solidFill>
                    <a:latin typeface="Tahoma" panose="020B0604030504040204" pitchFamily="34" charset="0"/>
                    <a:ea typeface="Tahoma" panose="020B0604030504040204" pitchFamily="34" charset="0"/>
                    <a:cs typeface="Tahoma" panose="020B0604030504040204" pitchFamily="34" charset="0"/>
                  </a:rPr>
                  <a:t>2</a:t>
                </a:r>
                <a:r>
                  <a:rPr lang="en-US" sz="14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Threshold (m</a:t>
                </a:r>
                <a:r>
                  <a:rPr lang="en-US" sz="1400" baseline="300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r>
                  <a:rPr lang="en-US" sz="14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0.22697072557161807"/>
              <c:y val="0.85820020465582081"/>
            </c:manualLayout>
          </c:layout>
          <c:overlay val="0"/>
          <c:spPr>
            <a:noFill/>
            <a:ln>
              <a:noFill/>
            </a:ln>
            <a:effectLst/>
          </c:spPr>
        </c:title>
        <c:numFmt formatCode="General"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0643584"/>
        <c:crosses val="autoZero"/>
        <c:crossBetween val="midCat"/>
        <c:majorUnit val="10"/>
      </c:valAx>
      <c:valAx>
        <c:axId val="190643584"/>
        <c:scaling>
          <c:logBase val="10"/>
          <c:orientation val="minMax"/>
          <c:max val="100"/>
          <c:min val="1"/>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06405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j-lt"/>
                <a:ea typeface="+mn-ea"/>
                <a:cs typeface="+mn-cs"/>
              </a:defRPr>
            </a:pPr>
            <a:r>
              <a:rPr lang="en-US" sz="1100" b="1">
                <a:solidFill>
                  <a:schemeClr val="tx1"/>
                </a:solidFill>
                <a:latin typeface="+mj-lt"/>
              </a:rPr>
              <a:t>Low Gradient (&lt; 25%)</a:t>
            </a:r>
          </a:p>
        </c:rich>
      </c:tx>
      <c:layout/>
      <c:overlay val="0"/>
      <c:spPr>
        <a:noFill/>
        <a:ln>
          <a:noFill/>
        </a:ln>
        <a:effectLst/>
      </c:spPr>
    </c:title>
    <c:autoTitleDeleted val="0"/>
    <c:plotArea>
      <c:layout>
        <c:manualLayout>
          <c:layoutTarget val="inner"/>
          <c:xMode val="edge"/>
          <c:yMode val="edge"/>
          <c:x val="0.23418082741174887"/>
          <c:y val="0.16503596010202404"/>
          <c:w val="0.64516460811220522"/>
          <c:h val="0.58903353964066985"/>
        </c:manualLayout>
      </c:layout>
      <c:scatterChart>
        <c:scatterStyle val="lineMarker"/>
        <c:varyColors val="0"/>
        <c:ser>
          <c:idx val="0"/>
          <c:order val="0"/>
          <c:tx>
            <c:strRef>
              <c:f>'25'!$E$8</c:f>
              <c:strCache>
                <c:ptCount val="1"/>
                <c:pt idx="0">
                  <c:v>CHANNEL_DENSITY</c:v>
                </c:pt>
              </c:strCache>
            </c:strRef>
          </c:tx>
          <c:spPr>
            <a:ln w="19050" cap="rnd">
              <a:noFill/>
              <a:round/>
            </a:ln>
            <a:effectLst/>
          </c:spPr>
          <c:marker>
            <c:symbol val="circle"/>
            <c:size val="8"/>
            <c:spPr>
              <a:solidFill>
                <a:schemeClr val="bg1">
                  <a:lumMod val="50000"/>
                  <a:alpha val="50000"/>
                </a:schemeClr>
              </a:solidFill>
              <a:ln w="9525">
                <a:solidFill>
                  <a:schemeClr val="tx1"/>
                </a:solidFill>
              </a:ln>
              <a:effectLst/>
            </c:spPr>
          </c:marker>
          <c:xVal>
            <c:numRef>
              <c:f>'25'!$D$9:$D$89</c:f>
              <c:numCache>
                <c:formatCode>General</c:formatCode>
                <c:ptCount val="81"/>
                <c:pt idx="0" formatCode="0.00E+00">
                  <c:v>10000000</c:v>
                </c:pt>
                <c:pt idx="1">
                  <c:v>7943284</c:v>
                </c:pt>
                <c:pt idx="2">
                  <c:v>6309576</c:v>
                </c:pt>
                <c:pt idx="3">
                  <c:v>5011876</c:v>
                </c:pt>
                <c:pt idx="4">
                  <c:v>3981071</c:v>
                </c:pt>
                <c:pt idx="5">
                  <c:v>3162278</c:v>
                </c:pt>
                <c:pt idx="6">
                  <c:v>2511887</c:v>
                </c:pt>
                <c:pt idx="7">
                  <c:v>1995263</c:v>
                </c:pt>
                <c:pt idx="8">
                  <c:v>1584894</c:v>
                </c:pt>
                <c:pt idx="9">
                  <c:v>1258925</c:v>
                </c:pt>
                <c:pt idx="10">
                  <c:v>1000000</c:v>
                </c:pt>
                <c:pt idx="11">
                  <c:v>794328.4</c:v>
                </c:pt>
                <c:pt idx="12">
                  <c:v>630957.6</c:v>
                </c:pt>
                <c:pt idx="13">
                  <c:v>501187.6</c:v>
                </c:pt>
                <c:pt idx="14">
                  <c:v>398107.1</c:v>
                </c:pt>
                <c:pt idx="15">
                  <c:v>316227.8</c:v>
                </c:pt>
                <c:pt idx="16">
                  <c:v>251188.7</c:v>
                </c:pt>
                <c:pt idx="17">
                  <c:v>199526.3</c:v>
                </c:pt>
                <c:pt idx="18">
                  <c:v>158489.4</c:v>
                </c:pt>
                <c:pt idx="19">
                  <c:v>125892.5</c:v>
                </c:pt>
                <c:pt idx="20">
                  <c:v>100000</c:v>
                </c:pt>
                <c:pt idx="21">
                  <c:v>79432.84</c:v>
                </c:pt>
                <c:pt idx="22">
                  <c:v>63095.76</c:v>
                </c:pt>
                <c:pt idx="23">
                  <c:v>50118.76</c:v>
                </c:pt>
                <c:pt idx="24">
                  <c:v>39810.71</c:v>
                </c:pt>
                <c:pt idx="25">
                  <c:v>31622.78</c:v>
                </c:pt>
                <c:pt idx="26">
                  <c:v>25118.87</c:v>
                </c:pt>
                <c:pt idx="27">
                  <c:v>19952.63</c:v>
                </c:pt>
                <c:pt idx="28">
                  <c:v>15848.94</c:v>
                </c:pt>
                <c:pt idx="29">
                  <c:v>12589.25</c:v>
                </c:pt>
                <c:pt idx="30">
                  <c:v>10000</c:v>
                </c:pt>
                <c:pt idx="31">
                  <c:v>7943.2839999999997</c:v>
                </c:pt>
                <c:pt idx="32">
                  <c:v>6309.5730000000003</c:v>
                </c:pt>
                <c:pt idx="33">
                  <c:v>5011.8729999999996</c:v>
                </c:pt>
                <c:pt idx="34">
                  <c:v>3981.0729999999999</c:v>
                </c:pt>
                <c:pt idx="35">
                  <c:v>3162.2779999999998</c:v>
                </c:pt>
                <c:pt idx="36">
                  <c:v>2511.8870000000002</c:v>
                </c:pt>
                <c:pt idx="37">
                  <c:v>1995.2619999999999</c:v>
                </c:pt>
                <c:pt idx="38">
                  <c:v>1584.893</c:v>
                </c:pt>
                <c:pt idx="39">
                  <c:v>1258.9259999999999</c:v>
                </c:pt>
                <c:pt idx="40">
                  <c:v>1000</c:v>
                </c:pt>
                <c:pt idx="41">
                  <c:v>794.32839999999999</c:v>
                </c:pt>
                <c:pt idx="42">
                  <c:v>630.95730000000003</c:v>
                </c:pt>
                <c:pt idx="43">
                  <c:v>501.18729999999999</c:v>
                </c:pt>
                <c:pt idx="44">
                  <c:v>398.10730000000001</c:v>
                </c:pt>
                <c:pt idx="45">
                  <c:v>316.2278</c:v>
                </c:pt>
                <c:pt idx="46">
                  <c:v>251.18870000000001</c:v>
                </c:pt>
                <c:pt idx="47">
                  <c:v>199.52619999999999</c:v>
                </c:pt>
                <c:pt idx="48">
                  <c:v>158.48929999999999</c:v>
                </c:pt>
                <c:pt idx="49">
                  <c:v>125.8926</c:v>
                </c:pt>
                <c:pt idx="50">
                  <c:v>100</c:v>
                </c:pt>
                <c:pt idx="51">
                  <c:v>79.432820000000007</c:v>
                </c:pt>
                <c:pt idx="52">
                  <c:v>63.095750000000002</c:v>
                </c:pt>
                <c:pt idx="53">
                  <c:v>50.118729999999999</c:v>
                </c:pt>
                <c:pt idx="54">
                  <c:v>39.810720000000003</c:v>
                </c:pt>
                <c:pt idx="55">
                  <c:v>31.622779999999999</c:v>
                </c:pt>
                <c:pt idx="56">
                  <c:v>25.118860000000002</c:v>
                </c:pt>
                <c:pt idx="57">
                  <c:v>19.952629999999999</c:v>
                </c:pt>
                <c:pt idx="58">
                  <c:v>15.848929999999999</c:v>
                </c:pt>
                <c:pt idx="59">
                  <c:v>12.58925</c:v>
                </c:pt>
                <c:pt idx="60">
                  <c:v>10</c:v>
                </c:pt>
                <c:pt idx="61">
                  <c:v>7.9432830000000001</c:v>
                </c:pt>
                <c:pt idx="62">
                  <c:v>6.3095739999999996</c:v>
                </c:pt>
                <c:pt idx="63">
                  <c:v>5.0118720000000003</c:v>
                </c:pt>
                <c:pt idx="64">
                  <c:v>3.9810720000000002</c:v>
                </c:pt>
                <c:pt idx="65">
                  <c:v>3.1622780000000001</c:v>
                </c:pt>
                <c:pt idx="66">
                  <c:v>2.5118860000000001</c:v>
                </c:pt>
                <c:pt idx="67">
                  <c:v>1.9952620000000001</c:v>
                </c:pt>
                <c:pt idx="68">
                  <c:v>1.5848930000000001</c:v>
                </c:pt>
                <c:pt idx="69">
                  <c:v>1.2589250000000001</c:v>
                </c:pt>
                <c:pt idx="70">
                  <c:v>1</c:v>
                </c:pt>
                <c:pt idx="71">
                  <c:v>0.79432820000000004</c:v>
                </c:pt>
                <c:pt idx="72">
                  <c:v>0.6309574</c:v>
                </c:pt>
                <c:pt idx="73">
                  <c:v>0.50118720000000005</c:v>
                </c:pt>
                <c:pt idx="74">
                  <c:v>0.39810719999999999</c:v>
                </c:pt>
                <c:pt idx="75">
                  <c:v>0.3162278</c:v>
                </c:pt>
                <c:pt idx="76">
                  <c:v>0.25118859999999998</c:v>
                </c:pt>
                <c:pt idx="77">
                  <c:v>0.19952619999999999</c:v>
                </c:pt>
                <c:pt idx="78">
                  <c:v>0.1584893</c:v>
                </c:pt>
                <c:pt idx="79">
                  <c:v>0.12589249999999999</c:v>
                </c:pt>
                <c:pt idx="80">
                  <c:v>0.1</c:v>
                </c:pt>
              </c:numCache>
            </c:numRef>
          </c:xVal>
          <c:yVal>
            <c:numRef>
              <c:f>'25'!$E$9:$E$89</c:f>
              <c:numCache>
                <c:formatCode>0.00E+00</c:formatCode>
                <c:ptCount val="81"/>
                <c:pt idx="0">
                  <c:v>3.0498486000000002E-3</c:v>
                </c:pt>
                <c:pt idx="1">
                  <c:v>6.8842736E-3</c:v>
                </c:pt>
                <c:pt idx="2">
                  <c:v>1.1749417E-2</c:v>
                </c:pt>
                <c:pt idx="3">
                  <c:v>1.771066E-2</c:v>
                </c:pt>
                <c:pt idx="4">
                  <c:v>2.4041113999999999E-2</c:v>
                </c:pt>
                <c:pt idx="5">
                  <c:v>3.0944617000000001E-2</c:v>
                </c:pt>
                <c:pt idx="6">
                  <c:v>3.8667310000000003E-2</c:v>
                </c:pt>
                <c:pt idx="7">
                  <c:v>4.7089972000000001E-2</c:v>
                </c:pt>
                <c:pt idx="8">
                  <c:v>5.7027939999999999E-2</c:v>
                </c:pt>
                <c:pt idx="9">
                  <c:v>6.8138927000000002E-2</c:v>
                </c:pt>
                <c:pt idx="10">
                  <c:v>8.1672869999999995E-2</c:v>
                </c:pt>
                <c:pt idx="11">
                  <c:v>9.8068208000000004E-2</c:v>
                </c:pt>
                <c:pt idx="12" formatCode="General">
                  <c:v>0.11535579999999999</c:v>
                </c:pt>
                <c:pt idx="13" formatCode="General">
                  <c:v>0.1333703</c:v>
                </c:pt>
                <c:pt idx="14" formatCode="General">
                  <c:v>0.153227</c:v>
                </c:pt>
                <c:pt idx="15" formatCode="General">
                  <c:v>0.1749182</c:v>
                </c:pt>
                <c:pt idx="16" formatCode="General">
                  <c:v>0.200567</c:v>
                </c:pt>
                <c:pt idx="17" formatCode="General">
                  <c:v>0.2298732</c:v>
                </c:pt>
                <c:pt idx="18" formatCode="General">
                  <c:v>0.26313310000000001</c:v>
                </c:pt>
                <c:pt idx="19" formatCode="General">
                  <c:v>0.30181580000000002</c:v>
                </c:pt>
                <c:pt idx="20" formatCode="General">
                  <c:v>0.34620590000000001</c:v>
                </c:pt>
                <c:pt idx="21" formatCode="General">
                  <c:v>0.39700340000000001</c:v>
                </c:pt>
                <c:pt idx="22" formatCode="General">
                  <c:v>0.45644659999999998</c:v>
                </c:pt>
                <c:pt idx="23" formatCode="General">
                  <c:v>0.52323169999999997</c:v>
                </c:pt>
                <c:pt idx="24" formatCode="General">
                  <c:v>0.59778189999999998</c:v>
                </c:pt>
                <c:pt idx="25" formatCode="General">
                  <c:v>0.68022009999999999</c:v>
                </c:pt>
                <c:pt idx="26" formatCode="General">
                  <c:v>0.77282700000000004</c:v>
                </c:pt>
                <c:pt idx="27" formatCode="General">
                  <c:v>0.87381819999999999</c:v>
                </c:pt>
                <c:pt idx="28" formatCode="General">
                  <c:v>0.98287429999999998</c:v>
                </c:pt>
                <c:pt idx="29" formatCode="General">
                  <c:v>1.102468</c:v>
                </c:pt>
                <c:pt idx="30" formatCode="General">
                  <c:v>1.231608</c:v>
                </c:pt>
                <c:pt idx="31" formatCode="General">
                  <c:v>1.369313</c:v>
                </c:pt>
                <c:pt idx="32" formatCode="General">
                  <c:v>1.5182979999999999</c:v>
                </c:pt>
                <c:pt idx="33" formatCode="General">
                  <c:v>1.6793009999999999</c:v>
                </c:pt>
                <c:pt idx="34" formatCode="General">
                  <c:v>1.854781</c:v>
                </c:pt>
                <c:pt idx="35" formatCode="General">
                  <c:v>2.0456249999999998</c:v>
                </c:pt>
                <c:pt idx="36" formatCode="General">
                  <c:v>2.2532580000000002</c:v>
                </c:pt>
                <c:pt idx="37" formatCode="General">
                  <c:v>2.4811380000000001</c:v>
                </c:pt>
                <c:pt idx="38" formatCode="General">
                  <c:v>2.735557</c:v>
                </c:pt>
                <c:pt idx="39" formatCode="General">
                  <c:v>3.0146730000000002</c:v>
                </c:pt>
                <c:pt idx="40" formatCode="General">
                  <c:v>3.3246889999999998</c:v>
                </c:pt>
                <c:pt idx="41" formatCode="General">
                  <c:v>3.6722489999999999</c:v>
                </c:pt>
                <c:pt idx="42" formatCode="General">
                  <c:v>4.0626439999999997</c:v>
                </c:pt>
                <c:pt idx="43" formatCode="General">
                  <c:v>4.5053150000000004</c:v>
                </c:pt>
                <c:pt idx="44" formatCode="General">
                  <c:v>5.0088629999999998</c:v>
                </c:pt>
                <c:pt idx="45" formatCode="General">
                  <c:v>5.58535</c:v>
                </c:pt>
                <c:pt idx="46" formatCode="General">
                  <c:v>6.2479779999999998</c:v>
                </c:pt>
                <c:pt idx="47" formatCode="General">
                  <c:v>7.0096949999999998</c:v>
                </c:pt>
                <c:pt idx="48" formatCode="General">
                  <c:v>7.8878659999999998</c:v>
                </c:pt>
                <c:pt idx="49" formatCode="General">
                  <c:v>8.9035930000000008</c:v>
                </c:pt>
                <c:pt idx="50" formatCode="General">
                  <c:v>10.07536</c:v>
                </c:pt>
                <c:pt idx="51" formatCode="General">
                  <c:v>11.43412</c:v>
                </c:pt>
                <c:pt idx="52" formatCode="General">
                  <c:v>12.999169999999999</c:v>
                </c:pt>
                <c:pt idx="53" formatCode="General">
                  <c:v>14.792339999999999</c:v>
                </c:pt>
                <c:pt idx="54" formatCode="General">
                  <c:v>16.856079999999999</c:v>
                </c:pt>
                <c:pt idx="55" formatCode="General">
                  <c:v>19.21369</c:v>
                </c:pt>
                <c:pt idx="56" formatCode="General">
                  <c:v>21.885819999999999</c:v>
                </c:pt>
                <c:pt idx="57" formatCode="General">
                  <c:v>24.898779999999999</c:v>
                </c:pt>
                <c:pt idx="58" formatCode="General">
                  <c:v>28.260100000000001</c:v>
                </c:pt>
                <c:pt idx="59" formatCode="General">
                  <c:v>31.997969999999999</c:v>
                </c:pt>
                <c:pt idx="60" formatCode="General">
                  <c:v>36.128439999999998</c:v>
                </c:pt>
                <c:pt idx="61" formatCode="General">
                  <c:v>40.682870000000001</c:v>
                </c:pt>
                <c:pt idx="62" formatCode="General">
                  <c:v>45.70722</c:v>
                </c:pt>
                <c:pt idx="63" formatCode="General">
                  <c:v>51.229680000000002</c:v>
                </c:pt>
                <c:pt idx="64" formatCode="General">
                  <c:v>57.287350000000004</c:v>
                </c:pt>
                <c:pt idx="65" formatCode="General">
                  <c:v>63.94426</c:v>
                </c:pt>
                <c:pt idx="66" formatCode="General">
                  <c:v>71.217740000000006</c:v>
                </c:pt>
                <c:pt idx="67" formatCode="General">
                  <c:v>79.153210000000001</c:v>
                </c:pt>
                <c:pt idx="68" formatCode="General">
                  <c:v>87.761250000000004</c:v>
                </c:pt>
                <c:pt idx="69" formatCode="General">
                  <c:v>97.045770000000005</c:v>
                </c:pt>
                <c:pt idx="70" formatCode="General">
                  <c:v>117.5196</c:v>
                </c:pt>
                <c:pt idx="71" formatCode="General">
                  <c:v>128.60589999999999</c:v>
                </c:pt>
                <c:pt idx="72" formatCode="General">
                  <c:v>140.21279999999999</c:v>
                </c:pt>
                <c:pt idx="73" formatCode="General">
                  <c:v>152.20349999999999</c:v>
                </c:pt>
                <c:pt idx="74" formatCode="General">
                  <c:v>164.45320000000001</c:v>
                </c:pt>
                <c:pt idx="75" formatCode="General">
                  <c:v>176.9384</c:v>
                </c:pt>
                <c:pt idx="76" formatCode="General">
                  <c:v>189.62360000000001</c:v>
                </c:pt>
                <c:pt idx="77" formatCode="General">
                  <c:v>202.4871</c:v>
                </c:pt>
                <c:pt idx="78" formatCode="General">
                  <c:v>215.45509999999999</c:v>
                </c:pt>
                <c:pt idx="79" formatCode="General">
                  <c:v>228.43430000000001</c:v>
                </c:pt>
                <c:pt idx="80" formatCode="General">
                  <c:v>241.42140000000001</c:v>
                </c:pt>
              </c:numCache>
            </c:numRef>
          </c:yVal>
          <c:smooth val="0"/>
        </c:ser>
        <c:dLbls>
          <c:showLegendKey val="0"/>
          <c:showVal val="0"/>
          <c:showCatName val="0"/>
          <c:showSerName val="0"/>
          <c:showPercent val="0"/>
          <c:showBubbleSize val="0"/>
        </c:dLbls>
        <c:axId val="190739200"/>
        <c:axId val="190742528"/>
      </c:scatterChart>
      <c:valAx>
        <c:axId val="190739200"/>
        <c:scaling>
          <c:logBase val="10"/>
          <c:orientation val="minMax"/>
          <c:max val="10000"/>
          <c:min val="10"/>
        </c:scaling>
        <c:delete val="0"/>
        <c:axPos val="b"/>
        <c:majorGridlines>
          <c:spPr>
            <a:ln w="12700" cap="flat" cmpd="sng" algn="ctr">
              <a:solidFill>
                <a:schemeClr val="bg1">
                  <a:lumMod val="65000"/>
                </a:schemeClr>
              </a:solidFill>
              <a:round/>
            </a:ln>
            <a:effectLst/>
          </c:spPr>
        </c:majorGridlines>
        <c:minorGridlines>
          <c:spPr>
            <a:ln w="9525" cap="flat" cmpd="sng" algn="ctr">
              <a:solidFill>
                <a:schemeClr val="bg1">
                  <a:lumMod val="85000"/>
                </a:schemeClr>
              </a:solidFill>
              <a:round/>
            </a:ln>
            <a:effectLst/>
          </c:spPr>
        </c:minorGridlines>
        <c:title>
          <c:tx>
            <c:rich>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Area*Slope</a:t>
                </a:r>
                <a:r>
                  <a:rPr lang="en-US" sz="1100" baseline="30000" dirty="0">
                    <a:solidFill>
                      <a:schemeClr val="tx1"/>
                    </a:solidFill>
                    <a:latin typeface="Tahoma" panose="020B0604030504040204" pitchFamily="34" charset="0"/>
                    <a:ea typeface="Tahoma" panose="020B0604030504040204" pitchFamily="34" charset="0"/>
                    <a:cs typeface="Tahoma" panose="020B0604030504040204" pitchFamily="34" charset="0"/>
                  </a:rPr>
                  <a:t>2</a:t>
                </a:r>
                <a:r>
                  <a:rPr lang="en-US" sz="11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1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Threshold (m</a:t>
                </a:r>
                <a:r>
                  <a:rPr lang="en-US" sz="1100" baseline="300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r>
                  <a:rPr lang="en-US" sz="11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100" dirty="0">
                  <a:solidFill>
                    <a:schemeClr val="tx1"/>
                  </a:solidFill>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0.22538176601492338"/>
              <c:y val="0.87497960378157447"/>
            </c:manualLayout>
          </c:layout>
          <c:overlay val="0"/>
          <c:spPr>
            <a:noFill/>
            <a:ln>
              <a:noFill/>
            </a:ln>
            <a:effectLst/>
          </c:spPr>
        </c:title>
        <c:numFmt formatCode="General"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0742528"/>
        <c:crosses val="autoZero"/>
        <c:crossBetween val="midCat"/>
        <c:majorUnit val="10"/>
      </c:valAx>
      <c:valAx>
        <c:axId val="190742528"/>
        <c:scaling>
          <c:logBase val="10"/>
          <c:orientation val="minMax"/>
          <c:max val="100"/>
          <c:min val="1"/>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0739200"/>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j-lt"/>
                <a:ea typeface="+mn-ea"/>
                <a:cs typeface="+mn-cs"/>
              </a:defRPr>
            </a:pPr>
            <a:r>
              <a:rPr lang="en-US" sz="1100" b="1" dirty="0">
                <a:latin typeface="+mj-lt"/>
              </a:rPr>
              <a:t>High</a:t>
            </a:r>
            <a:r>
              <a:rPr lang="en-US" sz="1100" b="1" baseline="0" dirty="0">
                <a:latin typeface="+mj-lt"/>
              </a:rPr>
              <a:t> Gradient (&gt; 40%)</a:t>
            </a:r>
            <a:endParaRPr lang="en-US" sz="1100" b="1" dirty="0">
              <a:latin typeface="+mj-lt"/>
            </a:endParaRPr>
          </a:p>
        </c:rich>
      </c:tx>
      <c:layout/>
      <c:overlay val="0"/>
      <c:spPr>
        <a:noFill/>
        <a:ln>
          <a:noFill/>
        </a:ln>
        <a:effectLst/>
      </c:spPr>
    </c:title>
    <c:autoTitleDeleted val="0"/>
    <c:plotArea>
      <c:layout>
        <c:manualLayout>
          <c:layoutTarget val="inner"/>
          <c:xMode val="edge"/>
          <c:yMode val="edge"/>
          <c:x val="0.18622499440012405"/>
          <c:y val="0.16503596010202404"/>
          <c:w val="0.69074004514361531"/>
          <c:h val="0.58903353964066985"/>
        </c:manualLayout>
      </c:layout>
      <c:scatterChart>
        <c:scatterStyle val="lineMarker"/>
        <c:varyColors val="0"/>
        <c:ser>
          <c:idx val="0"/>
          <c:order val="0"/>
          <c:tx>
            <c:strRef>
              <c:f>'25'!$E$8</c:f>
              <c:strCache>
                <c:ptCount val="1"/>
                <c:pt idx="0">
                  <c:v>CHANNEL_DENSITY</c:v>
                </c:pt>
              </c:strCache>
            </c:strRef>
          </c:tx>
          <c:spPr>
            <a:ln w="19050" cap="rnd">
              <a:noFill/>
              <a:round/>
            </a:ln>
            <a:effectLst/>
          </c:spPr>
          <c:marker>
            <c:symbol val="circle"/>
            <c:size val="8"/>
            <c:spPr>
              <a:solidFill>
                <a:schemeClr val="bg1">
                  <a:lumMod val="50000"/>
                  <a:alpha val="50000"/>
                </a:schemeClr>
              </a:solidFill>
              <a:ln w="9525">
                <a:solidFill>
                  <a:schemeClr val="tx1"/>
                </a:solidFill>
              </a:ln>
              <a:effectLst/>
            </c:spPr>
          </c:marker>
          <c:xVal>
            <c:numRef>
              <c:f>'25'!$A$9:$A$89</c:f>
              <c:numCache>
                <c:formatCode>General</c:formatCode>
                <c:ptCount val="81"/>
                <c:pt idx="0" formatCode="0.00E+00">
                  <c:v>10000000</c:v>
                </c:pt>
                <c:pt idx="1">
                  <c:v>7943284</c:v>
                </c:pt>
                <c:pt idx="2">
                  <c:v>6309576</c:v>
                </c:pt>
                <c:pt idx="3">
                  <c:v>5011876</c:v>
                </c:pt>
                <c:pt idx="4">
                  <c:v>3981071</c:v>
                </c:pt>
                <c:pt idx="5">
                  <c:v>3162278</c:v>
                </c:pt>
                <c:pt idx="6">
                  <c:v>2511887</c:v>
                </c:pt>
                <c:pt idx="7">
                  <c:v>1995263</c:v>
                </c:pt>
                <c:pt idx="8">
                  <c:v>1584894</c:v>
                </c:pt>
                <c:pt idx="9">
                  <c:v>1258925</c:v>
                </c:pt>
                <c:pt idx="10">
                  <c:v>1000000</c:v>
                </c:pt>
                <c:pt idx="11">
                  <c:v>794328.4</c:v>
                </c:pt>
                <c:pt idx="12">
                  <c:v>630957.6</c:v>
                </c:pt>
                <c:pt idx="13">
                  <c:v>501187.6</c:v>
                </c:pt>
                <c:pt idx="14">
                  <c:v>398107.1</c:v>
                </c:pt>
                <c:pt idx="15">
                  <c:v>316227.8</c:v>
                </c:pt>
                <c:pt idx="16">
                  <c:v>251188.7</c:v>
                </c:pt>
                <c:pt idx="17">
                  <c:v>199526.3</c:v>
                </c:pt>
                <c:pt idx="18">
                  <c:v>158489.4</c:v>
                </c:pt>
                <c:pt idx="19">
                  <c:v>125892.5</c:v>
                </c:pt>
                <c:pt idx="20">
                  <c:v>100000</c:v>
                </c:pt>
                <c:pt idx="21">
                  <c:v>79432.84</c:v>
                </c:pt>
                <c:pt idx="22">
                  <c:v>63095.76</c:v>
                </c:pt>
                <c:pt idx="23">
                  <c:v>50118.76</c:v>
                </c:pt>
                <c:pt idx="24">
                  <c:v>39810.71</c:v>
                </c:pt>
                <c:pt idx="25">
                  <c:v>31622.78</c:v>
                </c:pt>
                <c:pt idx="26">
                  <c:v>25118.87</c:v>
                </c:pt>
                <c:pt idx="27">
                  <c:v>19952.63</c:v>
                </c:pt>
                <c:pt idx="28">
                  <c:v>15848.94</c:v>
                </c:pt>
                <c:pt idx="29">
                  <c:v>12589.25</c:v>
                </c:pt>
                <c:pt idx="30">
                  <c:v>10000</c:v>
                </c:pt>
                <c:pt idx="31">
                  <c:v>7943.2839999999997</c:v>
                </c:pt>
                <c:pt idx="32">
                  <c:v>6309.5730000000003</c:v>
                </c:pt>
                <c:pt idx="33">
                  <c:v>5011.8729999999996</c:v>
                </c:pt>
                <c:pt idx="34">
                  <c:v>3981.0729999999999</c:v>
                </c:pt>
                <c:pt idx="35">
                  <c:v>3162.2779999999998</c:v>
                </c:pt>
                <c:pt idx="36">
                  <c:v>2511.8870000000002</c:v>
                </c:pt>
                <c:pt idx="37">
                  <c:v>1995.2619999999999</c:v>
                </c:pt>
                <c:pt idx="38">
                  <c:v>1584.893</c:v>
                </c:pt>
                <c:pt idx="39">
                  <c:v>1258.9259999999999</c:v>
                </c:pt>
                <c:pt idx="40">
                  <c:v>1000</c:v>
                </c:pt>
                <c:pt idx="41">
                  <c:v>794.32839999999999</c:v>
                </c:pt>
                <c:pt idx="42">
                  <c:v>630.95730000000003</c:v>
                </c:pt>
                <c:pt idx="43">
                  <c:v>501.18729999999999</c:v>
                </c:pt>
                <c:pt idx="44">
                  <c:v>398.10730000000001</c:v>
                </c:pt>
                <c:pt idx="45">
                  <c:v>316.2278</c:v>
                </c:pt>
                <c:pt idx="46">
                  <c:v>251.18870000000001</c:v>
                </c:pt>
                <c:pt idx="47">
                  <c:v>199.52619999999999</c:v>
                </c:pt>
                <c:pt idx="48">
                  <c:v>158.48929999999999</c:v>
                </c:pt>
                <c:pt idx="49">
                  <c:v>125.8926</c:v>
                </c:pt>
                <c:pt idx="50">
                  <c:v>100</c:v>
                </c:pt>
                <c:pt idx="51">
                  <c:v>79.432820000000007</c:v>
                </c:pt>
                <c:pt idx="52">
                  <c:v>63.095750000000002</c:v>
                </c:pt>
                <c:pt idx="53">
                  <c:v>50.118729999999999</c:v>
                </c:pt>
                <c:pt idx="54">
                  <c:v>39.810720000000003</c:v>
                </c:pt>
                <c:pt idx="55">
                  <c:v>31.622779999999999</c:v>
                </c:pt>
                <c:pt idx="56">
                  <c:v>25.118860000000002</c:v>
                </c:pt>
                <c:pt idx="57">
                  <c:v>19.952629999999999</c:v>
                </c:pt>
                <c:pt idx="58">
                  <c:v>15.848929999999999</c:v>
                </c:pt>
                <c:pt idx="59">
                  <c:v>12.58925</c:v>
                </c:pt>
                <c:pt idx="60">
                  <c:v>10</c:v>
                </c:pt>
                <c:pt idx="61">
                  <c:v>7.9432830000000001</c:v>
                </c:pt>
                <c:pt idx="62">
                  <c:v>6.3095739999999996</c:v>
                </c:pt>
                <c:pt idx="63">
                  <c:v>5.0118720000000003</c:v>
                </c:pt>
                <c:pt idx="64">
                  <c:v>3.9810720000000002</c:v>
                </c:pt>
                <c:pt idx="65">
                  <c:v>3.1622780000000001</c:v>
                </c:pt>
                <c:pt idx="66">
                  <c:v>2.5118860000000001</c:v>
                </c:pt>
                <c:pt idx="67">
                  <c:v>1.9952620000000001</c:v>
                </c:pt>
                <c:pt idx="68">
                  <c:v>1.5848930000000001</c:v>
                </c:pt>
                <c:pt idx="69">
                  <c:v>1.2589250000000001</c:v>
                </c:pt>
                <c:pt idx="70">
                  <c:v>1</c:v>
                </c:pt>
                <c:pt idx="71">
                  <c:v>0.79432820000000004</c:v>
                </c:pt>
                <c:pt idx="72">
                  <c:v>0.6309574</c:v>
                </c:pt>
                <c:pt idx="73">
                  <c:v>0.50118720000000005</c:v>
                </c:pt>
                <c:pt idx="74">
                  <c:v>0.39810719999999999</c:v>
                </c:pt>
                <c:pt idx="75">
                  <c:v>0.3162278</c:v>
                </c:pt>
                <c:pt idx="76">
                  <c:v>0.25118859999999998</c:v>
                </c:pt>
                <c:pt idx="77">
                  <c:v>0.19952619999999999</c:v>
                </c:pt>
                <c:pt idx="78">
                  <c:v>0.1584893</c:v>
                </c:pt>
                <c:pt idx="79">
                  <c:v>0.12589249999999999</c:v>
                </c:pt>
                <c:pt idx="80">
                  <c:v>0.1</c:v>
                </c:pt>
              </c:numCache>
            </c:numRef>
          </c:xVal>
          <c:yVal>
            <c:numRef>
              <c:f>'25'!$B$9:$B$89</c:f>
              <c:numCache>
                <c:formatCode>0.00E+00</c:formatCode>
                <c:ptCount val="81"/>
                <c:pt idx="0">
                  <c:v>7.0751574999999996E-4</c:v>
                </c:pt>
                <c:pt idx="1">
                  <c:v>1.4761748999999999E-3</c:v>
                </c:pt>
                <c:pt idx="2">
                  <c:v>2.3365488999999998E-3</c:v>
                </c:pt>
                <c:pt idx="3">
                  <c:v>3.1314123999999998E-3</c:v>
                </c:pt>
                <c:pt idx="4">
                  <c:v>4.1053384000000002E-3</c:v>
                </c:pt>
                <c:pt idx="5">
                  <c:v>5.0574276E-3</c:v>
                </c:pt>
                <c:pt idx="6">
                  <c:v>6.1449054999999997E-3</c:v>
                </c:pt>
                <c:pt idx="7">
                  <c:v>7.4332831000000002E-3</c:v>
                </c:pt>
                <c:pt idx="8">
                  <c:v>8.8264775000000007E-3</c:v>
                </c:pt>
                <c:pt idx="9">
                  <c:v>1.0202203E-2</c:v>
                </c:pt>
                <c:pt idx="10">
                  <c:v>1.167401E-2</c:v>
                </c:pt>
                <c:pt idx="11">
                  <c:v>1.3342349999999999E-2</c:v>
                </c:pt>
                <c:pt idx="12">
                  <c:v>1.5595919E-2</c:v>
                </c:pt>
                <c:pt idx="13">
                  <c:v>1.8211979E-2</c:v>
                </c:pt>
                <c:pt idx="14">
                  <c:v>2.1544292999999999E-2</c:v>
                </c:pt>
                <c:pt idx="15">
                  <c:v>2.5911673999999999E-2</c:v>
                </c:pt>
                <c:pt idx="16">
                  <c:v>3.0929795E-2</c:v>
                </c:pt>
                <c:pt idx="17">
                  <c:v>3.7515804E-2</c:v>
                </c:pt>
                <c:pt idx="18">
                  <c:v>4.5818197999999997E-2</c:v>
                </c:pt>
                <c:pt idx="19">
                  <c:v>5.7225797000000002E-2</c:v>
                </c:pt>
                <c:pt idx="20">
                  <c:v>7.1690566999999997E-2</c:v>
                </c:pt>
                <c:pt idx="21">
                  <c:v>9.0548918000000006E-2</c:v>
                </c:pt>
                <c:pt idx="22" formatCode="General">
                  <c:v>0.1148752</c:v>
                </c:pt>
                <c:pt idx="23" formatCode="General">
                  <c:v>0.1431453</c:v>
                </c:pt>
                <c:pt idx="24" formatCode="General">
                  <c:v>0.17844679999999999</c:v>
                </c:pt>
                <c:pt idx="25" formatCode="General">
                  <c:v>0.22205510000000001</c:v>
                </c:pt>
                <c:pt idx="26" formatCode="General">
                  <c:v>0.27569090000000002</c:v>
                </c:pt>
                <c:pt idx="27" formatCode="General">
                  <c:v>0.34104010000000001</c:v>
                </c:pt>
                <c:pt idx="28" formatCode="General">
                  <c:v>0.42132570000000003</c:v>
                </c:pt>
                <c:pt idx="29" formatCode="General">
                  <c:v>0.5197271</c:v>
                </c:pt>
                <c:pt idx="30" formatCode="General">
                  <c:v>0.64305319999999999</c:v>
                </c:pt>
                <c:pt idx="31" formatCode="General">
                  <c:v>0.79271899999999995</c:v>
                </c:pt>
                <c:pt idx="32" formatCode="General">
                  <c:v>0.97458109999999998</c:v>
                </c:pt>
                <c:pt idx="33" formatCode="General">
                  <c:v>1.1935180000000001</c:v>
                </c:pt>
                <c:pt idx="34" formatCode="General">
                  <c:v>1.4588449999999999</c:v>
                </c:pt>
                <c:pt idx="35" formatCode="General">
                  <c:v>1.779703</c:v>
                </c:pt>
                <c:pt idx="36" formatCode="General">
                  <c:v>2.1683919999999999</c:v>
                </c:pt>
                <c:pt idx="37" formatCode="General">
                  <c:v>2.6412960000000001</c:v>
                </c:pt>
                <c:pt idx="38" formatCode="General">
                  <c:v>3.2242540000000002</c:v>
                </c:pt>
                <c:pt idx="39" formatCode="General">
                  <c:v>3.9394999999999998</c:v>
                </c:pt>
                <c:pt idx="40" formatCode="General">
                  <c:v>4.8225850000000001</c:v>
                </c:pt>
                <c:pt idx="41" formatCode="General">
                  <c:v>5.9204400000000001</c:v>
                </c:pt>
                <c:pt idx="42" formatCode="General">
                  <c:v>7.3021739999999999</c:v>
                </c:pt>
                <c:pt idx="43" formatCode="General">
                  <c:v>9.0516769999999998</c:v>
                </c:pt>
                <c:pt idx="44" formatCode="General">
                  <c:v>11.28792</c:v>
                </c:pt>
                <c:pt idx="45" formatCode="General">
                  <c:v>14.16315</c:v>
                </c:pt>
                <c:pt idx="46" formatCode="General">
                  <c:v>17.87997</c:v>
                </c:pt>
                <c:pt idx="47" formatCode="General">
                  <c:v>22.716200000000001</c:v>
                </c:pt>
                <c:pt idx="48" formatCode="General">
                  <c:v>29.04757</c:v>
                </c:pt>
                <c:pt idx="49" formatCode="General">
                  <c:v>37.27411</c:v>
                </c:pt>
                <c:pt idx="50" formatCode="General">
                  <c:v>47.748330000000003</c:v>
                </c:pt>
                <c:pt idx="51" formatCode="General">
                  <c:v>60.57779</c:v>
                </c:pt>
                <c:pt idx="52" formatCode="General">
                  <c:v>75.512900000000002</c:v>
                </c:pt>
                <c:pt idx="53" formatCode="General">
                  <c:v>91.929959999999994</c:v>
                </c:pt>
                <c:pt idx="54" formatCode="General">
                  <c:v>108.8321</c:v>
                </c:pt>
                <c:pt idx="55" formatCode="General">
                  <c:v>125.288</c:v>
                </c:pt>
                <c:pt idx="56" formatCode="General">
                  <c:v>140.5608</c:v>
                </c:pt>
                <c:pt idx="57" formatCode="General">
                  <c:v>154.27670000000001</c:v>
                </c:pt>
                <c:pt idx="58" formatCode="General">
                  <c:v>166.31659999999999</c:v>
                </c:pt>
                <c:pt idx="59" formatCode="General">
                  <c:v>176.86019999999999</c:v>
                </c:pt>
                <c:pt idx="60" formatCode="General">
                  <c:v>186.10400000000001</c:v>
                </c:pt>
                <c:pt idx="61" formatCode="General">
                  <c:v>194.25129999999999</c:v>
                </c:pt>
                <c:pt idx="62" formatCode="General">
                  <c:v>201.4691</c:v>
                </c:pt>
                <c:pt idx="63" formatCode="General">
                  <c:v>207.8938</c:v>
                </c:pt>
                <c:pt idx="64" formatCode="General">
                  <c:v>213.6344</c:v>
                </c:pt>
                <c:pt idx="65" formatCode="General">
                  <c:v>218.73339999999999</c:v>
                </c:pt>
                <c:pt idx="66" formatCode="General">
                  <c:v>223.2175</c:v>
                </c:pt>
                <c:pt idx="67" formatCode="General">
                  <c:v>227.1053</c:v>
                </c:pt>
                <c:pt idx="68" formatCode="General">
                  <c:v>230.42939999999999</c:v>
                </c:pt>
                <c:pt idx="69" formatCode="General">
                  <c:v>233.20070000000001</c:v>
                </c:pt>
                <c:pt idx="70" formatCode="General">
                  <c:v>237.23</c:v>
                </c:pt>
                <c:pt idx="71" formatCode="General">
                  <c:v>238.57839999999999</c:v>
                </c:pt>
                <c:pt idx="72" formatCode="General">
                  <c:v>239.5275</c:v>
                </c:pt>
                <c:pt idx="73" formatCode="General">
                  <c:v>240.2021</c:v>
                </c:pt>
                <c:pt idx="74" formatCode="General">
                  <c:v>240.7097</c:v>
                </c:pt>
                <c:pt idx="75" formatCode="General">
                  <c:v>241.08629999999999</c:v>
                </c:pt>
                <c:pt idx="76" formatCode="General">
                  <c:v>241.322</c:v>
                </c:pt>
                <c:pt idx="77" formatCode="General">
                  <c:v>241.40559999999999</c:v>
                </c:pt>
                <c:pt idx="78" formatCode="General">
                  <c:v>241.42080000000001</c:v>
                </c:pt>
                <c:pt idx="79" formatCode="General">
                  <c:v>241.42140000000001</c:v>
                </c:pt>
                <c:pt idx="80" formatCode="General">
                  <c:v>241.42140000000001</c:v>
                </c:pt>
              </c:numCache>
            </c:numRef>
          </c:yVal>
          <c:smooth val="0"/>
        </c:ser>
        <c:dLbls>
          <c:showLegendKey val="0"/>
          <c:showVal val="0"/>
          <c:showCatName val="0"/>
          <c:showSerName val="0"/>
          <c:showPercent val="0"/>
          <c:showBubbleSize val="0"/>
        </c:dLbls>
        <c:axId val="193396736"/>
        <c:axId val="193399808"/>
      </c:scatterChart>
      <c:valAx>
        <c:axId val="193396736"/>
        <c:scaling>
          <c:logBase val="10"/>
          <c:orientation val="minMax"/>
          <c:max val="10000"/>
          <c:min val="10"/>
        </c:scaling>
        <c:delete val="0"/>
        <c:axPos val="b"/>
        <c:majorGridlines>
          <c:spPr>
            <a:ln w="12700" cap="flat" cmpd="sng" algn="ctr">
              <a:solidFill>
                <a:schemeClr val="bg1">
                  <a:lumMod val="65000"/>
                </a:schemeClr>
              </a:solidFill>
              <a:round/>
            </a:ln>
            <a:effectLst/>
          </c:spPr>
        </c:majorGridlines>
        <c:minorGridlines>
          <c:spPr>
            <a:ln w="9525" cap="flat" cmpd="sng" algn="ctr">
              <a:solidFill>
                <a:schemeClr val="bg1">
                  <a:lumMod val="85000"/>
                </a:schemeClr>
              </a:solidFill>
              <a:round/>
            </a:ln>
            <a:effectLst/>
          </c:spPr>
        </c:minorGridlines>
        <c:title>
          <c:tx>
            <c:rich>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sz="1100" dirty="0">
                    <a:solidFill>
                      <a:schemeClr val="tx1"/>
                    </a:solidFill>
                    <a:latin typeface="Tahoma" panose="020B0604030504040204" pitchFamily="34" charset="0"/>
                    <a:ea typeface="Tahoma" panose="020B0604030504040204" pitchFamily="34" charset="0"/>
                    <a:cs typeface="Tahoma" panose="020B0604030504040204" pitchFamily="34" charset="0"/>
                  </a:rPr>
                  <a:t>Area*Slope</a:t>
                </a:r>
                <a:r>
                  <a:rPr lang="en-US" sz="1100" baseline="30000" dirty="0">
                    <a:solidFill>
                      <a:schemeClr val="tx1"/>
                    </a:solidFill>
                    <a:latin typeface="Tahoma" panose="020B0604030504040204" pitchFamily="34" charset="0"/>
                    <a:ea typeface="Tahoma" panose="020B0604030504040204" pitchFamily="34" charset="0"/>
                    <a:cs typeface="Tahoma" panose="020B0604030504040204" pitchFamily="34" charset="0"/>
                  </a:rPr>
                  <a:t>2</a:t>
                </a:r>
                <a:r>
                  <a:rPr lang="en-US" sz="1100"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1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Threshold (m</a:t>
                </a:r>
                <a:r>
                  <a:rPr lang="en-US" sz="1100" baseline="300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r>
                  <a:rPr lang="en-US" sz="11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100" dirty="0">
                  <a:solidFill>
                    <a:schemeClr val="tx1"/>
                  </a:solidFill>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0.22697072557161807"/>
              <c:y val="0.85820020465582081"/>
            </c:manualLayout>
          </c:layout>
          <c:overlay val="0"/>
          <c:spPr>
            <a:noFill/>
            <a:ln>
              <a:noFill/>
            </a:ln>
            <a:effectLst/>
          </c:spPr>
        </c:title>
        <c:numFmt formatCode="General"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3399808"/>
        <c:crosses val="autoZero"/>
        <c:crossBetween val="midCat"/>
        <c:majorUnit val="10"/>
      </c:valAx>
      <c:valAx>
        <c:axId val="193399808"/>
        <c:scaling>
          <c:logBase val="10"/>
          <c:orientation val="minMax"/>
          <c:max val="100"/>
          <c:min val="1"/>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933967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drawing1.xml><?xml version="1.0" encoding="utf-8"?>
<c:userShapes xmlns:c="http://schemas.openxmlformats.org/drawingml/2006/chart">
  <cdr:relSizeAnchor xmlns:cdr="http://schemas.openxmlformats.org/drawingml/2006/chartDrawing">
    <cdr:from>
      <cdr:x>0.25662</cdr:x>
      <cdr:y>0.35816</cdr:y>
    </cdr:from>
    <cdr:to>
      <cdr:x>0.89855</cdr:x>
      <cdr:y>0.73916</cdr:y>
    </cdr:to>
    <cdr:cxnSp macro="">
      <cdr:nvCxnSpPr>
        <cdr:cNvPr id="3" name="Straight Connector 2"/>
        <cdr:cNvCxnSpPr/>
      </cdr:nvCxnSpPr>
      <cdr:spPr>
        <a:xfrm xmlns:a="http://schemas.openxmlformats.org/drawingml/2006/main" flipH="1" flipV="1">
          <a:off x="789210" y="1084340"/>
          <a:ext cx="1974236" cy="1153471"/>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0.20301</cdr:x>
      <cdr:y>0.27008</cdr:y>
    </cdr:from>
    <cdr:to>
      <cdr:x>0.83243</cdr:x>
      <cdr:y>0.74839</cdr:y>
    </cdr:to>
    <cdr:cxnSp macro="">
      <cdr:nvCxnSpPr>
        <cdr:cNvPr id="5" name="Straight Connector 4"/>
        <cdr:cNvCxnSpPr/>
      </cdr:nvCxnSpPr>
      <cdr:spPr>
        <a:xfrm xmlns:a="http://schemas.openxmlformats.org/drawingml/2006/main">
          <a:off x="624335" y="817681"/>
          <a:ext cx="1935758" cy="1448096"/>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0.38098</cdr:x>
      <cdr:y>0.26174</cdr:y>
    </cdr:from>
    <cdr:to>
      <cdr:x>0.83273</cdr:x>
      <cdr:y>0.75341</cdr:y>
    </cdr:to>
    <cdr:cxnSp macro="">
      <cdr:nvCxnSpPr>
        <cdr:cNvPr id="3" name="Straight Connector 2"/>
        <cdr:cNvCxnSpPr/>
      </cdr:nvCxnSpPr>
      <cdr:spPr>
        <a:xfrm xmlns:a="http://schemas.openxmlformats.org/drawingml/2006/main" flipH="1" flipV="1">
          <a:off x="1105551" y="792417"/>
          <a:ext cx="1310911" cy="1488557"/>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0.32626</cdr:x>
      <cdr:y>0.13243</cdr:y>
    </cdr:from>
    <cdr:to>
      <cdr:x>0.73618</cdr:x>
      <cdr:y>0.71778</cdr:y>
    </cdr:to>
    <cdr:cxnSp macro="">
      <cdr:nvCxnSpPr>
        <cdr:cNvPr id="5" name="Straight Connector 4"/>
        <cdr:cNvCxnSpPr/>
      </cdr:nvCxnSpPr>
      <cdr:spPr>
        <a:xfrm xmlns:a="http://schemas.openxmlformats.org/drawingml/2006/main">
          <a:off x="946767" y="400924"/>
          <a:ext cx="1189529" cy="1772156"/>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0.25662</cdr:x>
      <cdr:y>0.35816</cdr:y>
    </cdr:from>
    <cdr:to>
      <cdr:x>0.89855</cdr:x>
      <cdr:y>0.73916</cdr:y>
    </cdr:to>
    <cdr:cxnSp macro="">
      <cdr:nvCxnSpPr>
        <cdr:cNvPr id="3" name="Straight Connector 2"/>
        <cdr:cNvCxnSpPr/>
      </cdr:nvCxnSpPr>
      <cdr:spPr>
        <a:xfrm xmlns:a="http://schemas.openxmlformats.org/drawingml/2006/main" flipH="1" flipV="1">
          <a:off x="789210" y="1084340"/>
          <a:ext cx="1974236" cy="1153471"/>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0.20301</cdr:x>
      <cdr:y>0.27008</cdr:y>
    </cdr:from>
    <cdr:to>
      <cdr:x>0.83243</cdr:x>
      <cdr:y>0.74839</cdr:y>
    </cdr:to>
    <cdr:cxnSp macro="">
      <cdr:nvCxnSpPr>
        <cdr:cNvPr id="5" name="Straight Connector 4"/>
        <cdr:cNvCxnSpPr/>
      </cdr:nvCxnSpPr>
      <cdr:spPr>
        <a:xfrm xmlns:a="http://schemas.openxmlformats.org/drawingml/2006/main">
          <a:off x="624335" y="817681"/>
          <a:ext cx="1935758" cy="1448096"/>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0.37424</cdr:x>
      <cdr:y>0.25006</cdr:y>
    </cdr:from>
    <cdr:to>
      <cdr:x>0.84753</cdr:x>
      <cdr:y>0.76076</cdr:y>
    </cdr:to>
    <cdr:cxnSp macro="">
      <cdr:nvCxnSpPr>
        <cdr:cNvPr id="3" name="Straight Connector 2"/>
        <cdr:cNvCxnSpPr/>
      </cdr:nvCxnSpPr>
      <cdr:spPr>
        <a:xfrm xmlns:a="http://schemas.openxmlformats.org/drawingml/2006/main" flipH="1" flipV="1">
          <a:off x="857929" y="598074"/>
          <a:ext cx="1084996" cy="1221474"/>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0.3415</cdr:x>
      <cdr:y>0.14449</cdr:y>
    </cdr:from>
    <cdr:to>
      <cdr:x>0.77609</cdr:x>
      <cdr:y>0.72938</cdr:y>
    </cdr:to>
    <cdr:cxnSp macro="">
      <cdr:nvCxnSpPr>
        <cdr:cNvPr id="5" name="Straight Connector 4"/>
        <cdr:cNvCxnSpPr/>
      </cdr:nvCxnSpPr>
      <cdr:spPr>
        <a:xfrm xmlns:a="http://schemas.openxmlformats.org/drawingml/2006/main">
          <a:off x="782865" y="345589"/>
          <a:ext cx="996287" cy="1398896"/>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5D2C02-CD4F-43FA-BCDC-1BD0B1572C88}" type="datetimeFigureOut">
              <a:rPr lang="en-US" smtClean="0"/>
              <a:t>6/10/2014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F905F-9D29-4ED4-8123-A795E271C4D7}" type="slidenum">
              <a:rPr lang="en-US" smtClean="0"/>
              <a:t>‹#›</a:t>
            </a:fld>
            <a:endParaRPr lang="en-US"/>
          </a:p>
        </p:txBody>
      </p:sp>
    </p:spTree>
    <p:extLst>
      <p:ext uri="{BB962C8B-B14F-4D97-AF65-F5344CB8AC3E}">
        <p14:creationId xmlns:p14="http://schemas.microsoft.com/office/powerpoint/2010/main" val="3775726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new website. </a:t>
            </a:r>
            <a:r>
              <a:rPr lang="en-US" dirty="0" err="1" smtClean="0"/>
              <a:t>TerrainWorks</a:t>
            </a:r>
            <a:r>
              <a:rPr lang="en-US" baseline="0" dirty="0" smtClean="0"/>
              <a:t> is the next step in our business evolution. We’ve worked since 1997 as a 501(c)3 nonprofit research organization (Earth Systems Institute), and a large part of our efforts over the last 7 years has been development of software tools for spatial data analysis from a landscape perspective via a platform called </a:t>
            </a:r>
            <a:r>
              <a:rPr lang="en-US" baseline="0" dirty="0" err="1" smtClean="0"/>
              <a:t>NetMap</a:t>
            </a:r>
            <a:r>
              <a:rPr lang="en-US" baseline="0" dirty="0" smtClean="0"/>
              <a:t>. We’ve been successful in funding development of </a:t>
            </a:r>
            <a:r>
              <a:rPr lang="en-US" baseline="0" dirty="0" err="1" smtClean="0"/>
              <a:t>NetMap</a:t>
            </a:r>
            <a:r>
              <a:rPr lang="en-US" baseline="0" dirty="0" smtClean="0"/>
              <a:t>, but not so much in funding implementation, maintenance, updates, and user support. This is where </a:t>
            </a:r>
            <a:r>
              <a:rPr lang="en-US" baseline="0" dirty="0" err="1" smtClean="0"/>
              <a:t>TerrainWorks</a:t>
            </a:r>
            <a:r>
              <a:rPr lang="en-US" baseline="0" dirty="0" smtClean="0"/>
              <a:t> comes in. </a:t>
            </a:r>
            <a:r>
              <a:rPr lang="en-US" baseline="0" dirty="0" err="1" smtClean="0"/>
              <a:t>TerrainWorks</a:t>
            </a:r>
            <a:r>
              <a:rPr lang="en-US" baseline="0" dirty="0" smtClean="0"/>
              <a:t> is a for-profit company whose role is to implement, maintain, and update the software and data sets, and provide user support, funded via data sales, software subscriptions, and implementation services. </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1</a:t>
            </a:fld>
            <a:endParaRPr lang="en-US"/>
          </a:p>
        </p:txBody>
      </p:sp>
    </p:spTree>
    <p:extLst>
      <p:ext uri="{BB962C8B-B14F-4D97-AF65-F5344CB8AC3E}">
        <p14:creationId xmlns:p14="http://schemas.microsoft.com/office/powerpoint/2010/main" val="3520863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and blue zones show areas meeting different area-slope thresholds.</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13</a:t>
            </a:fld>
            <a:endParaRPr lang="en-US"/>
          </a:p>
        </p:txBody>
      </p:sp>
    </p:spTree>
    <p:extLst>
      <p:ext uri="{BB962C8B-B14F-4D97-AF65-F5344CB8AC3E}">
        <p14:creationId xmlns:p14="http://schemas.microsoft.com/office/powerpoint/2010/main" val="1233478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finding that we cannot</a:t>
            </a:r>
            <a:r>
              <a:rPr lang="en-US" baseline="0" dirty="0" smtClean="0"/>
              <a:t> resolve all channel initiation sites, even with 1-m </a:t>
            </a:r>
            <a:r>
              <a:rPr lang="en-US" baseline="0" dirty="0" err="1" smtClean="0"/>
              <a:t>LiDAR</a:t>
            </a:r>
            <a:r>
              <a:rPr lang="en-US" baseline="0" dirty="0" smtClean="0"/>
              <a:t>. For example, channels that appear within wetlands don’t have much topographic signature. So we added the ability to specify specific channel initiation points using a point </a:t>
            </a:r>
            <a:r>
              <a:rPr lang="en-US" baseline="0" dirty="0" err="1" smtClean="0"/>
              <a:t>shapefile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16</a:t>
            </a:fld>
            <a:endParaRPr lang="en-US"/>
          </a:p>
        </p:txBody>
      </p:sp>
    </p:spTree>
    <p:extLst>
      <p:ext uri="{BB962C8B-B14F-4D97-AF65-F5344CB8AC3E}">
        <p14:creationId xmlns:p14="http://schemas.microsoft.com/office/powerpoint/2010/main" val="1647300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seek the highest channel density resolved</a:t>
            </a:r>
            <a:r>
              <a:rPr lang="en-US" baseline="0" dirty="0" smtClean="0"/>
              <a:t> by the DEM. Then we find other data sources to classify channels. For example, if there are topographic thresholds that distinguish ephemeral from seasonal from perennial channels, the network can be divided into these separate classes and further analyses focused on the channel types of interest. It is always possible to remove channels from the synthetic network; not so easy to add them (because that can require re-directing flow directions).</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17</a:t>
            </a:fld>
            <a:endParaRPr lang="en-US"/>
          </a:p>
        </p:txBody>
      </p:sp>
    </p:spTree>
    <p:extLst>
      <p:ext uri="{BB962C8B-B14F-4D97-AF65-F5344CB8AC3E}">
        <p14:creationId xmlns:p14="http://schemas.microsoft.com/office/powerpoint/2010/main" val="526213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take advantage of whatever data sources we can.</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19</a:t>
            </a:fld>
            <a:endParaRPr lang="en-US"/>
          </a:p>
        </p:txBody>
      </p:sp>
    </p:spTree>
    <p:extLst>
      <p:ext uri="{BB962C8B-B14F-4D97-AF65-F5344CB8AC3E}">
        <p14:creationId xmlns:p14="http://schemas.microsoft.com/office/powerpoint/2010/main" val="3801512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21</a:t>
            </a:fld>
            <a:endParaRPr lang="en-US"/>
          </a:p>
        </p:txBody>
      </p:sp>
    </p:spTree>
    <p:extLst>
      <p:ext uri="{BB962C8B-B14F-4D97-AF65-F5344CB8AC3E}">
        <p14:creationId xmlns:p14="http://schemas.microsoft.com/office/powerpoint/2010/main" val="370460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a:t>
            </a:r>
            <a:r>
              <a:rPr lang="en-US" dirty="0" err="1" smtClean="0"/>
              <a:t>MatSu</a:t>
            </a:r>
            <a:r>
              <a:rPr lang="en-US" dirty="0" smtClean="0"/>
              <a:t>, we will probably use option 2 above,</a:t>
            </a:r>
            <a:r>
              <a:rPr lang="en-US" baseline="0" dirty="0" smtClean="0"/>
              <a:t> digitized short line segments.</a:t>
            </a:r>
          </a:p>
          <a:p>
            <a:r>
              <a:rPr lang="en-US" baseline="0" dirty="0" smtClean="0"/>
              <a:t>Someday we’ll figure out how to get the computer to map road prisms and identify road crossings automatically. Not quite there yet.</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23</a:t>
            </a:fld>
            <a:endParaRPr lang="en-US"/>
          </a:p>
        </p:txBody>
      </p:sp>
    </p:spTree>
    <p:extLst>
      <p:ext uri="{BB962C8B-B14F-4D97-AF65-F5344CB8AC3E}">
        <p14:creationId xmlns:p14="http://schemas.microsoft.com/office/powerpoint/2010/main" val="3406394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“bomb-crater” strategy allows us to use a point file</a:t>
            </a:r>
            <a:r>
              <a:rPr lang="en-US" baseline="0" dirty="0" smtClean="0"/>
              <a:t> of culverts, for example, that has some spatial error. The culvert points don’t have to be perfectly located over the road prism.</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24</a:t>
            </a:fld>
            <a:endParaRPr lang="en-US"/>
          </a:p>
        </p:txBody>
      </p:sp>
    </p:spTree>
    <p:extLst>
      <p:ext uri="{BB962C8B-B14F-4D97-AF65-F5344CB8AC3E}">
        <p14:creationId xmlns:p14="http://schemas.microsoft.com/office/powerpoint/2010/main" val="3420058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direction of flow in the right panels</a:t>
            </a:r>
            <a:r>
              <a:rPr lang="en-US" baseline="0" dirty="0" smtClean="0"/>
              <a:t> is actually downward, not upward as the arrow indicates.</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31</a:t>
            </a:fld>
            <a:endParaRPr lang="en-US"/>
          </a:p>
        </p:txBody>
      </p:sp>
    </p:spTree>
    <p:extLst>
      <p:ext uri="{BB962C8B-B14F-4D97-AF65-F5344CB8AC3E}">
        <p14:creationId xmlns:p14="http://schemas.microsoft.com/office/powerpoint/2010/main" val="1608282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variety of options exist for summarizing</a:t>
            </a:r>
            <a:r>
              <a:rPr lang="en-US" baseline="0" dirty="0" smtClean="0"/>
              <a:t> other raster and vector data, e.g., field surveys, land cover, fish presence.</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37</a:t>
            </a:fld>
            <a:endParaRPr lang="en-US"/>
          </a:p>
        </p:txBody>
      </p:sp>
    </p:spTree>
    <p:extLst>
      <p:ext uri="{BB962C8B-B14F-4D97-AF65-F5344CB8AC3E}">
        <p14:creationId xmlns:p14="http://schemas.microsoft.com/office/powerpoint/2010/main" val="357808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a:t>
            </a:r>
            <a:r>
              <a:rPr lang="en-US" baseline="0" dirty="0" smtClean="0"/>
              <a:t> component of </a:t>
            </a:r>
            <a:r>
              <a:rPr lang="en-US" baseline="0" dirty="0" err="1" smtClean="0"/>
              <a:t>NetMap</a:t>
            </a:r>
            <a:r>
              <a:rPr lang="en-US" baseline="0" dirty="0" smtClean="0"/>
              <a:t> is a software platform we refer to as a “Digital Landscape”. The digital landscape provides a computer implementation of our conceptual models of how landscape processes interact over space and time. It provides a convenient way to look at linkages and interactions between disparate data and disparate processes. </a:t>
            </a:r>
          </a:p>
          <a:p>
            <a:r>
              <a:rPr lang="en-US" baseline="0" dirty="0" smtClean="0"/>
              <a:t>Integral to the digital landscape is a synthetic channel network. This is a network derived from flow directions inferred from digital elevation data. Within the digital landscape, every point is explicitly linked to the channel network via surface flow paths. In the digital landscape, the synthetic channel network provides the spatial framework for linking different processes.</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2</a:t>
            </a:fld>
            <a:endParaRPr lang="en-US"/>
          </a:p>
        </p:txBody>
      </p:sp>
    </p:spTree>
    <p:extLst>
      <p:ext uri="{BB962C8B-B14F-4D97-AF65-F5344CB8AC3E}">
        <p14:creationId xmlns:p14="http://schemas.microsoft.com/office/powerpoint/2010/main" val="2251338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quantitative model allows us to make</a:t>
            </a:r>
            <a:r>
              <a:rPr lang="en-US" baseline="0" dirty="0" smtClean="0"/>
              <a:t> predictions, to test and improve  conceptual models. </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3</a:t>
            </a:fld>
            <a:endParaRPr lang="en-US"/>
          </a:p>
        </p:txBody>
      </p:sp>
    </p:spTree>
    <p:extLst>
      <p:ext uri="{BB962C8B-B14F-4D97-AF65-F5344CB8AC3E}">
        <p14:creationId xmlns:p14="http://schemas.microsoft.com/office/powerpoint/2010/main" val="335343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design, in terms of data structures, computer languages, software, and user</a:t>
            </a:r>
            <a:r>
              <a:rPr lang="en-US" baseline="0" dirty="0" smtClean="0"/>
              <a:t> interfaces must anticipate how a digital landscape will </a:t>
            </a:r>
            <a:r>
              <a:rPr lang="en-US" baseline="0" smtClean="0"/>
              <a:t>and could be used.</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4</a:t>
            </a:fld>
            <a:endParaRPr lang="en-US"/>
          </a:p>
        </p:txBody>
      </p:sp>
    </p:spTree>
    <p:extLst>
      <p:ext uri="{BB962C8B-B14F-4D97-AF65-F5344CB8AC3E}">
        <p14:creationId xmlns:p14="http://schemas.microsoft.com/office/powerpoint/2010/main" val="2985877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digital landscape consists of interlinked data and software. A</a:t>
            </a:r>
            <a:r>
              <a:rPr lang="en-US" baseline="0" dirty="0" smtClean="0"/>
              <a:t> digital channel network is an integral component of a digital landscape.</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5</a:t>
            </a:fld>
            <a:endParaRPr lang="en-US"/>
          </a:p>
        </p:txBody>
      </p:sp>
    </p:spTree>
    <p:extLst>
      <p:ext uri="{BB962C8B-B14F-4D97-AF65-F5344CB8AC3E}">
        <p14:creationId xmlns:p14="http://schemas.microsoft.com/office/powerpoint/2010/main" val="467336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go through all these steps in subsequent slides.</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6</a:t>
            </a:fld>
            <a:endParaRPr lang="en-US"/>
          </a:p>
        </p:txBody>
      </p:sp>
    </p:spTree>
    <p:extLst>
      <p:ext uri="{BB962C8B-B14F-4D97-AF65-F5344CB8AC3E}">
        <p14:creationId xmlns:p14="http://schemas.microsoft.com/office/powerpoint/2010/main" val="3843321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Mosaic prior to any coordinate-system projections.</a:t>
            </a:r>
            <a:r>
              <a:rPr lang="en-US" baseline="0" dirty="0" smtClean="0"/>
              <a:t> Be sure to use bilinear interpolation when projecting. Warping and subsampling done with Fortran code. </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7</a:t>
            </a:fld>
            <a:endParaRPr lang="en-US"/>
          </a:p>
        </p:txBody>
      </p:sp>
    </p:spTree>
    <p:extLst>
      <p:ext uri="{BB962C8B-B14F-4D97-AF65-F5344CB8AC3E}">
        <p14:creationId xmlns:p14="http://schemas.microsoft.com/office/powerpoint/2010/main" val="35852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Warping over 3000-m transition zone. Warping</a:t>
            </a:r>
            <a:r>
              <a:rPr lang="en-US" baseline="0" dirty="0" smtClean="0"/>
              <a:t> matches mean elevations over a specified radius (150 m) from each DEM. High-resolution detail maintained throughout overlap, except for a 100-m transition zone. Subsampling of warped DEMs using bilinear interpolation. </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8</a:t>
            </a:fld>
            <a:endParaRPr lang="en-US"/>
          </a:p>
        </p:txBody>
      </p:sp>
    </p:spTree>
    <p:extLst>
      <p:ext uri="{BB962C8B-B14F-4D97-AF65-F5344CB8AC3E}">
        <p14:creationId xmlns:p14="http://schemas.microsoft.com/office/powerpoint/2010/main" val="2471211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progress with this project,</a:t>
            </a:r>
            <a:r>
              <a:rPr lang="en-US" baseline="0" dirty="0" smtClean="0"/>
              <a:t> we are finding a lot of spatial variability in channel extent. We are expanding the initiation criteria to accommodate greater spatial variability based on landform mapping, which primarily delineates areas with differing soil and subsurface characteristics.</a:t>
            </a:r>
            <a:endParaRPr lang="en-US" dirty="0"/>
          </a:p>
        </p:txBody>
      </p:sp>
      <p:sp>
        <p:nvSpPr>
          <p:cNvPr id="4" name="Slide Number Placeholder 3"/>
          <p:cNvSpPr>
            <a:spLocks noGrp="1"/>
          </p:cNvSpPr>
          <p:nvPr>
            <p:ph type="sldNum" sz="quarter" idx="10"/>
          </p:nvPr>
        </p:nvSpPr>
        <p:spPr/>
        <p:txBody>
          <a:bodyPr/>
          <a:lstStyle/>
          <a:p>
            <a:fld id="{5ABF905F-9D29-4ED4-8123-A795E271C4D7}" type="slidenum">
              <a:rPr lang="en-US" smtClean="0"/>
              <a:t>12</a:t>
            </a:fld>
            <a:endParaRPr lang="en-US"/>
          </a:p>
        </p:txBody>
      </p:sp>
    </p:spTree>
    <p:extLst>
      <p:ext uri="{BB962C8B-B14F-4D97-AF65-F5344CB8AC3E}">
        <p14:creationId xmlns:p14="http://schemas.microsoft.com/office/powerpoint/2010/main" val="2799450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224820-A31E-407C-864C-DD1B87F7CE93}"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FBDA9-7B0D-4EAF-86F4-B0D2D69D1BB1}" type="slidenum">
              <a:rPr lang="en-US" smtClean="0"/>
              <a:t>‹#›</a:t>
            </a:fld>
            <a:endParaRPr lang="en-US"/>
          </a:p>
        </p:txBody>
      </p:sp>
    </p:spTree>
    <p:extLst>
      <p:ext uri="{BB962C8B-B14F-4D97-AF65-F5344CB8AC3E}">
        <p14:creationId xmlns:p14="http://schemas.microsoft.com/office/powerpoint/2010/main" val="2719441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224820-A31E-407C-864C-DD1B87F7CE93}"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FBDA9-7B0D-4EAF-86F4-B0D2D69D1BB1}" type="slidenum">
              <a:rPr lang="en-US" smtClean="0"/>
              <a:t>‹#›</a:t>
            </a:fld>
            <a:endParaRPr lang="en-US"/>
          </a:p>
        </p:txBody>
      </p:sp>
    </p:spTree>
    <p:extLst>
      <p:ext uri="{BB962C8B-B14F-4D97-AF65-F5344CB8AC3E}">
        <p14:creationId xmlns:p14="http://schemas.microsoft.com/office/powerpoint/2010/main" val="270201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224820-A31E-407C-864C-DD1B87F7CE93}"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FBDA9-7B0D-4EAF-86F4-B0D2D69D1BB1}" type="slidenum">
              <a:rPr lang="en-US" smtClean="0"/>
              <a:t>‹#›</a:t>
            </a:fld>
            <a:endParaRPr lang="en-US"/>
          </a:p>
        </p:txBody>
      </p:sp>
    </p:spTree>
    <p:extLst>
      <p:ext uri="{BB962C8B-B14F-4D97-AF65-F5344CB8AC3E}">
        <p14:creationId xmlns:p14="http://schemas.microsoft.com/office/powerpoint/2010/main" val="697050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224820-A31E-407C-864C-DD1B87F7CE93}"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FBDA9-7B0D-4EAF-86F4-B0D2D69D1BB1}" type="slidenum">
              <a:rPr lang="en-US" smtClean="0"/>
              <a:t>‹#›</a:t>
            </a:fld>
            <a:endParaRPr lang="en-US"/>
          </a:p>
        </p:txBody>
      </p:sp>
    </p:spTree>
    <p:extLst>
      <p:ext uri="{BB962C8B-B14F-4D97-AF65-F5344CB8AC3E}">
        <p14:creationId xmlns:p14="http://schemas.microsoft.com/office/powerpoint/2010/main" val="129316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24820-A31E-407C-864C-DD1B87F7CE93}" type="datetimeFigureOut">
              <a:rPr lang="en-US" smtClean="0"/>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FBDA9-7B0D-4EAF-86F4-B0D2D69D1BB1}" type="slidenum">
              <a:rPr lang="en-US" smtClean="0"/>
              <a:t>‹#›</a:t>
            </a:fld>
            <a:endParaRPr lang="en-US"/>
          </a:p>
        </p:txBody>
      </p:sp>
    </p:spTree>
    <p:extLst>
      <p:ext uri="{BB962C8B-B14F-4D97-AF65-F5344CB8AC3E}">
        <p14:creationId xmlns:p14="http://schemas.microsoft.com/office/powerpoint/2010/main" val="2217320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224820-A31E-407C-864C-DD1B87F7CE93}" type="datetimeFigureOut">
              <a:rPr lang="en-US" smtClean="0"/>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FBDA9-7B0D-4EAF-86F4-B0D2D69D1BB1}" type="slidenum">
              <a:rPr lang="en-US" smtClean="0"/>
              <a:t>‹#›</a:t>
            </a:fld>
            <a:endParaRPr lang="en-US"/>
          </a:p>
        </p:txBody>
      </p:sp>
    </p:spTree>
    <p:extLst>
      <p:ext uri="{BB962C8B-B14F-4D97-AF65-F5344CB8AC3E}">
        <p14:creationId xmlns:p14="http://schemas.microsoft.com/office/powerpoint/2010/main" val="36003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224820-A31E-407C-864C-DD1B87F7CE93}" type="datetimeFigureOut">
              <a:rPr lang="en-US" smtClean="0"/>
              <a:t>6/10/2014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FBDA9-7B0D-4EAF-86F4-B0D2D69D1BB1}" type="slidenum">
              <a:rPr lang="en-US" smtClean="0"/>
              <a:t>‹#›</a:t>
            </a:fld>
            <a:endParaRPr lang="en-US"/>
          </a:p>
        </p:txBody>
      </p:sp>
    </p:spTree>
    <p:extLst>
      <p:ext uri="{BB962C8B-B14F-4D97-AF65-F5344CB8AC3E}">
        <p14:creationId xmlns:p14="http://schemas.microsoft.com/office/powerpoint/2010/main" val="2242305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F224820-A31E-407C-864C-DD1B87F7CE93}" type="datetimeFigureOut">
              <a:rPr lang="en-US" smtClean="0"/>
              <a:t>6/10/2014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FBDA9-7B0D-4EAF-86F4-B0D2D69D1BB1}" type="slidenum">
              <a:rPr lang="en-US" smtClean="0"/>
              <a:t>‹#›</a:t>
            </a:fld>
            <a:endParaRPr lang="en-US"/>
          </a:p>
        </p:txBody>
      </p:sp>
    </p:spTree>
    <p:extLst>
      <p:ext uri="{BB962C8B-B14F-4D97-AF65-F5344CB8AC3E}">
        <p14:creationId xmlns:p14="http://schemas.microsoft.com/office/powerpoint/2010/main" val="1211326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24820-A31E-407C-864C-DD1B87F7CE93}" type="datetimeFigureOut">
              <a:rPr lang="en-US" smtClean="0"/>
              <a:t>6/10/2014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FBDA9-7B0D-4EAF-86F4-B0D2D69D1BB1}" type="slidenum">
              <a:rPr lang="en-US" smtClean="0"/>
              <a:t>‹#›</a:t>
            </a:fld>
            <a:endParaRPr lang="en-US"/>
          </a:p>
        </p:txBody>
      </p:sp>
    </p:spTree>
    <p:extLst>
      <p:ext uri="{BB962C8B-B14F-4D97-AF65-F5344CB8AC3E}">
        <p14:creationId xmlns:p14="http://schemas.microsoft.com/office/powerpoint/2010/main" val="319152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24820-A31E-407C-864C-DD1B87F7CE93}" type="datetimeFigureOut">
              <a:rPr lang="en-US" smtClean="0"/>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FBDA9-7B0D-4EAF-86F4-B0D2D69D1BB1}" type="slidenum">
              <a:rPr lang="en-US" smtClean="0"/>
              <a:t>‹#›</a:t>
            </a:fld>
            <a:endParaRPr lang="en-US"/>
          </a:p>
        </p:txBody>
      </p:sp>
    </p:spTree>
    <p:extLst>
      <p:ext uri="{BB962C8B-B14F-4D97-AF65-F5344CB8AC3E}">
        <p14:creationId xmlns:p14="http://schemas.microsoft.com/office/powerpoint/2010/main" val="118057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24820-A31E-407C-864C-DD1B87F7CE93}" type="datetimeFigureOut">
              <a:rPr lang="en-US" smtClean="0"/>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FBDA9-7B0D-4EAF-86F4-B0D2D69D1BB1}" type="slidenum">
              <a:rPr lang="en-US" smtClean="0"/>
              <a:t>‹#›</a:t>
            </a:fld>
            <a:endParaRPr lang="en-US"/>
          </a:p>
        </p:txBody>
      </p:sp>
    </p:spTree>
    <p:extLst>
      <p:ext uri="{BB962C8B-B14F-4D97-AF65-F5344CB8AC3E}">
        <p14:creationId xmlns:p14="http://schemas.microsoft.com/office/powerpoint/2010/main" val="293208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24820-A31E-407C-864C-DD1B87F7CE93}" type="datetimeFigureOut">
              <a:rPr lang="en-US" smtClean="0"/>
              <a:t>6/10/2014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FBDA9-7B0D-4EAF-86F4-B0D2D69D1BB1}" type="slidenum">
              <a:rPr lang="en-US" smtClean="0"/>
              <a:t>‹#›</a:t>
            </a:fld>
            <a:endParaRPr lang="en-US"/>
          </a:p>
        </p:txBody>
      </p:sp>
    </p:spTree>
    <p:extLst>
      <p:ext uri="{BB962C8B-B14F-4D97-AF65-F5344CB8AC3E}">
        <p14:creationId xmlns:p14="http://schemas.microsoft.com/office/powerpoint/2010/main" val="7570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tiff"/><Relationship Id="rId4" Type="http://schemas.openxmlformats.org/officeDocument/2006/relationships/image" Target="../media/image24.tiff"/></Relationships>
</file>

<file path=ppt/slides/_rels/slide2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2.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3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143001" y="62641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sp>
        <p:nvSpPr>
          <p:cNvPr id="4099" name="Rectangle 4"/>
          <p:cNvSpPr>
            <a:spLocks noChangeArrowheads="1"/>
          </p:cNvSpPr>
          <p:nvPr/>
        </p:nvSpPr>
        <p:spPr bwMode="auto">
          <a:xfrm>
            <a:off x="1143001" y="62641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sz="2400"/>
          </a:p>
        </p:txBody>
      </p:sp>
      <p:cxnSp>
        <p:nvCxnSpPr>
          <p:cNvPr id="4101" name="Straight Connector 12"/>
          <p:cNvCxnSpPr>
            <a:cxnSpLocks noChangeShapeType="1"/>
          </p:cNvCxnSpPr>
          <p:nvPr/>
        </p:nvCxnSpPr>
        <p:spPr bwMode="auto">
          <a:xfrm flipV="1">
            <a:off x="531151" y="621775"/>
            <a:ext cx="7771020" cy="4644"/>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4102" name="TextBox 13"/>
          <p:cNvSpPr txBox="1">
            <a:spLocks noChangeArrowheads="1"/>
          </p:cNvSpPr>
          <p:nvPr/>
        </p:nvSpPr>
        <p:spPr bwMode="auto">
          <a:xfrm>
            <a:off x="531151" y="103064"/>
            <a:ext cx="3174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sz="2400" dirty="0" err="1">
                <a:latin typeface="Georgia" panose="02040502050405020303" pitchFamily="18" charset="0"/>
              </a:rPr>
              <a:t>TerrainWorks</a:t>
            </a:r>
            <a:r>
              <a:rPr lang="en-US" sz="2400" dirty="0">
                <a:latin typeface="Georgia" panose="02040502050405020303" pitchFamily="18" charset="0"/>
              </a:rPr>
              <a:t> </a:t>
            </a:r>
            <a:r>
              <a:rPr lang="en-US" sz="1800" dirty="0">
                <a:latin typeface="Georgia" panose="02040502050405020303" pitchFamily="18" charset="0"/>
              </a:rPr>
              <a:t>(</a:t>
            </a:r>
            <a:r>
              <a:rPr lang="en-US" sz="1800" dirty="0" err="1">
                <a:latin typeface="Georgia" panose="02040502050405020303" pitchFamily="18" charset="0"/>
              </a:rPr>
              <a:t>NetMap</a:t>
            </a:r>
            <a:r>
              <a:rPr lang="en-US" sz="1800" dirty="0">
                <a:latin typeface="Georgia" panose="02040502050405020303" pitchFamily="18" charset="0"/>
              </a:rPr>
              <a:t>)</a:t>
            </a:r>
          </a:p>
        </p:txBody>
      </p:sp>
      <p:sp>
        <p:nvSpPr>
          <p:cNvPr id="4103" name="TextBox 15"/>
          <p:cNvSpPr txBox="1">
            <a:spLocks noChangeArrowheads="1"/>
          </p:cNvSpPr>
          <p:nvPr/>
        </p:nvSpPr>
        <p:spPr bwMode="auto">
          <a:xfrm>
            <a:off x="6876781" y="367859"/>
            <a:ext cx="142539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sz="1050" dirty="0">
                <a:latin typeface="Georgia" panose="02040502050405020303" pitchFamily="18" charset="0"/>
              </a:rPr>
              <a:t>Seattle.  Mt Shasta.  </a:t>
            </a:r>
          </a:p>
        </p:txBody>
      </p:sp>
      <p:sp>
        <p:nvSpPr>
          <p:cNvPr id="4106" name="TextBox 12"/>
          <p:cNvSpPr txBox="1">
            <a:spLocks noChangeArrowheads="1"/>
          </p:cNvSpPr>
          <p:nvPr/>
        </p:nvSpPr>
        <p:spPr bwMode="auto">
          <a:xfrm>
            <a:off x="531151" y="6462148"/>
            <a:ext cx="23006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sz="1600" dirty="0">
                <a:latin typeface="Georgia" panose="02040502050405020303" pitchFamily="18" charset="0"/>
              </a:rPr>
              <a:t>www.terrainworks.com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151" y="857250"/>
            <a:ext cx="8162080" cy="5565380"/>
          </a:xfrm>
          <a:prstGeom prst="rect">
            <a:avLst/>
          </a:prstGeom>
        </p:spPr>
      </p:pic>
    </p:spTree>
    <p:extLst>
      <p:ext uri="{BB962C8B-B14F-4D97-AF65-F5344CB8AC3E}">
        <p14:creationId xmlns:p14="http://schemas.microsoft.com/office/powerpoint/2010/main" val="365928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029" y="77031"/>
            <a:ext cx="5577155" cy="2462213"/>
          </a:xfrm>
          <a:prstGeom prst="rect">
            <a:avLst/>
          </a:prstGeom>
          <a:noFill/>
        </p:spPr>
        <p:txBody>
          <a:bodyPr wrap="square" rtlCol="0">
            <a:spAutoFit/>
          </a:bodyPr>
          <a:lstStyle/>
          <a:p>
            <a:r>
              <a:rPr lang="en-US" sz="2000" b="1" dirty="0">
                <a:latin typeface="+mj-lt"/>
              </a:rPr>
              <a:t>Calibrate </a:t>
            </a:r>
            <a:r>
              <a:rPr lang="en-US" sz="2000" b="1" dirty="0" smtClean="0">
                <a:latin typeface="+mj-lt"/>
              </a:rPr>
              <a:t>channel-network extent. </a:t>
            </a:r>
            <a:br>
              <a:rPr lang="en-US" sz="2000" b="1" dirty="0" smtClean="0">
                <a:latin typeface="+mj-lt"/>
              </a:rPr>
            </a:br>
            <a:r>
              <a:rPr lang="en-US" dirty="0" smtClean="0">
                <a:latin typeface="+mj-lt"/>
              </a:rPr>
              <a:t>Channel-initiation </a:t>
            </a:r>
            <a:r>
              <a:rPr lang="en-US" dirty="0">
                <a:latin typeface="+mj-lt"/>
              </a:rPr>
              <a:t>threshold </a:t>
            </a:r>
            <a:r>
              <a:rPr lang="en-US" dirty="0" smtClean="0">
                <a:latin typeface="+mj-lt"/>
              </a:rPr>
              <a:t>calibrated to DEM.</a:t>
            </a:r>
            <a:endParaRPr lang="en-US" dirty="0">
              <a:latin typeface="+mj-lt"/>
            </a:endParaRPr>
          </a:p>
          <a:p>
            <a:pPr>
              <a:spcBef>
                <a:spcPts val="600"/>
              </a:spcBef>
            </a:pPr>
            <a:r>
              <a:rPr lang="en-US" sz="1600" u="sng" dirty="0" smtClean="0">
                <a:latin typeface="+mj-lt"/>
              </a:rPr>
              <a:t>Three </a:t>
            </a:r>
            <a:r>
              <a:rPr lang="en-US" sz="1600" u="sng" dirty="0">
                <a:latin typeface="+mj-lt"/>
              </a:rPr>
              <a:t>thresholds</a:t>
            </a:r>
            <a:r>
              <a:rPr lang="en-US" sz="1600" dirty="0">
                <a:latin typeface="+mj-lt"/>
              </a:rPr>
              <a:t>:</a:t>
            </a:r>
          </a:p>
          <a:p>
            <a:pPr marL="342900" indent="-342900">
              <a:spcBef>
                <a:spcPts val="600"/>
              </a:spcBef>
              <a:buAutoNum type="arabicParenR"/>
            </a:pPr>
            <a:r>
              <a:rPr lang="en-US" sz="1600" dirty="0" smtClean="0">
                <a:latin typeface="+mj-lt"/>
              </a:rPr>
              <a:t>Specific contributing </a:t>
            </a:r>
            <a:r>
              <a:rPr lang="en-US" sz="1600" dirty="0">
                <a:latin typeface="+mj-lt"/>
              </a:rPr>
              <a:t>area * slope squared (AS</a:t>
            </a:r>
            <a:r>
              <a:rPr lang="en-US" sz="1600" baseline="30000" dirty="0">
                <a:latin typeface="+mj-lt"/>
              </a:rPr>
              <a:t>2</a:t>
            </a:r>
            <a:r>
              <a:rPr lang="en-US" sz="1600" dirty="0" smtClean="0">
                <a:latin typeface="+mj-lt"/>
              </a:rPr>
              <a:t>); measure of erosive potential.</a:t>
            </a:r>
            <a:endParaRPr lang="en-US" sz="1600" dirty="0">
              <a:latin typeface="+mj-lt"/>
            </a:endParaRPr>
          </a:p>
          <a:p>
            <a:pPr marL="342900" indent="-342900">
              <a:spcBef>
                <a:spcPts val="600"/>
              </a:spcBef>
              <a:buAutoNum type="arabicParenR"/>
            </a:pPr>
            <a:r>
              <a:rPr lang="en-US" sz="1600" dirty="0">
                <a:latin typeface="+mj-lt"/>
              </a:rPr>
              <a:t>Plan </a:t>
            </a:r>
            <a:r>
              <a:rPr lang="en-US" sz="1600" dirty="0" smtClean="0">
                <a:latin typeface="+mj-lt"/>
              </a:rPr>
              <a:t>curvature; measure of topographic convergence.</a:t>
            </a:r>
            <a:endParaRPr lang="en-US" sz="1600" dirty="0">
              <a:latin typeface="+mj-lt"/>
            </a:endParaRPr>
          </a:p>
          <a:p>
            <a:pPr marL="342900" indent="-342900">
              <a:spcBef>
                <a:spcPts val="600"/>
              </a:spcBef>
              <a:buAutoNum type="arabicParenR"/>
            </a:pPr>
            <a:r>
              <a:rPr lang="en-US" sz="1600" dirty="0">
                <a:latin typeface="+mj-lt"/>
              </a:rPr>
              <a:t>Minimum flow length over which above two threshold </a:t>
            </a:r>
            <a:r>
              <a:rPr lang="en-US" sz="1600" dirty="0" smtClean="0">
                <a:latin typeface="+mj-lt"/>
              </a:rPr>
              <a:t>musts </a:t>
            </a:r>
            <a:r>
              <a:rPr lang="en-US" sz="1600" dirty="0">
                <a:latin typeface="+mj-lt"/>
              </a:rPr>
              <a:t>be met.</a:t>
            </a:r>
          </a:p>
        </p:txBody>
      </p:sp>
      <p:grpSp>
        <p:nvGrpSpPr>
          <p:cNvPr id="8" name="Group 7"/>
          <p:cNvGrpSpPr>
            <a:grpSpLocks noChangeAspect="1"/>
          </p:cNvGrpSpPr>
          <p:nvPr/>
        </p:nvGrpSpPr>
        <p:grpSpPr>
          <a:xfrm>
            <a:off x="5446025" y="77031"/>
            <a:ext cx="3697976" cy="3425294"/>
            <a:chOff x="4483397" y="2622816"/>
            <a:chExt cx="4498490" cy="416678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3397" y="2622816"/>
              <a:ext cx="4498490" cy="4166780"/>
            </a:xfrm>
            <a:prstGeom prst="rect">
              <a:avLst/>
            </a:prstGeom>
          </p:spPr>
        </p:pic>
        <p:sp>
          <p:nvSpPr>
            <p:cNvPr id="4" name="TextBox 3"/>
            <p:cNvSpPr txBox="1"/>
            <p:nvPr/>
          </p:nvSpPr>
          <p:spPr>
            <a:xfrm>
              <a:off x="5106075" y="3398655"/>
              <a:ext cx="1031051" cy="461665"/>
            </a:xfrm>
            <a:prstGeom prst="rect">
              <a:avLst/>
            </a:prstGeom>
            <a:noFill/>
          </p:spPr>
          <p:txBody>
            <a:bodyPr wrap="none" rtlCol="0">
              <a:spAutoFit/>
            </a:bodyPr>
            <a:lstStyle/>
            <a:p>
              <a:r>
                <a:rPr lang="en-US" sz="1200" b="1" dirty="0" smtClean="0">
                  <a:solidFill>
                    <a:srgbClr val="FFFF00"/>
                  </a:solidFill>
                  <a:latin typeface="+mj-lt"/>
                </a:rPr>
                <a:t>Calibration</a:t>
              </a:r>
            </a:p>
            <a:p>
              <a:r>
                <a:rPr lang="en-US" sz="1200" b="1" dirty="0" smtClean="0">
                  <a:solidFill>
                    <a:srgbClr val="FFFF00"/>
                  </a:solidFill>
                  <a:latin typeface="+mj-lt"/>
                </a:rPr>
                <a:t>Area</a:t>
              </a:r>
              <a:endParaRPr lang="en-US" sz="1200" b="1" dirty="0">
                <a:solidFill>
                  <a:srgbClr val="FFFF00"/>
                </a:solidFill>
                <a:latin typeface="+mj-lt"/>
              </a:endParaRPr>
            </a:p>
          </p:txBody>
        </p:sp>
        <p:sp>
          <p:nvSpPr>
            <p:cNvPr id="5" name="TextBox 4"/>
            <p:cNvSpPr txBox="1"/>
            <p:nvPr/>
          </p:nvSpPr>
          <p:spPr>
            <a:xfrm>
              <a:off x="4483397" y="2871436"/>
              <a:ext cx="2324804" cy="318242"/>
            </a:xfrm>
            <a:prstGeom prst="rect">
              <a:avLst/>
            </a:prstGeom>
            <a:noFill/>
          </p:spPr>
          <p:txBody>
            <a:bodyPr wrap="none" rtlCol="0">
              <a:spAutoFit/>
            </a:bodyPr>
            <a:lstStyle/>
            <a:p>
              <a:r>
                <a:rPr lang="en-US" sz="11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Merged, sampled to 5-m</a:t>
              </a:r>
              <a:endParaRPr lang="en-US" sz="11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cxnSp>
          <p:nvCxnSpPr>
            <p:cNvPr id="6" name="Straight Arrow Connector 5"/>
            <p:cNvCxnSpPr>
              <a:stCxn id="5" idx="3"/>
            </p:cNvCxnSpPr>
            <p:nvPr/>
          </p:nvCxnSpPr>
          <p:spPr>
            <a:xfrm>
              <a:off x="6808201" y="3030557"/>
              <a:ext cx="148381" cy="254107"/>
            </a:xfrm>
            <a:prstGeom prst="straightConnector1">
              <a:avLst/>
            </a:prstGeom>
            <a:ln w="28575">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029" y="2639076"/>
            <a:ext cx="5296996" cy="4218924"/>
          </a:xfrm>
          <a:prstGeom prst="rect">
            <a:avLst/>
          </a:prstGeom>
        </p:spPr>
      </p:pic>
      <p:sp>
        <p:nvSpPr>
          <p:cNvPr id="11" name="TextBox 10"/>
          <p:cNvSpPr txBox="1"/>
          <p:nvPr/>
        </p:nvSpPr>
        <p:spPr>
          <a:xfrm>
            <a:off x="5589917" y="3735238"/>
            <a:ext cx="3355675" cy="2123658"/>
          </a:xfrm>
          <a:prstGeom prst="rect">
            <a:avLst/>
          </a:prstGeom>
          <a:noFill/>
        </p:spPr>
        <p:txBody>
          <a:bodyPr wrap="square" rtlCol="0">
            <a:spAutoFit/>
          </a:bodyPr>
          <a:lstStyle/>
          <a:p>
            <a:r>
              <a:rPr lang="en-US" sz="1600" u="sng" dirty="0" smtClean="0">
                <a:latin typeface="+mj-lt"/>
              </a:rPr>
              <a:t>Thresholds use overlay of four data sets derived from the DEM:</a:t>
            </a:r>
          </a:p>
          <a:p>
            <a:pPr marL="342900" indent="-342900">
              <a:spcBef>
                <a:spcPts val="600"/>
              </a:spcBef>
              <a:buFont typeface="+mj-lt"/>
              <a:buAutoNum type="arabicPeriod"/>
            </a:pPr>
            <a:r>
              <a:rPr lang="en-US" sz="1600" dirty="0" smtClean="0">
                <a:latin typeface="+mj-lt"/>
              </a:rPr>
              <a:t>Contributing area.</a:t>
            </a:r>
          </a:p>
          <a:p>
            <a:pPr marL="342900" indent="-342900">
              <a:spcBef>
                <a:spcPts val="600"/>
              </a:spcBef>
              <a:buFont typeface="+mj-lt"/>
              <a:buAutoNum type="arabicPeriod"/>
            </a:pPr>
            <a:r>
              <a:rPr lang="en-US" sz="1600" dirty="0" smtClean="0">
                <a:latin typeface="+mj-lt"/>
              </a:rPr>
              <a:t>Contour length crossed by flow exiting DEM cell.</a:t>
            </a:r>
          </a:p>
          <a:p>
            <a:pPr marL="342900" indent="-342900">
              <a:spcBef>
                <a:spcPts val="600"/>
              </a:spcBef>
              <a:buFont typeface="+mj-lt"/>
              <a:buAutoNum type="arabicPeriod"/>
            </a:pPr>
            <a:r>
              <a:rPr lang="en-US" sz="1600" dirty="0" smtClean="0">
                <a:latin typeface="+mj-lt"/>
              </a:rPr>
              <a:t>Plan curvature.</a:t>
            </a:r>
          </a:p>
          <a:p>
            <a:pPr marL="342900" indent="-342900">
              <a:spcBef>
                <a:spcPts val="600"/>
              </a:spcBef>
              <a:buFont typeface="+mj-lt"/>
              <a:buAutoNum type="arabicPeriod"/>
            </a:pPr>
            <a:r>
              <a:rPr lang="en-US" sz="1600" dirty="0" smtClean="0">
                <a:latin typeface="+mj-lt"/>
              </a:rPr>
              <a:t>Gradient.</a:t>
            </a:r>
            <a:endParaRPr lang="en-US" sz="1600" dirty="0">
              <a:latin typeface="+mj-lt"/>
            </a:endParaRPr>
          </a:p>
        </p:txBody>
      </p:sp>
      <p:sp>
        <p:nvSpPr>
          <p:cNvPr id="7" name="Rectangle 6"/>
          <p:cNvSpPr/>
          <p:nvPr/>
        </p:nvSpPr>
        <p:spPr>
          <a:xfrm>
            <a:off x="8108830" y="2312894"/>
            <a:ext cx="96864" cy="9387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1000" y="4200525"/>
            <a:ext cx="394660" cy="200055"/>
          </a:xfrm>
          <a:prstGeom prst="rect">
            <a:avLst/>
          </a:prstGeom>
          <a:noFill/>
        </p:spPr>
        <p:txBody>
          <a:bodyPr wrap="none" rtlCol="0">
            <a:spAutoFit/>
          </a:bodyPr>
          <a:lstStyle/>
          <a:p>
            <a:r>
              <a:rPr lang="en-US" sz="700" b="1" dirty="0" smtClean="0">
                <a:latin typeface="+mj-lt"/>
              </a:rPr>
              <a:t>High</a:t>
            </a:r>
            <a:endParaRPr lang="en-US" sz="700" b="1" dirty="0">
              <a:latin typeface="+mj-lt"/>
            </a:endParaRPr>
          </a:p>
        </p:txBody>
      </p:sp>
      <p:sp>
        <p:nvSpPr>
          <p:cNvPr id="12" name="TextBox 11"/>
          <p:cNvSpPr txBox="1"/>
          <p:nvPr/>
        </p:nvSpPr>
        <p:spPr>
          <a:xfrm>
            <a:off x="393101" y="4438680"/>
            <a:ext cx="372218" cy="200055"/>
          </a:xfrm>
          <a:prstGeom prst="rect">
            <a:avLst/>
          </a:prstGeom>
          <a:noFill/>
        </p:spPr>
        <p:txBody>
          <a:bodyPr wrap="none" rtlCol="0">
            <a:spAutoFit/>
          </a:bodyPr>
          <a:lstStyle/>
          <a:p>
            <a:r>
              <a:rPr lang="en-US" sz="700" b="1" dirty="0" smtClean="0">
                <a:latin typeface="+mj-lt"/>
              </a:rPr>
              <a:t>Low</a:t>
            </a:r>
            <a:endParaRPr lang="en-US" sz="700" b="1" dirty="0">
              <a:latin typeface="+mj-lt"/>
            </a:endParaRPr>
          </a:p>
        </p:txBody>
      </p:sp>
    </p:spTree>
    <p:extLst>
      <p:ext uri="{BB962C8B-B14F-4D97-AF65-F5344CB8AC3E}">
        <p14:creationId xmlns:p14="http://schemas.microsoft.com/office/powerpoint/2010/main" val="2904000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65" y="212473"/>
            <a:ext cx="8369439" cy="830997"/>
          </a:xfrm>
          <a:prstGeom prst="rect">
            <a:avLst/>
          </a:prstGeom>
          <a:noFill/>
        </p:spPr>
        <p:txBody>
          <a:bodyPr wrap="square" rtlCol="0">
            <a:spAutoFit/>
          </a:bodyPr>
          <a:lstStyle/>
          <a:p>
            <a:r>
              <a:rPr lang="en-US" sz="2000" b="1" dirty="0">
                <a:latin typeface="+mj-lt"/>
              </a:rPr>
              <a:t>Calibrate channel-initiation threshold to DEM.</a:t>
            </a:r>
          </a:p>
          <a:p>
            <a:pPr>
              <a:spcBef>
                <a:spcPts val="1200"/>
              </a:spcBef>
            </a:pPr>
            <a:r>
              <a:rPr lang="en-US" dirty="0">
                <a:latin typeface="+mj-lt"/>
              </a:rPr>
              <a:t>Goal: Extend channels as far </a:t>
            </a:r>
            <a:r>
              <a:rPr lang="en-US" dirty="0" smtClean="0">
                <a:latin typeface="+mj-lt"/>
              </a:rPr>
              <a:t>upslope as </a:t>
            </a:r>
            <a:r>
              <a:rPr lang="en-US" dirty="0">
                <a:latin typeface="+mj-lt"/>
              </a:rPr>
              <a:t>resolved by </a:t>
            </a:r>
            <a:r>
              <a:rPr lang="en-US" dirty="0" smtClean="0">
                <a:latin typeface="+mj-lt"/>
              </a:rPr>
              <a:t>the DEM </a:t>
            </a:r>
            <a:r>
              <a:rPr lang="en-US" dirty="0">
                <a:latin typeface="+mj-lt"/>
              </a:rPr>
              <a:t>without feathering</a:t>
            </a:r>
            <a:r>
              <a:rPr lang="en-US" dirty="0" smtClean="0">
                <a:latin typeface="+mj-lt"/>
              </a:rPr>
              <a:t>.</a:t>
            </a:r>
            <a:endParaRPr lang="en-US" dirty="0">
              <a:latin typeface="+mj-lt"/>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186" y="1099115"/>
            <a:ext cx="6753128" cy="5616818"/>
          </a:xfrm>
          <a:prstGeom prst="rect">
            <a:avLst/>
          </a:prstGeom>
        </p:spPr>
      </p:pic>
      <p:sp>
        <p:nvSpPr>
          <p:cNvPr id="16" name="TextBox 15"/>
          <p:cNvSpPr txBox="1"/>
          <p:nvPr/>
        </p:nvSpPr>
        <p:spPr>
          <a:xfrm>
            <a:off x="6359704" y="1438382"/>
            <a:ext cx="1801647" cy="369332"/>
          </a:xfrm>
          <a:prstGeom prst="rect">
            <a:avLst/>
          </a:prstGeom>
          <a:noFill/>
        </p:spPr>
        <p:txBody>
          <a:bodyPr wrap="none" rtlCol="0">
            <a:spAutoFit/>
          </a:bodyPr>
          <a:lstStyle/>
          <a:p>
            <a:r>
              <a:rPr lang="en-US" dirty="0" smtClean="0"/>
              <a:t>Primary channels</a:t>
            </a:r>
            <a:endParaRPr lang="en-US" dirty="0"/>
          </a:p>
        </p:txBody>
      </p:sp>
      <p:sp>
        <p:nvSpPr>
          <p:cNvPr id="17" name="TextBox 16"/>
          <p:cNvSpPr txBox="1"/>
          <p:nvPr/>
        </p:nvSpPr>
        <p:spPr>
          <a:xfrm>
            <a:off x="6359704" y="1726596"/>
            <a:ext cx="1241943" cy="369332"/>
          </a:xfrm>
          <a:prstGeom prst="rect">
            <a:avLst/>
          </a:prstGeom>
          <a:noFill/>
        </p:spPr>
        <p:txBody>
          <a:bodyPr wrap="none" rtlCol="0">
            <a:spAutoFit/>
          </a:bodyPr>
          <a:lstStyle/>
          <a:p>
            <a:r>
              <a:rPr lang="en-US" dirty="0" smtClean="0"/>
              <a:t>Feathering </a:t>
            </a:r>
            <a:endParaRPr lang="en-US" dirty="0"/>
          </a:p>
        </p:txBody>
      </p:sp>
      <p:sp>
        <p:nvSpPr>
          <p:cNvPr id="3" name="TextBox 2"/>
          <p:cNvSpPr txBox="1"/>
          <p:nvPr/>
        </p:nvSpPr>
        <p:spPr>
          <a:xfrm>
            <a:off x="190123" y="1330859"/>
            <a:ext cx="1846907" cy="1569660"/>
          </a:xfrm>
          <a:prstGeom prst="rect">
            <a:avLst/>
          </a:prstGeom>
          <a:noFill/>
        </p:spPr>
        <p:txBody>
          <a:bodyPr wrap="square" rtlCol="0">
            <a:spAutoFit/>
          </a:bodyPr>
          <a:lstStyle/>
          <a:p>
            <a:r>
              <a:rPr lang="en-US" sz="1600" dirty="0" smtClean="0">
                <a:latin typeface="+mj-lt"/>
              </a:rPr>
              <a:t>“Feathering” is extension of traced channels onto areas seen on the DEM as planar </a:t>
            </a:r>
            <a:r>
              <a:rPr lang="en-US" sz="1600" dirty="0" err="1" smtClean="0">
                <a:latin typeface="+mj-lt"/>
              </a:rPr>
              <a:t>hillslopes</a:t>
            </a:r>
            <a:r>
              <a:rPr lang="en-US" sz="1600" dirty="0" smtClean="0">
                <a:latin typeface="+mj-lt"/>
              </a:rPr>
              <a:t>.</a:t>
            </a:r>
            <a:endParaRPr lang="en-US" sz="1600" dirty="0">
              <a:latin typeface="+mj-lt"/>
            </a:endParaRPr>
          </a:p>
        </p:txBody>
      </p:sp>
    </p:spTree>
    <p:extLst>
      <p:ext uri="{BB962C8B-B14F-4D97-AF65-F5344CB8AC3E}">
        <p14:creationId xmlns:p14="http://schemas.microsoft.com/office/powerpoint/2010/main" val="1871522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496" y="157968"/>
            <a:ext cx="5529406" cy="1508105"/>
          </a:xfrm>
          <a:prstGeom prst="rect">
            <a:avLst/>
          </a:prstGeom>
          <a:noFill/>
        </p:spPr>
        <p:txBody>
          <a:bodyPr wrap="square" rtlCol="0">
            <a:spAutoFit/>
          </a:bodyPr>
          <a:lstStyle/>
          <a:p>
            <a:pPr marL="342900" indent="-342900">
              <a:spcBef>
                <a:spcPts val="600"/>
              </a:spcBef>
              <a:buAutoNum type="arabicParenR"/>
            </a:pPr>
            <a:r>
              <a:rPr lang="en-US" sz="2000" u="sng" dirty="0" smtClean="0">
                <a:latin typeface="+mj-lt"/>
              </a:rPr>
              <a:t>Specific contributing </a:t>
            </a:r>
            <a:r>
              <a:rPr lang="en-US" sz="2000" u="sng" dirty="0">
                <a:latin typeface="+mj-lt"/>
              </a:rPr>
              <a:t>area * slope </a:t>
            </a:r>
            <a:r>
              <a:rPr lang="en-US" sz="2000" u="sng" dirty="0" smtClean="0">
                <a:latin typeface="+mj-lt"/>
              </a:rPr>
              <a:t>squared.</a:t>
            </a:r>
            <a:br>
              <a:rPr lang="en-US" sz="2000" u="sng" dirty="0" smtClean="0">
                <a:latin typeface="+mj-lt"/>
              </a:rPr>
            </a:br>
            <a:r>
              <a:rPr lang="en-US" dirty="0" smtClean="0">
                <a:latin typeface="+mj-lt"/>
              </a:rPr>
              <a:t>Find the value at which traced channels start to extend onto planar </a:t>
            </a:r>
            <a:r>
              <a:rPr lang="en-US" dirty="0" err="1" smtClean="0">
                <a:latin typeface="+mj-lt"/>
              </a:rPr>
              <a:t>hillslopes</a:t>
            </a:r>
            <a:r>
              <a:rPr lang="en-US" dirty="0" smtClean="0">
                <a:latin typeface="+mj-lt"/>
              </a:rPr>
              <a:t>, identified by a change in slope in the curve of modeled channel density verses threshold value (log-log plot).</a:t>
            </a:r>
            <a:endParaRPr lang="en-US" dirty="0">
              <a:latin typeface="+mj-lt"/>
            </a:endParaRPr>
          </a:p>
        </p:txBody>
      </p:sp>
      <p:sp>
        <p:nvSpPr>
          <p:cNvPr id="5" name="TextBox 4"/>
          <p:cNvSpPr txBox="1"/>
          <p:nvPr/>
        </p:nvSpPr>
        <p:spPr>
          <a:xfrm>
            <a:off x="423461" y="6056645"/>
            <a:ext cx="8229600" cy="523220"/>
          </a:xfrm>
          <a:prstGeom prst="rect">
            <a:avLst/>
          </a:prstGeom>
          <a:noFill/>
        </p:spPr>
        <p:txBody>
          <a:bodyPr wrap="square" rtlCol="0">
            <a:spAutoFit/>
          </a:bodyPr>
          <a:lstStyle/>
          <a:p>
            <a:r>
              <a:rPr lang="en-US" sz="1400" dirty="0" smtClean="0">
                <a:latin typeface="+mj-lt"/>
              </a:rPr>
              <a:t>We examine low-gradient and high-gradient areas separately, because channel-forming processes and associated topography may differ (e.g., seepage erosion versus debris flow).</a:t>
            </a:r>
            <a:endParaRPr lang="en-US" sz="1400" dirty="0">
              <a:latin typeface="+mj-lt"/>
            </a:endParaRPr>
          </a:p>
        </p:txBody>
      </p:sp>
      <p:sp>
        <p:nvSpPr>
          <p:cNvPr id="11" name="TextBox 10"/>
          <p:cNvSpPr txBox="1"/>
          <p:nvPr/>
        </p:nvSpPr>
        <p:spPr>
          <a:xfrm>
            <a:off x="360540" y="4790910"/>
            <a:ext cx="5094547" cy="1461939"/>
          </a:xfrm>
          <a:prstGeom prst="rect">
            <a:avLst/>
          </a:prstGeom>
          <a:noFill/>
        </p:spPr>
        <p:txBody>
          <a:bodyPr wrap="square" rtlCol="0">
            <a:spAutoFit/>
          </a:bodyPr>
          <a:lstStyle/>
          <a:p>
            <a:r>
              <a:rPr lang="en-US" sz="1400" dirty="0" smtClean="0">
                <a:latin typeface="+mj-lt"/>
              </a:rPr>
              <a:t>Specific area = contributing area / unit contour width.</a:t>
            </a:r>
          </a:p>
          <a:p>
            <a:pPr marL="169863" indent="-169863">
              <a:spcBef>
                <a:spcPts val="300"/>
              </a:spcBef>
              <a:buFont typeface="Arial" panose="020B0604020202020204" pitchFamily="34" charset="0"/>
              <a:buChar char="•"/>
            </a:pPr>
            <a:r>
              <a:rPr lang="en-US" sz="1400" dirty="0" smtClean="0">
                <a:latin typeface="+mj-lt"/>
              </a:rPr>
              <a:t>Contributing area for a DEM cell and contour length crossed by flow exiting a cell calculated with D-∞.</a:t>
            </a:r>
          </a:p>
          <a:p>
            <a:pPr marL="169863" indent="-169863">
              <a:spcBef>
                <a:spcPts val="300"/>
              </a:spcBef>
              <a:buFont typeface="Arial" panose="020B0604020202020204" pitchFamily="34" charset="0"/>
              <a:buChar char="•"/>
            </a:pPr>
            <a:r>
              <a:rPr lang="en-US" sz="1400" dirty="0" smtClean="0">
                <a:latin typeface="+mj-lt"/>
              </a:rPr>
              <a:t>Slope for each DEM cell calculated by fitting a surface over a specified radius centered at each cell. </a:t>
            </a:r>
          </a:p>
          <a:p>
            <a:endParaRPr lang="en-US" sz="1400" dirty="0">
              <a:latin typeface="+mj-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4710" y="1774840"/>
            <a:ext cx="3600970" cy="2868081"/>
          </a:xfrm>
          <a:prstGeom prst="rect">
            <a:avLst/>
          </a:prstGeom>
        </p:spPr>
      </p:pic>
      <p:grpSp>
        <p:nvGrpSpPr>
          <p:cNvPr id="13" name="Group 12"/>
          <p:cNvGrpSpPr>
            <a:grpSpLocks noChangeAspect="1"/>
          </p:cNvGrpSpPr>
          <p:nvPr/>
        </p:nvGrpSpPr>
        <p:grpSpPr>
          <a:xfrm>
            <a:off x="0" y="1713843"/>
            <a:ext cx="2257678" cy="2091201"/>
            <a:chOff x="4483397" y="2622816"/>
            <a:chExt cx="4498490" cy="4166780"/>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397" y="2622816"/>
              <a:ext cx="4498490" cy="4166780"/>
            </a:xfrm>
            <a:prstGeom prst="rect">
              <a:avLst/>
            </a:prstGeom>
          </p:spPr>
        </p:pic>
        <p:sp>
          <p:nvSpPr>
            <p:cNvPr id="15" name="TextBox 14"/>
            <p:cNvSpPr txBox="1"/>
            <p:nvPr/>
          </p:nvSpPr>
          <p:spPr>
            <a:xfrm>
              <a:off x="4888869" y="3225281"/>
              <a:ext cx="1696669" cy="797231"/>
            </a:xfrm>
            <a:prstGeom prst="rect">
              <a:avLst/>
            </a:prstGeom>
            <a:noFill/>
          </p:spPr>
          <p:txBody>
            <a:bodyPr wrap="none" rtlCol="0">
              <a:spAutoFit/>
            </a:bodyPr>
            <a:lstStyle/>
            <a:p>
              <a:r>
                <a:rPr lang="en-US" sz="1000" b="1" dirty="0" err="1" smtClean="0">
                  <a:solidFill>
                    <a:srgbClr val="FFFF00"/>
                  </a:solidFill>
                  <a:latin typeface="+mj-lt"/>
                </a:rPr>
                <a:t>Caibration</a:t>
              </a:r>
              <a:endParaRPr lang="en-US" sz="1000" b="1" dirty="0" smtClean="0">
                <a:solidFill>
                  <a:srgbClr val="FFFF00"/>
                </a:solidFill>
                <a:latin typeface="+mj-lt"/>
              </a:endParaRPr>
            </a:p>
            <a:p>
              <a:r>
                <a:rPr lang="en-US" sz="1000" b="1" dirty="0" smtClean="0">
                  <a:solidFill>
                    <a:srgbClr val="FFFF00"/>
                  </a:solidFill>
                  <a:latin typeface="+mj-lt"/>
                </a:rPr>
                <a:t>Area</a:t>
              </a:r>
              <a:endParaRPr lang="en-US" sz="1000" b="1" dirty="0">
                <a:solidFill>
                  <a:srgbClr val="FFFF00"/>
                </a:solidFill>
                <a:latin typeface="+mj-lt"/>
              </a:endParaRPr>
            </a:p>
          </p:txBody>
        </p:sp>
      </p:grpSp>
      <p:grpSp>
        <p:nvGrpSpPr>
          <p:cNvPr id="22" name="Group 21"/>
          <p:cNvGrpSpPr/>
          <p:nvPr/>
        </p:nvGrpSpPr>
        <p:grpSpPr>
          <a:xfrm>
            <a:off x="5945680" y="104998"/>
            <a:ext cx="3075444" cy="6006168"/>
            <a:chOff x="5945680" y="104998"/>
            <a:chExt cx="3075444" cy="6006168"/>
          </a:xfrm>
        </p:grpSpPr>
        <p:graphicFrame>
          <p:nvGraphicFramePr>
            <p:cNvPr id="3" name="Chart 2"/>
            <p:cNvGraphicFramePr>
              <a:graphicFrameLocks noChangeAspect="1"/>
            </p:cNvGraphicFramePr>
            <p:nvPr>
              <p:extLst>
                <p:ext uri="{D42A27DB-BD31-4B8C-83A1-F6EECF244321}">
                  <p14:modId xmlns:p14="http://schemas.microsoft.com/office/powerpoint/2010/main" val="3976973401"/>
                </p:ext>
              </p:extLst>
            </p:nvPr>
          </p:nvGraphicFramePr>
          <p:xfrm>
            <a:off x="5945680" y="104998"/>
            <a:ext cx="3075444" cy="30275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p:cNvGraphicFramePr>
              <a:graphicFrameLocks noChangeAspect="1"/>
            </p:cNvGraphicFramePr>
            <p:nvPr>
              <p:extLst>
                <p:ext uri="{D42A27DB-BD31-4B8C-83A1-F6EECF244321}">
                  <p14:modId xmlns:p14="http://schemas.microsoft.com/office/powerpoint/2010/main" val="2543959472"/>
                </p:ext>
              </p:extLst>
            </p:nvPr>
          </p:nvGraphicFramePr>
          <p:xfrm>
            <a:off x="6117670" y="3083644"/>
            <a:ext cx="2901850" cy="3027522"/>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p:cNvSpPr txBox="1"/>
            <p:nvPr/>
          </p:nvSpPr>
          <p:spPr>
            <a:xfrm rot="16200000">
              <a:off x="4833775" y="1557663"/>
              <a:ext cx="2605177" cy="312359"/>
            </a:xfrm>
            <a:prstGeom prst="rect">
              <a:avLst/>
            </a:prstGeom>
            <a:noFill/>
          </p:spPr>
          <p:txBody>
            <a:bodyPr wrap="square" rtlCol="0">
              <a:spAutoFit/>
            </a:bodyPr>
            <a:lstStyle/>
            <a:p>
              <a:r>
                <a:rPr lang="en-US" sz="1400" dirty="0" smtClean="0">
                  <a:latin typeface="+mj-lt"/>
                </a:rPr>
                <a:t>Channel Density (km/km</a:t>
              </a:r>
              <a:r>
                <a:rPr lang="en-US" sz="1400" baseline="30000" dirty="0" smtClean="0">
                  <a:latin typeface="+mj-lt"/>
                </a:rPr>
                <a:t>2</a:t>
              </a:r>
              <a:r>
                <a:rPr lang="en-US" sz="1400" dirty="0" smtClean="0">
                  <a:latin typeface="+mj-lt"/>
                </a:rPr>
                <a:t>)</a:t>
              </a:r>
              <a:endParaRPr lang="en-US" sz="1400" dirty="0">
                <a:latin typeface="+mj-lt"/>
              </a:endParaRPr>
            </a:p>
          </p:txBody>
        </p:sp>
        <p:sp>
          <p:nvSpPr>
            <p:cNvPr id="19" name="TextBox 18"/>
            <p:cNvSpPr txBox="1"/>
            <p:nvPr/>
          </p:nvSpPr>
          <p:spPr>
            <a:xfrm rot="16200000">
              <a:off x="4833775" y="4441225"/>
              <a:ext cx="2605177" cy="312359"/>
            </a:xfrm>
            <a:prstGeom prst="rect">
              <a:avLst/>
            </a:prstGeom>
            <a:noFill/>
          </p:spPr>
          <p:txBody>
            <a:bodyPr wrap="square" rtlCol="0">
              <a:spAutoFit/>
            </a:bodyPr>
            <a:lstStyle/>
            <a:p>
              <a:r>
                <a:rPr lang="en-US" sz="1400" dirty="0" smtClean="0">
                  <a:latin typeface="+mj-lt"/>
                </a:rPr>
                <a:t>Channel Density (km/km</a:t>
              </a:r>
              <a:r>
                <a:rPr lang="en-US" sz="1400" baseline="30000" dirty="0" smtClean="0">
                  <a:latin typeface="+mj-lt"/>
                </a:rPr>
                <a:t>2</a:t>
              </a:r>
              <a:r>
                <a:rPr lang="en-US" sz="1400" dirty="0" smtClean="0">
                  <a:latin typeface="+mj-lt"/>
                </a:rPr>
                <a:t>)</a:t>
              </a:r>
              <a:endParaRPr lang="en-US" sz="1400" dirty="0">
                <a:latin typeface="+mj-lt"/>
              </a:endParaRPr>
            </a:p>
          </p:txBody>
        </p:sp>
      </p:grpSp>
      <p:cxnSp>
        <p:nvCxnSpPr>
          <p:cNvPr id="21" name="Straight Arrow Connector 20"/>
          <p:cNvCxnSpPr/>
          <p:nvPr/>
        </p:nvCxnSpPr>
        <p:spPr>
          <a:xfrm>
            <a:off x="5201728" y="1440611"/>
            <a:ext cx="743952"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600200" y="3089910"/>
            <a:ext cx="49530" cy="4571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5221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881" y="732262"/>
            <a:ext cx="6077119" cy="6125737"/>
          </a:xfrm>
          <a:prstGeom prst="rect">
            <a:avLst/>
          </a:prstGeom>
        </p:spPr>
      </p:pic>
      <p:sp>
        <p:nvSpPr>
          <p:cNvPr id="5" name="TextBox 4"/>
          <p:cNvSpPr txBox="1"/>
          <p:nvPr/>
        </p:nvSpPr>
        <p:spPr>
          <a:xfrm>
            <a:off x="137565" y="202301"/>
            <a:ext cx="8529005" cy="400110"/>
          </a:xfrm>
          <a:prstGeom prst="rect">
            <a:avLst/>
          </a:prstGeom>
          <a:noFill/>
        </p:spPr>
        <p:txBody>
          <a:bodyPr wrap="square" rtlCol="0">
            <a:spAutoFit/>
          </a:bodyPr>
          <a:lstStyle/>
          <a:p>
            <a:r>
              <a:rPr lang="en-US" sz="2000" dirty="0" smtClean="0">
                <a:latin typeface="+mj-lt"/>
              </a:rPr>
              <a:t>Specific contributing area * slope</a:t>
            </a:r>
            <a:r>
              <a:rPr lang="en-US" sz="2000" baseline="30000" dirty="0" smtClean="0">
                <a:latin typeface="+mj-lt"/>
              </a:rPr>
              <a:t>2</a:t>
            </a:r>
            <a:r>
              <a:rPr lang="en-US" sz="2000" dirty="0" smtClean="0">
                <a:latin typeface="+mj-lt"/>
              </a:rPr>
              <a:t> (AS</a:t>
            </a:r>
            <a:r>
              <a:rPr lang="en-US" sz="2000" baseline="30000" dirty="0" smtClean="0">
                <a:latin typeface="+mj-lt"/>
              </a:rPr>
              <a:t>2</a:t>
            </a:r>
            <a:r>
              <a:rPr lang="en-US" sz="2000" dirty="0" smtClean="0">
                <a:latin typeface="+mj-lt"/>
              </a:rPr>
              <a:t>) channel-initiation threshold</a:t>
            </a:r>
            <a:endParaRPr lang="en-US" sz="2000" dirty="0">
              <a:latin typeface="+mj-lt"/>
            </a:endParaRPr>
          </a:p>
        </p:txBody>
      </p:sp>
      <p:grpSp>
        <p:nvGrpSpPr>
          <p:cNvPr id="17" name="Group 16"/>
          <p:cNvGrpSpPr/>
          <p:nvPr/>
        </p:nvGrpSpPr>
        <p:grpSpPr>
          <a:xfrm>
            <a:off x="906337" y="5630950"/>
            <a:ext cx="2160544" cy="677108"/>
            <a:chOff x="639274" y="3881583"/>
            <a:chExt cx="2160544" cy="677108"/>
          </a:xfrm>
        </p:grpSpPr>
        <p:sp>
          <p:nvSpPr>
            <p:cNvPr id="8" name="Rectangle 7"/>
            <p:cNvSpPr/>
            <p:nvPr/>
          </p:nvSpPr>
          <p:spPr>
            <a:xfrm>
              <a:off x="639274" y="4005559"/>
              <a:ext cx="90211" cy="121380"/>
            </a:xfrm>
            <a:prstGeom prst="rect">
              <a:avLst/>
            </a:prstGeom>
            <a:solidFill>
              <a:srgbClr val="3B8EFA"/>
            </a:solidFill>
            <a:ln>
              <a:solidFill>
                <a:srgbClr val="3B8E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9274" y="4352167"/>
              <a:ext cx="90211" cy="121380"/>
            </a:xfrm>
            <a:prstGeom prst="rect">
              <a:avLst/>
            </a:prstGeom>
            <a:solidFill>
              <a:srgbClr val="FE1818"/>
            </a:solidFill>
            <a:ln>
              <a:solidFill>
                <a:srgbClr val="FE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26586" y="3881583"/>
              <a:ext cx="1973232" cy="338554"/>
            </a:xfrm>
            <a:prstGeom prst="rect">
              <a:avLst/>
            </a:prstGeom>
            <a:noFill/>
          </p:spPr>
          <p:txBody>
            <a:bodyPr wrap="none" rtlCol="0">
              <a:spAutoFit/>
            </a:bodyPr>
            <a:lstStyle/>
            <a:p>
              <a:r>
                <a:rPr lang="en-US" sz="1600" dirty="0" smtClean="0">
                  <a:latin typeface="+mj-lt"/>
                </a:rPr>
                <a:t>250 &lt; AS</a:t>
              </a:r>
              <a:r>
                <a:rPr lang="en-US" sz="1600" baseline="30000" dirty="0" smtClean="0">
                  <a:latin typeface="+mj-lt"/>
                </a:rPr>
                <a:t>2</a:t>
              </a:r>
              <a:r>
                <a:rPr lang="en-US" sz="1600" dirty="0" smtClean="0">
                  <a:latin typeface="+mj-lt"/>
                </a:rPr>
                <a:t> &lt; 400m</a:t>
              </a:r>
              <a:r>
                <a:rPr lang="en-US" sz="1600" baseline="30000" dirty="0" smtClean="0">
                  <a:latin typeface="+mj-lt"/>
                </a:rPr>
                <a:t>2</a:t>
              </a:r>
              <a:endParaRPr lang="en-US" sz="1600" baseline="30000" dirty="0">
                <a:latin typeface="+mj-lt"/>
              </a:endParaRPr>
            </a:p>
          </p:txBody>
        </p:sp>
        <p:sp>
          <p:nvSpPr>
            <p:cNvPr id="11" name="TextBox 10"/>
            <p:cNvSpPr txBox="1"/>
            <p:nvPr/>
          </p:nvSpPr>
          <p:spPr>
            <a:xfrm>
              <a:off x="826586" y="4220137"/>
              <a:ext cx="1359283" cy="338554"/>
            </a:xfrm>
            <a:prstGeom prst="rect">
              <a:avLst/>
            </a:prstGeom>
            <a:noFill/>
          </p:spPr>
          <p:txBody>
            <a:bodyPr wrap="none" rtlCol="0">
              <a:spAutoFit/>
            </a:bodyPr>
            <a:lstStyle/>
            <a:p>
              <a:r>
                <a:rPr lang="en-US" sz="1600" dirty="0" smtClean="0">
                  <a:latin typeface="+mj-lt"/>
                </a:rPr>
                <a:t>AS</a:t>
              </a:r>
              <a:r>
                <a:rPr lang="en-US" sz="1600" baseline="30000" dirty="0" smtClean="0">
                  <a:latin typeface="+mj-lt"/>
                </a:rPr>
                <a:t>2</a:t>
              </a:r>
              <a:r>
                <a:rPr lang="en-US" sz="1600" dirty="0" smtClean="0">
                  <a:latin typeface="+mj-lt"/>
                </a:rPr>
                <a:t> </a:t>
              </a:r>
              <a:r>
                <a:rPr lang="en-US" sz="1600" dirty="0">
                  <a:latin typeface="+mj-lt"/>
                </a:rPr>
                <a:t>&gt;</a:t>
              </a:r>
              <a:r>
                <a:rPr lang="en-US" sz="1600" dirty="0" smtClean="0">
                  <a:latin typeface="+mj-lt"/>
                </a:rPr>
                <a:t> 400m</a:t>
              </a:r>
              <a:r>
                <a:rPr lang="en-US" sz="1600" baseline="30000" dirty="0" smtClean="0">
                  <a:latin typeface="+mj-lt"/>
                </a:rPr>
                <a:t>2</a:t>
              </a:r>
              <a:endParaRPr lang="en-US" sz="1600" baseline="30000" dirty="0">
                <a:latin typeface="+mj-lt"/>
              </a:endParaRPr>
            </a:p>
          </p:txBody>
        </p:sp>
      </p:grpSp>
      <p:graphicFrame>
        <p:nvGraphicFramePr>
          <p:cNvPr id="19" name="Chart 18"/>
          <p:cNvGraphicFramePr>
            <a:graphicFrameLocks noChangeAspect="1"/>
          </p:cNvGraphicFramePr>
          <p:nvPr>
            <p:extLst>
              <p:ext uri="{D42A27DB-BD31-4B8C-83A1-F6EECF244321}">
                <p14:modId xmlns:p14="http://schemas.microsoft.com/office/powerpoint/2010/main" val="3165028411"/>
              </p:ext>
            </p:extLst>
          </p:nvPr>
        </p:nvGraphicFramePr>
        <p:xfrm>
          <a:off x="214027" y="713221"/>
          <a:ext cx="2429601" cy="23917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a:graphicFrameLocks noChangeAspect="1"/>
          </p:cNvGraphicFramePr>
          <p:nvPr>
            <p:extLst>
              <p:ext uri="{D42A27DB-BD31-4B8C-83A1-F6EECF244321}">
                <p14:modId xmlns:p14="http://schemas.microsoft.com/office/powerpoint/2010/main" val="2129741864"/>
              </p:ext>
            </p:extLst>
          </p:nvPr>
        </p:nvGraphicFramePr>
        <p:xfrm>
          <a:off x="349899" y="3066351"/>
          <a:ext cx="2292462" cy="2391742"/>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p:cNvSpPr txBox="1"/>
          <p:nvPr/>
        </p:nvSpPr>
        <p:spPr>
          <a:xfrm rot="16200000">
            <a:off x="-664378" y="1853403"/>
            <a:ext cx="2058090" cy="261610"/>
          </a:xfrm>
          <a:prstGeom prst="rect">
            <a:avLst/>
          </a:prstGeom>
          <a:noFill/>
        </p:spPr>
        <p:txBody>
          <a:bodyPr wrap="square" rtlCol="0">
            <a:spAutoFit/>
          </a:bodyPr>
          <a:lstStyle/>
          <a:p>
            <a:r>
              <a:rPr lang="en-US" sz="1100" dirty="0" smtClean="0">
                <a:latin typeface="+mj-lt"/>
              </a:rPr>
              <a:t>Channel Density (km/km</a:t>
            </a:r>
            <a:r>
              <a:rPr lang="en-US" sz="1100" baseline="30000" dirty="0" smtClean="0">
                <a:latin typeface="+mj-lt"/>
              </a:rPr>
              <a:t>2</a:t>
            </a:r>
            <a:r>
              <a:rPr lang="en-US" sz="1100" dirty="0" smtClean="0">
                <a:latin typeface="+mj-lt"/>
              </a:rPr>
              <a:t>)</a:t>
            </a:r>
            <a:endParaRPr lang="en-US" sz="1100" dirty="0">
              <a:latin typeface="+mj-lt"/>
            </a:endParaRPr>
          </a:p>
        </p:txBody>
      </p:sp>
      <p:sp>
        <p:nvSpPr>
          <p:cNvPr id="22" name="TextBox 21"/>
          <p:cNvSpPr txBox="1"/>
          <p:nvPr/>
        </p:nvSpPr>
        <p:spPr>
          <a:xfrm rot="16200000">
            <a:off x="-664378" y="4131417"/>
            <a:ext cx="2058090" cy="261610"/>
          </a:xfrm>
          <a:prstGeom prst="rect">
            <a:avLst/>
          </a:prstGeom>
          <a:noFill/>
        </p:spPr>
        <p:txBody>
          <a:bodyPr wrap="square" rtlCol="0">
            <a:spAutoFit/>
          </a:bodyPr>
          <a:lstStyle/>
          <a:p>
            <a:r>
              <a:rPr lang="en-US" sz="1100" dirty="0" smtClean="0">
                <a:latin typeface="+mj-lt"/>
              </a:rPr>
              <a:t>Channel Density (km/km</a:t>
            </a:r>
            <a:r>
              <a:rPr lang="en-US" sz="1100" baseline="30000" dirty="0" smtClean="0">
                <a:latin typeface="+mj-lt"/>
              </a:rPr>
              <a:t>2</a:t>
            </a:r>
            <a:r>
              <a:rPr lang="en-US" sz="1100" dirty="0" smtClean="0">
                <a:latin typeface="+mj-lt"/>
              </a:rPr>
              <a:t>)</a:t>
            </a:r>
            <a:endParaRPr lang="en-US" sz="1100" dirty="0">
              <a:latin typeface="+mj-lt"/>
            </a:endParaRPr>
          </a:p>
        </p:txBody>
      </p:sp>
      <p:cxnSp>
        <p:nvCxnSpPr>
          <p:cNvPr id="24" name="Straight Arrow Connector 23"/>
          <p:cNvCxnSpPr/>
          <p:nvPr/>
        </p:nvCxnSpPr>
        <p:spPr>
          <a:xfrm>
            <a:off x="1499790" y="1984208"/>
            <a:ext cx="0" cy="52698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651379" y="4204244"/>
            <a:ext cx="811" cy="661183"/>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790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471" y="207030"/>
            <a:ext cx="8378563" cy="784830"/>
          </a:xfrm>
          <a:prstGeom prst="rect">
            <a:avLst/>
          </a:prstGeom>
        </p:spPr>
        <p:txBody>
          <a:bodyPr wrap="square">
            <a:spAutoFit/>
          </a:bodyPr>
          <a:lstStyle/>
          <a:p>
            <a:pPr marL="227013" indent="-227013">
              <a:spcBef>
                <a:spcPts val="600"/>
              </a:spcBef>
            </a:pPr>
            <a:r>
              <a:rPr lang="en-US" sz="2000" u="sng" dirty="0">
                <a:latin typeface="+mj-lt"/>
              </a:rPr>
              <a:t>Plan </a:t>
            </a:r>
            <a:r>
              <a:rPr lang="en-US" sz="2000" u="sng" dirty="0" smtClean="0">
                <a:latin typeface="+mj-lt"/>
              </a:rPr>
              <a:t>curvature</a:t>
            </a:r>
            <a:r>
              <a:rPr lang="en-US" sz="2000" dirty="0" smtClean="0">
                <a:latin typeface="+mj-lt"/>
              </a:rPr>
              <a:t>: identifies convergent topography</a:t>
            </a:r>
            <a:r>
              <a:rPr lang="en-US" sz="2000" dirty="0">
                <a:latin typeface="+mj-lt"/>
              </a:rPr>
              <a:t> </a:t>
            </a:r>
            <a:r>
              <a:rPr lang="en-US" sz="2000" dirty="0" smtClean="0">
                <a:latin typeface="+mj-lt"/>
              </a:rPr>
              <a:t>indicative of channels.</a:t>
            </a:r>
          </a:p>
          <a:p>
            <a:pPr>
              <a:spcBef>
                <a:spcPts val="600"/>
              </a:spcBef>
            </a:pPr>
            <a:r>
              <a:rPr lang="en-US" sz="2000" dirty="0" smtClean="0">
                <a:latin typeface="+mj-lt"/>
              </a:rPr>
              <a:t>	Value varies with the length scale over which it is measured.</a:t>
            </a:r>
            <a:endParaRPr lang="en-US" sz="2000" dirty="0">
              <a:latin typeface="+mj-lt"/>
            </a:endParaRPr>
          </a:p>
        </p:txBody>
      </p:sp>
      <p:sp>
        <p:nvSpPr>
          <p:cNvPr id="18" name="TextBox 17"/>
          <p:cNvSpPr txBox="1"/>
          <p:nvPr/>
        </p:nvSpPr>
        <p:spPr>
          <a:xfrm>
            <a:off x="145039" y="1390852"/>
            <a:ext cx="1801729" cy="2585323"/>
          </a:xfrm>
          <a:prstGeom prst="rect">
            <a:avLst/>
          </a:prstGeom>
          <a:noFill/>
        </p:spPr>
        <p:txBody>
          <a:bodyPr wrap="square" rtlCol="0">
            <a:spAutoFit/>
          </a:bodyPr>
          <a:lstStyle/>
          <a:p>
            <a:r>
              <a:rPr lang="en-US" dirty="0" smtClean="0"/>
              <a:t>If we use too short a length scale, we include tree-throw wells and DEM artifacts; if we use too long a length scale, we miss streams.</a:t>
            </a:r>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7501" y="1345916"/>
            <a:ext cx="7163670" cy="5512084"/>
          </a:xfrm>
          <a:prstGeom prst="rect">
            <a:avLst/>
          </a:prstGeom>
        </p:spPr>
      </p:pic>
      <p:sp>
        <p:nvSpPr>
          <p:cNvPr id="20" name="TextBox 19"/>
          <p:cNvSpPr txBox="1"/>
          <p:nvPr/>
        </p:nvSpPr>
        <p:spPr>
          <a:xfrm>
            <a:off x="3745637" y="1119884"/>
            <a:ext cx="1803699" cy="307777"/>
          </a:xfrm>
          <a:prstGeom prst="rect">
            <a:avLst/>
          </a:prstGeom>
          <a:noFill/>
        </p:spPr>
        <p:txBody>
          <a:bodyPr wrap="none" rtlCol="0">
            <a:spAutoFit/>
          </a:bodyPr>
          <a:lstStyle/>
          <a:p>
            <a:r>
              <a:rPr lang="en-US" sz="1400" b="1" dirty="0" smtClean="0">
                <a:latin typeface="+mj-lt"/>
              </a:rPr>
              <a:t>10-m length scale</a:t>
            </a:r>
            <a:endParaRPr lang="en-US" sz="1400" b="1" dirty="0">
              <a:latin typeface="+mj-lt"/>
            </a:endParaRPr>
          </a:p>
        </p:txBody>
      </p:sp>
      <p:sp>
        <p:nvSpPr>
          <p:cNvPr id="21" name="TextBox 20"/>
          <p:cNvSpPr txBox="1"/>
          <p:nvPr/>
        </p:nvSpPr>
        <p:spPr>
          <a:xfrm>
            <a:off x="7345345" y="1083075"/>
            <a:ext cx="1803699" cy="307777"/>
          </a:xfrm>
          <a:prstGeom prst="rect">
            <a:avLst/>
          </a:prstGeom>
          <a:noFill/>
        </p:spPr>
        <p:txBody>
          <a:bodyPr wrap="none" rtlCol="0">
            <a:spAutoFit/>
          </a:bodyPr>
          <a:lstStyle/>
          <a:p>
            <a:r>
              <a:rPr lang="en-US" sz="1400" b="1" dirty="0">
                <a:latin typeface="+mj-lt"/>
              </a:rPr>
              <a:t>5</a:t>
            </a:r>
            <a:r>
              <a:rPr lang="en-US" sz="1400" b="1" dirty="0" smtClean="0">
                <a:latin typeface="+mj-lt"/>
              </a:rPr>
              <a:t>0-m length scale</a:t>
            </a:r>
            <a:endParaRPr lang="en-US" sz="1400" b="1" dirty="0">
              <a:latin typeface="+mj-lt"/>
            </a:endParaRPr>
          </a:p>
        </p:txBody>
      </p:sp>
    </p:spTree>
    <p:extLst>
      <p:ext uri="{BB962C8B-B14F-4D97-AF65-F5344CB8AC3E}">
        <p14:creationId xmlns:p14="http://schemas.microsoft.com/office/powerpoint/2010/main" val="3238373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9943" y="0"/>
            <a:ext cx="3238593" cy="3336953"/>
            <a:chOff x="319943" y="0"/>
            <a:chExt cx="3238593" cy="3336953"/>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943" y="250853"/>
              <a:ext cx="3069267" cy="3086100"/>
            </a:xfrm>
            <a:prstGeom prst="rect">
              <a:avLst/>
            </a:prstGeom>
          </p:spPr>
        </p:pic>
        <p:sp>
          <p:nvSpPr>
            <p:cNvPr id="7" name="TextBox 6"/>
            <p:cNvSpPr txBox="1"/>
            <p:nvPr/>
          </p:nvSpPr>
          <p:spPr>
            <a:xfrm>
              <a:off x="1004632" y="0"/>
              <a:ext cx="2553904" cy="307777"/>
            </a:xfrm>
            <a:prstGeom prst="rect">
              <a:avLst/>
            </a:prstGeom>
            <a:noFill/>
          </p:spPr>
          <p:txBody>
            <a:bodyPr wrap="none" rtlCol="0">
              <a:spAutoFit/>
            </a:bodyPr>
            <a:lstStyle/>
            <a:p>
              <a:r>
                <a:rPr lang="en-US" sz="1400" b="1" dirty="0" smtClean="0">
                  <a:latin typeface="+mj-lt"/>
                </a:rPr>
                <a:t>Contributing area * slope</a:t>
              </a:r>
              <a:r>
                <a:rPr lang="en-US" sz="1400" b="1" baseline="30000" dirty="0" smtClean="0">
                  <a:latin typeface="+mj-lt"/>
                </a:rPr>
                <a:t>2</a:t>
              </a:r>
              <a:endParaRPr lang="en-US" sz="1400" b="1" baseline="30000" dirty="0">
                <a:latin typeface="+mj-lt"/>
              </a:endParaRPr>
            </a:p>
          </p:txBody>
        </p:sp>
      </p:grpSp>
      <p:grpSp>
        <p:nvGrpSpPr>
          <p:cNvPr id="10" name="Group 9"/>
          <p:cNvGrpSpPr/>
          <p:nvPr/>
        </p:nvGrpSpPr>
        <p:grpSpPr>
          <a:xfrm>
            <a:off x="316203" y="3386987"/>
            <a:ext cx="3119746" cy="3309243"/>
            <a:chOff x="316203" y="3427447"/>
            <a:chExt cx="3119746" cy="3309243"/>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203" y="3646849"/>
              <a:ext cx="3073007" cy="3089841"/>
            </a:xfrm>
            <a:prstGeom prst="rect">
              <a:avLst/>
            </a:prstGeom>
          </p:spPr>
        </p:pic>
        <p:sp>
          <p:nvSpPr>
            <p:cNvPr id="8" name="TextBox 7"/>
            <p:cNvSpPr txBox="1"/>
            <p:nvPr/>
          </p:nvSpPr>
          <p:spPr>
            <a:xfrm>
              <a:off x="1899951" y="3427447"/>
              <a:ext cx="1535998" cy="307777"/>
            </a:xfrm>
            <a:prstGeom prst="rect">
              <a:avLst/>
            </a:prstGeom>
            <a:noFill/>
          </p:spPr>
          <p:txBody>
            <a:bodyPr wrap="none" rtlCol="0">
              <a:spAutoFit/>
            </a:bodyPr>
            <a:lstStyle/>
            <a:p>
              <a:r>
                <a:rPr lang="en-US" sz="1400" b="1" dirty="0" smtClean="0">
                  <a:latin typeface="+mj-lt"/>
                </a:rPr>
                <a:t>Plan Curvature</a:t>
              </a:r>
              <a:endParaRPr lang="en-US" sz="1400" b="1" baseline="30000" dirty="0">
                <a:latin typeface="+mj-lt"/>
              </a:endParaRPr>
            </a:p>
          </p:txBody>
        </p:sp>
      </p:grpSp>
      <p:grpSp>
        <p:nvGrpSpPr>
          <p:cNvPr id="12" name="Group 11"/>
          <p:cNvGrpSpPr/>
          <p:nvPr/>
        </p:nvGrpSpPr>
        <p:grpSpPr>
          <a:xfrm>
            <a:off x="4669105" y="142220"/>
            <a:ext cx="4363366" cy="4570922"/>
            <a:chOff x="4353515" y="1100518"/>
            <a:chExt cx="4363366" cy="4570922"/>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3515" y="1379498"/>
              <a:ext cx="4258148" cy="4291942"/>
            </a:xfrm>
            <a:prstGeom prst="rect">
              <a:avLst/>
            </a:prstGeom>
          </p:spPr>
        </p:pic>
        <p:sp>
          <p:nvSpPr>
            <p:cNvPr id="11" name="TextBox 10"/>
            <p:cNvSpPr txBox="1"/>
            <p:nvPr/>
          </p:nvSpPr>
          <p:spPr>
            <a:xfrm>
              <a:off x="4992785" y="1100518"/>
              <a:ext cx="3724096" cy="338554"/>
            </a:xfrm>
            <a:prstGeom prst="rect">
              <a:avLst/>
            </a:prstGeom>
            <a:noFill/>
          </p:spPr>
          <p:txBody>
            <a:bodyPr wrap="none" rtlCol="0">
              <a:spAutoFit/>
            </a:bodyPr>
            <a:lstStyle/>
            <a:p>
              <a:r>
                <a:rPr lang="en-US" sz="1600" b="1" dirty="0" smtClean="0">
                  <a:latin typeface="+mj-lt"/>
                </a:rPr>
                <a:t>Candidate Channel Initiation Sites</a:t>
              </a:r>
              <a:endParaRPr lang="en-US" sz="1600" b="1" dirty="0">
                <a:latin typeface="+mj-lt"/>
              </a:endParaRPr>
            </a:p>
          </p:txBody>
        </p:sp>
      </p:grpSp>
      <p:cxnSp>
        <p:nvCxnSpPr>
          <p:cNvPr id="18" name="Elbow Connector 17"/>
          <p:cNvCxnSpPr>
            <a:stCxn id="4" idx="3"/>
            <a:endCxn id="6" idx="1"/>
          </p:cNvCxnSpPr>
          <p:nvPr/>
        </p:nvCxnSpPr>
        <p:spPr>
          <a:xfrm>
            <a:off x="3389210" y="1793903"/>
            <a:ext cx="1279895" cy="773268"/>
          </a:xfrm>
          <a:prstGeom prst="bentConnector3">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5" idx="3"/>
            <a:endCxn id="6" idx="1"/>
          </p:cNvCxnSpPr>
          <p:nvPr/>
        </p:nvCxnSpPr>
        <p:spPr>
          <a:xfrm flipV="1">
            <a:off x="3389210" y="2567171"/>
            <a:ext cx="1279895" cy="2584139"/>
          </a:xfrm>
          <a:prstGeom prst="bentConnector3">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28380" y="4952326"/>
            <a:ext cx="4904091" cy="1477328"/>
          </a:xfrm>
          <a:prstGeom prst="rect">
            <a:avLst/>
          </a:prstGeom>
          <a:noFill/>
        </p:spPr>
        <p:txBody>
          <a:bodyPr wrap="square" rtlCol="0">
            <a:spAutoFit/>
          </a:bodyPr>
          <a:lstStyle/>
          <a:p>
            <a:r>
              <a:rPr lang="en-US" dirty="0" smtClean="0">
                <a:latin typeface="+mj-lt"/>
              </a:rPr>
              <a:t>Candidate sites identify topography, as resolved by the DEM, indicative of presence of channels. One can “turn the knobs” on these thresholds to push initiation sites further upslope, resulting in higher channel density.</a:t>
            </a:r>
            <a:endParaRPr lang="en-US" dirty="0">
              <a:latin typeface="+mj-lt"/>
            </a:endParaRPr>
          </a:p>
        </p:txBody>
      </p:sp>
    </p:spTree>
    <p:extLst>
      <p:ext uri="{BB962C8B-B14F-4D97-AF65-F5344CB8AC3E}">
        <p14:creationId xmlns:p14="http://schemas.microsoft.com/office/powerpoint/2010/main" val="1938207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58647" y="143178"/>
            <a:ext cx="6057724" cy="6526050"/>
            <a:chOff x="4353515" y="1138655"/>
            <a:chExt cx="4258148" cy="453278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3515" y="1379498"/>
              <a:ext cx="4258148" cy="4291942"/>
            </a:xfrm>
            <a:prstGeom prst="rect">
              <a:avLst/>
            </a:prstGeom>
          </p:spPr>
        </p:pic>
        <p:sp>
          <p:nvSpPr>
            <p:cNvPr id="11" name="TextBox 10"/>
            <p:cNvSpPr txBox="1"/>
            <p:nvPr/>
          </p:nvSpPr>
          <p:spPr>
            <a:xfrm>
              <a:off x="4353515" y="1138655"/>
              <a:ext cx="3724096" cy="338554"/>
            </a:xfrm>
            <a:prstGeom prst="rect">
              <a:avLst/>
            </a:prstGeom>
            <a:noFill/>
          </p:spPr>
          <p:txBody>
            <a:bodyPr wrap="none" rtlCol="0">
              <a:spAutoFit/>
            </a:bodyPr>
            <a:lstStyle/>
            <a:p>
              <a:r>
                <a:rPr lang="en-US" sz="1600" b="1" dirty="0" smtClean="0">
                  <a:latin typeface="+mj-lt"/>
                </a:rPr>
                <a:t>Candidate Channel Initiation Sites</a:t>
              </a:r>
              <a:endParaRPr lang="en-US" sz="1600" b="1" dirty="0">
                <a:latin typeface="+mj-lt"/>
              </a:endParaRPr>
            </a:p>
          </p:txBody>
        </p:sp>
      </p:grpSp>
      <p:sp>
        <p:nvSpPr>
          <p:cNvPr id="2" name="TextBox 1"/>
          <p:cNvSpPr txBox="1"/>
          <p:nvPr/>
        </p:nvSpPr>
        <p:spPr>
          <a:xfrm>
            <a:off x="6390860" y="419046"/>
            <a:ext cx="2517749" cy="2739211"/>
          </a:xfrm>
          <a:prstGeom prst="rect">
            <a:avLst/>
          </a:prstGeom>
          <a:noFill/>
        </p:spPr>
        <p:txBody>
          <a:bodyPr wrap="square" rtlCol="0">
            <a:spAutoFit/>
          </a:bodyPr>
          <a:lstStyle/>
          <a:p>
            <a:r>
              <a:rPr lang="en-US" dirty="0" smtClean="0"/>
              <a:t>We seek the upslope-most points that meet all criteria. </a:t>
            </a:r>
          </a:p>
          <a:p>
            <a:pPr>
              <a:spcBef>
                <a:spcPts val="1200"/>
              </a:spcBef>
            </a:pPr>
            <a:r>
              <a:rPr lang="en-US" dirty="0" smtClean="0"/>
              <a:t>We further require that “channel-indicative” topography persist along a flow path for some specified distance (e.g., at least 30m). </a:t>
            </a:r>
            <a:endParaRPr lang="en-US" dirty="0"/>
          </a:p>
        </p:txBody>
      </p:sp>
      <p:sp>
        <p:nvSpPr>
          <p:cNvPr id="3" name="TextBox 2"/>
          <p:cNvSpPr txBox="1"/>
          <p:nvPr/>
        </p:nvSpPr>
        <p:spPr>
          <a:xfrm>
            <a:off x="2102689" y="2565842"/>
            <a:ext cx="657552" cy="523220"/>
          </a:xfrm>
          <a:prstGeom prst="rect">
            <a:avLst/>
          </a:prstGeom>
          <a:noFill/>
        </p:spPr>
        <p:txBody>
          <a:bodyPr wrap="none" rtlCol="0">
            <a:spAutoFit/>
          </a:bodyPr>
          <a:lstStyle/>
          <a:p>
            <a:r>
              <a:rPr lang="en-US" sz="1400" b="1" dirty="0" smtClean="0">
                <a:latin typeface="+mj-lt"/>
              </a:rPr>
              <a:t>Too </a:t>
            </a:r>
            <a:br>
              <a:rPr lang="en-US" sz="1400" b="1" dirty="0" smtClean="0">
                <a:latin typeface="+mj-lt"/>
              </a:rPr>
            </a:br>
            <a:r>
              <a:rPr lang="en-US" sz="1400" b="1" dirty="0" smtClean="0">
                <a:latin typeface="+mj-lt"/>
              </a:rPr>
              <a:t>short</a:t>
            </a:r>
            <a:endParaRPr lang="en-US" sz="1400" b="1" dirty="0">
              <a:latin typeface="+mj-lt"/>
            </a:endParaRPr>
          </a:p>
        </p:txBody>
      </p:sp>
      <p:cxnSp>
        <p:nvCxnSpPr>
          <p:cNvPr id="22" name="Straight Arrow Connector 21"/>
          <p:cNvCxnSpPr/>
          <p:nvPr/>
        </p:nvCxnSpPr>
        <p:spPr>
          <a:xfrm flipH="1">
            <a:off x="2329987" y="3036073"/>
            <a:ext cx="18662" cy="177941"/>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978974" y="3214014"/>
            <a:ext cx="655993" cy="6422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603470" y="5791509"/>
            <a:ext cx="124643" cy="1251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003124" y="6387109"/>
            <a:ext cx="124643" cy="1251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189656" y="5996028"/>
            <a:ext cx="447558" cy="307777"/>
          </a:xfrm>
          <a:prstGeom prst="rect">
            <a:avLst/>
          </a:prstGeom>
          <a:noFill/>
        </p:spPr>
        <p:txBody>
          <a:bodyPr wrap="none" rtlCol="0">
            <a:spAutoFit/>
          </a:bodyPr>
          <a:lstStyle/>
          <a:p>
            <a:r>
              <a:rPr lang="en-US" sz="1400" b="1" dirty="0" smtClean="0">
                <a:latin typeface="+mj-lt"/>
              </a:rPr>
              <a:t>OK</a:t>
            </a:r>
            <a:endParaRPr lang="en-US" sz="1400" b="1" dirty="0">
              <a:latin typeface="+mj-lt"/>
            </a:endParaRPr>
          </a:p>
        </p:txBody>
      </p:sp>
      <p:cxnSp>
        <p:nvCxnSpPr>
          <p:cNvPr id="30" name="Straight Arrow Connector 29"/>
          <p:cNvCxnSpPr/>
          <p:nvPr/>
        </p:nvCxnSpPr>
        <p:spPr>
          <a:xfrm flipV="1">
            <a:off x="2512295" y="5913619"/>
            <a:ext cx="125407" cy="144450"/>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102689" y="6213915"/>
            <a:ext cx="204281" cy="204025"/>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756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54" y="1749320"/>
            <a:ext cx="8942832" cy="3791712"/>
          </a:xfrm>
          <a:prstGeom prst="rect">
            <a:avLst/>
          </a:prstGeom>
        </p:spPr>
      </p:pic>
      <p:sp>
        <p:nvSpPr>
          <p:cNvPr id="3" name="TextBox 2"/>
          <p:cNvSpPr txBox="1"/>
          <p:nvPr/>
        </p:nvSpPr>
        <p:spPr>
          <a:xfrm>
            <a:off x="228600" y="247650"/>
            <a:ext cx="8562975" cy="1431161"/>
          </a:xfrm>
          <a:prstGeom prst="rect">
            <a:avLst/>
          </a:prstGeom>
          <a:noFill/>
        </p:spPr>
        <p:txBody>
          <a:bodyPr wrap="square" rtlCol="0">
            <a:spAutoFit/>
          </a:bodyPr>
          <a:lstStyle/>
          <a:p>
            <a:r>
              <a:rPr lang="en-US" b="1" dirty="0" smtClean="0">
                <a:latin typeface="+mj-lt"/>
              </a:rPr>
              <a:t>Channel initiation: upslope-most points that meet all criteria.</a:t>
            </a:r>
          </a:p>
          <a:p>
            <a:pPr>
              <a:spcBef>
                <a:spcPts val="1200"/>
              </a:spcBef>
            </a:pPr>
            <a:r>
              <a:rPr lang="en-US" dirty="0" smtClean="0">
                <a:latin typeface="+mj-lt"/>
              </a:rPr>
              <a:t>Flow-direction algorithm:</a:t>
            </a:r>
          </a:p>
          <a:p>
            <a:pPr marL="285750" indent="-285750">
              <a:spcBef>
                <a:spcPts val="300"/>
              </a:spcBef>
              <a:buFont typeface="Arial" panose="020B0604020202020204" pitchFamily="34" charset="0"/>
              <a:buChar char="•"/>
            </a:pPr>
            <a:r>
              <a:rPr lang="en-US" dirty="0" smtClean="0">
                <a:latin typeface="+mj-lt"/>
              </a:rPr>
              <a:t>Upslope of initiation: D-∞, allows downslope dispersion.</a:t>
            </a:r>
          </a:p>
          <a:p>
            <a:pPr marL="285750" indent="-285750">
              <a:spcBef>
                <a:spcPts val="300"/>
              </a:spcBef>
              <a:buFont typeface="Arial" panose="020B0604020202020204" pitchFamily="34" charset="0"/>
              <a:buChar char="•"/>
            </a:pPr>
            <a:r>
              <a:rPr lang="en-US" dirty="0" smtClean="0">
                <a:latin typeface="+mj-lt"/>
              </a:rPr>
              <a:t>Downslope of initiation: D-8, no dispersion.</a:t>
            </a:r>
            <a:endParaRPr lang="en-US" dirty="0">
              <a:latin typeface="+mj-lt"/>
            </a:endParaRPr>
          </a:p>
        </p:txBody>
      </p:sp>
    </p:spTree>
    <p:extLst>
      <p:ext uri="{BB962C8B-B14F-4D97-AF65-F5344CB8AC3E}">
        <p14:creationId xmlns:p14="http://schemas.microsoft.com/office/powerpoint/2010/main" val="770757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824" y="242761"/>
            <a:ext cx="7760262" cy="6370975"/>
          </a:xfrm>
          <a:prstGeom prst="rect">
            <a:avLst/>
          </a:prstGeom>
          <a:noFill/>
        </p:spPr>
        <p:txBody>
          <a:bodyPr wrap="square" rtlCol="0">
            <a:spAutoFit/>
          </a:bodyPr>
          <a:lstStyle/>
          <a:p>
            <a:r>
              <a:rPr lang="en-US" b="1" dirty="0" smtClean="0">
                <a:solidFill>
                  <a:schemeClr val="bg1">
                    <a:lumMod val="75000"/>
                  </a:schemeClr>
                </a:solidFill>
                <a:latin typeface="+mj-lt"/>
              </a:rPr>
              <a:t>Steps in building a channel-network dataset.</a:t>
            </a:r>
          </a:p>
          <a:p>
            <a:pPr marL="342900" indent="-342900">
              <a:spcBef>
                <a:spcPts val="600"/>
              </a:spcBef>
              <a:buFont typeface="+mj-lt"/>
              <a:buAutoNum type="arabicPeriod"/>
            </a:pPr>
            <a:r>
              <a:rPr lang="en-US" dirty="0" smtClean="0">
                <a:solidFill>
                  <a:schemeClr val="bg1">
                    <a:lumMod val="75000"/>
                  </a:schemeClr>
                </a:solidFill>
                <a:latin typeface="+mj-lt"/>
              </a:rPr>
              <a:t>Build a contiguous DEM over entire watershed (</a:t>
            </a:r>
            <a:r>
              <a:rPr lang="en-US" dirty="0" err="1" smtClean="0">
                <a:solidFill>
                  <a:schemeClr val="bg1">
                    <a:lumMod val="75000"/>
                  </a:schemeClr>
                </a:solidFill>
                <a:latin typeface="+mj-lt"/>
              </a:rPr>
              <a:t>IfSAR</a:t>
            </a:r>
            <a:r>
              <a:rPr lang="en-US" dirty="0" smtClean="0">
                <a:solidFill>
                  <a:schemeClr val="bg1">
                    <a:lumMod val="75000"/>
                  </a:schemeClr>
                </a:solidFill>
                <a:latin typeface="+mj-lt"/>
              </a:rPr>
              <a:t>,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 NED).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resolution, coordinate system</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Calibrate synthetic channel-network extent.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length scale for topographic attributes, channel density</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latin typeface="+mj-lt"/>
              </a:rPr>
              <a:t>Hydrologic conditioning.</a:t>
            </a:r>
          </a:p>
          <a:p>
            <a:pPr marL="800100" lvl="1" indent="-342900">
              <a:buFont typeface="+mj-lt"/>
              <a:buAutoNum type="alphaLcParenR"/>
            </a:pPr>
            <a:r>
              <a:rPr lang="en-US" dirty="0" smtClean="0">
                <a:latin typeface="+mj-lt"/>
              </a:rPr>
              <a:t>Build a water mask.</a:t>
            </a:r>
          </a:p>
          <a:p>
            <a:pPr marL="800100" lvl="1" indent="-342900">
              <a:buFont typeface="+mj-lt"/>
              <a:buAutoNum type="alphaLcParenR"/>
            </a:pPr>
            <a:r>
              <a:rPr lang="en-US" dirty="0" smtClean="0">
                <a:solidFill>
                  <a:schemeClr val="bg1">
                    <a:lumMod val="75000"/>
                  </a:schemeClr>
                </a:solidFill>
                <a:latin typeface="+mj-lt"/>
              </a:rPr>
              <a:t>Identify road crossings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a:t>
            </a:r>
          </a:p>
          <a:p>
            <a:pPr marL="800100" lvl="1" indent="-342900">
              <a:buFont typeface="+mj-lt"/>
              <a:buAutoNum type="alphaLcParenR"/>
            </a:pPr>
            <a:r>
              <a:rPr lang="en-US" dirty="0" smtClean="0">
                <a:solidFill>
                  <a:schemeClr val="bg1">
                    <a:lumMod val="75000"/>
                  </a:schemeClr>
                </a:solidFill>
                <a:latin typeface="+mj-lt"/>
              </a:rPr>
              <a:t>Existing line work</a:t>
            </a:r>
            <a:r>
              <a:rPr lang="en-US" dirty="0">
                <a:solidFill>
                  <a:schemeClr val="bg1">
                    <a:lumMod val="75000"/>
                  </a:schemeClr>
                </a:solidFill>
                <a:latin typeface="+mj-lt"/>
              </a:rPr>
              <a:t> </a:t>
            </a:r>
            <a:r>
              <a:rPr lang="en-US" dirty="0" smtClean="0">
                <a:solidFill>
                  <a:schemeClr val="bg1">
                    <a:lumMod val="75000"/>
                  </a:schemeClr>
                </a:solidFill>
                <a:latin typeface="+mj-lt"/>
              </a:rPr>
              <a:t>for hydrologic enforcement.</a:t>
            </a:r>
          </a:p>
          <a:p>
            <a:pPr marL="800100" lvl="1" indent="-342900">
              <a:buFont typeface="+mj-lt"/>
              <a:buAutoNum type="alphaLcParenR"/>
            </a:pPr>
            <a:r>
              <a:rPr lang="en-US" dirty="0" smtClean="0">
                <a:solidFill>
                  <a:schemeClr val="bg1">
                    <a:lumMod val="75000"/>
                  </a:schemeClr>
                </a:solidFill>
                <a:latin typeface="+mj-lt"/>
              </a:rPr>
              <a:t>Drain or fill closed depressions.</a:t>
            </a:r>
          </a:p>
          <a:p>
            <a:pPr marL="800100" lvl="1" indent="-342900">
              <a:buFont typeface="+mj-lt"/>
              <a:buAutoNum type="alphaLcParenR"/>
            </a:pPr>
            <a:r>
              <a:rPr lang="en-US" dirty="0" smtClean="0">
                <a:solidFill>
                  <a:schemeClr val="bg1">
                    <a:lumMod val="75000"/>
                  </a:schemeClr>
                </a:solidFill>
                <a:latin typeface="+mj-lt"/>
              </a:rPr>
              <a:t>Define flow directions for flat ground. </a:t>
            </a:r>
          </a:p>
          <a:p>
            <a:pPr marL="342900" indent="-342900">
              <a:spcBef>
                <a:spcPts val="600"/>
              </a:spcBef>
              <a:buFont typeface="+mj-lt"/>
              <a:buAutoNum type="arabicPeriod"/>
            </a:pPr>
            <a:r>
              <a:rPr lang="en-US" dirty="0" smtClean="0">
                <a:solidFill>
                  <a:schemeClr val="bg1">
                    <a:lumMod val="75000"/>
                  </a:schemeClr>
                </a:solidFill>
                <a:latin typeface="+mj-lt"/>
              </a:rPr>
              <a:t>Build linked channel-node dataset.</a:t>
            </a:r>
          </a:p>
          <a:p>
            <a:pPr marL="342900" indent="-342900">
              <a:spcBef>
                <a:spcPts val="600"/>
              </a:spcBef>
              <a:buFont typeface="+mj-lt"/>
              <a:buAutoNum type="arabicPeriod"/>
            </a:pPr>
            <a:r>
              <a:rPr lang="en-US" dirty="0" smtClean="0">
                <a:solidFill>
                  <a:schemeClr val="bg1">
                    <a:lumMod val="75000"/>
                  </a:schemeClr>
                </a:solidFill>
                <a:latin typeface="+mj-lt"/>
              </a:rPr>
              <a:t>Build GIS output files.</a:t>
            </a:r>
          </a:p>
          <a:p>
            <a:pPr marL="800100" lvl="1" indent="-342900">
              <a:buFont typeface="+mj-lt"/>
              <a:buAutoNum type="alphaLcParenR"/>
            </a:pPr>
            <a:r>
              <a:rPr lang="en-US" dirty="0" smtClean="0">
                <a:solidFill>
                  <a:schemeClr val="bg1">
                    <a:lumMod val="75000"/>
                  </a:schemeClr>
                </a:solidFill>
                <a:latin typeface="+mj-lt"/>
              </a:rPr>
              <a:t>Routed channel network. </a:t>
            </a:r>
            <a:br>
              <a:rPr lang="en-US" dirty="0" smtClean="0">
                <a:solidFill>
                  <a:schemeClr val="bg1">
                    <a:lumMod val="75000"/>
                  </a:schemeClr>
                </a:solidFill>
                <a:latin typeface="+mj-lt"/>
              </a:rPr>
            </a:br>
            <a:r>
              <a:rPr lang="en-US" dirty="0" smtClean="0">
                <a:solidFill>
                  <a:schemeClr val="bg1">
                    <a:lumMod val="75000"/>
                  </a:schemeClr>
                </a:solidFill>
                <a:latin typeface="+mj-lt"/>
              </a:rPr>
              <a:t>Decisions: reach length, upslope extent.</a:t>
            </a:r>
          </a:p>
          <a:p>
            <a:pPr marL="800100" lvl="1" indent="-342900">
              <a:buFont typeface="+mj-lt"/>
              <a:buAutoNum type="alphaLcParenR"/>
            </a:pPr>
            <a:r>
              <a:rPr lang="en-US" dirty="0" smtClean="0">
                <a:solidFill>
                  <a:schemeClr val="bg1">
                    <a:lumMod val="75000"/>
                  </a:schemeClr>
                </a:solidFill>
                <a:latin typeface="+mj-lt"/>
              </a:rPr>
              <a:t>Attributes (contributing area, gradient, flow length, etc.)</a:t>
            </a:r>
          </a:p>
          <a:p>
            <a:pPr marL="800100" lvl="1" indent="-342900">
              <a:buFont typeface="+mj-lt"/>
              <a:buAutoNum type="alphaLcParenR"/>
            </a:pPr>
            <a:r>
              <a:rPr lang="en-US" dirty="0" smtClean="0">
                <a:solidFill>
                  <a:schemeClr val="bg1">
                    <a:lumMod val="75000"/>
                  </a:schemeClr>
                </a:solidFill>
                <a:latin typeface="+mj-lt"/>
              </a:rPr>
              <a:t>Flood-plain polygons.</a:t>
            </a:r>
          </a:p>
          <a:p>
            <a:pPr marL="800100" lvl="1" indent="-342900">
              <a:buFont typeface="+mj-lt"/>
              <a:buAutoNum type="alphaLcParenR"/>
            </a:pPr>
            <a:r>
              <a:rPr lang="en-US" dirty="0" smtClean="0">
                <a:solidFill>
                  <a:schemeClr val="bg1">
                    <a:lumMod val="75000"/>
                  </a:schemeClr>
                </a:solidFill>
                <a:latin typeface="+mj-lt"/>
              </a:rPr>
              <a:t>Drainage wings.</a:t>
            </a:r>
          </a:p>
          <a:p>
            <a:pPr marL="800100" lvl="1" indent="-342900">
              <a:buFont typeface="+mj-lt"/>
              <a:buAutoNum type="alphaLcParenR"/>
            </a:pPr>
            <a:r>
              <a:rPr lang="en-US" dirty="0" smtClean="0">
                <a:solidFill>
                  <a:schemeClr val="bg1">
                    <a:lumMod val="75000"/>
                  </a:schemeClr>
                </a:solidFill>
                <a:latin typeface="+mj-lt"/>
              </a:rPr>
              <a:t>Run other needed analyses (road erosion, etc.)</a:t>
            </a:r>
          </a:p>
          <a:p>
            <a:pPr marL="342900" indent="-342900">
              <a:spcBef>
                <a:spcPts val="600"/>
              </a:spcBef>
              <a:buFont typeface="+mj-lt"/>
              <a:buAutoNum type="arabicPeriod"/>
            </a:pPr>
            <a:r>
              <a:rPr lang="en-US" dirty="0" smtClean="0">
                <a:solidFill>
                  <a:schemeClr val="bg1">
                    <a:lumMod val="75000"/>
                  </a:schemeClr>
                </a:solidFill>
                <a:latin typeface="+mj-lt"/>
              </a:rPr>
              <a:t>Verify (field surveys, other data sets), Quality Control. Iterate.</a:t>
            </a:r>
            <a:br>
              <a:rPr lang="en-US" dirty="0" smtClean="0">
                <a:solidFill>
                  <a:schemeClr val="bg1">
                    <a:lumMod val="75000"/>
                  </a:schemeClr>
                </a:solidFill>
                <a:latin typeface="+mj-lt"/>
              </a:rPr>
            </a:br>
            <a:r>
              <a:rPr lang="en-US" dirty="0" smtClean="0">
                <a:solidFill>
                  <a:schemeClr val="bg1">
                    <a:lumMod val="75000"/>
                  </a:schemeClr>
                </a:solidFill>
                <a:latin typeface="+mj-lt"/>
              </a:rPr>
              <a:t>Ensure all subsequent analyses properly functional.</a:t>
            </a:r>
          </a:p>
        </p:txBody>
      </p:sp>
    </p:spTree>
    <p:extLst>
      <p:ext uri="{BB962C8B-B14F-4D97-AF65-F5344CB8AC3E}">
        <p14:creationId xmlns:p14="http://schemas.microsoft.com/office/powerpoint/2010/main" val="3623689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7780" y="313473"/>
            <a:ext cx="8106310" cy="2108269"/>
          </a:xfrm>
          <a:prstGeom prst="rect">
            <a:avLst/>
          </a:prstGeom>
          <a:noFill/>
        </p:spPr>
        <p:txBody>
          <a:bodyPr wrap="square" rtlCol="0">
            <a:spAutoFit/>
          </a:bodyPr>
          <a:lstStyle/>
          <a:p>
            <a:r>
              <a:rPr lang="en-US" b="1" dirty="0" smtClean="0">
                <a:latin typeface="+mj-lt"/>
              </a:rPr>
              <a:t>Water mask</a:t>
            </a:r>
            <a:r>
              <a:rPr lang="en-US" dirty="0" smtClean="0">
                <a:latin typeface="+mj-lt"/>
              </a:rPr>
              <a:t>. </a:t>
            </a:r>
            <a:r>
              <a:rPr lang="en-US" dirty="0">
                <a:latin typeface="+mj-lt"/>
              </a:rPr>
              <a:t> </a:t>
            </a:r>
            <a:r>
              <a:rPr lang="en-US" dirty="0" smtClean="0">
                <a:latin typeface="+mj-lt"/>
              </a:rPr>
              <a:t>A raster or vector layer delineating areas with surface water. </a:t>
            </a:r>
          </a:p>
          <a:p>
            <a:pPr defTabSz="225425"/>
            <a:r>
              <a:rPr lang="en-US" dirty="0" smtClean="0">
                <a:latin typeface="+mj-lt"/>
              </a:rPr>
              <a:t>	Derived from remotely sensed imagery. </a:t>
            </a:r>
          </a:p>
          <a:p>
            <a:pPr>
              <a:spcBef>
                <a:spcPts val="600"/>
              </a:spcBef>
            </a:pPr>
            <a:r>
              <a:rPr lang="en-US" u="sng" dirty="0" smtClean="0">
                <a:latin typeface="+mj-lt"/>
              </a:rPr>
              <a:t>Advantages</a:t>
            </a:r>
            <a:r>
              <a:rPr lang="en-US" dirty="0" smtClean="0">
                <a:latin typeface="+mj-lt"/>
              </a:rPr>
              <a:t>:</a:t>
            </a:r>
          </a:p>
          <a:p>
            <a:pPr marL="285750" indent="-285750">
              <a:buFont typeface="Arial" panose="020B0604020202020204" pitchFamily="34" charset="0"/>
              <a:buChar char="•"/>
            </a:pPr>
            <a:r>
              <a:rPr lang="en-US" dirty="0" smtClean="0">
                <a:latin typeface="+mj-lt"/>
              </a:rPr>
              <a:t>Hydrologic enforcement – guides flow lines in low-relief areas poorly resolved in DEM.</a:t>
            </a:r>
          </a:p>
          <a:p>
            <a:pPr marL="285750" indent="-285750">
              <a:buFont typeface="Arial" panose="020B0604020202020204" pitchFamily="34" charset="0"/>
              <a:buChar char="•"/>
            </a:pPr>
            <a:r>
              <a:rPr lang="en-US" dirty="0" smtClean="0">
                <a:latin typeface="+mj-lt"/>
              </a:rPr>
              <a:t>Provides measures of wetted channel area, off-channel habitat, confluence nodes, channel edge length, etc.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18" y="2421742"/>
            <a:ext cx="8381034" cy="4333515"/>
          </a:xfrm>
          <a:prstGeom prst="rect">
            <a:avLst/>
          </a:prstGeom>
        </p:spPr>
      </p:pic>
      <p:sp>
        <p:nvSpPr>
          <p:cNvPr id="5" name="TextBox 4"/>
          <p:cNvSpPr txBox="1"/>
          <p:nvPr/>
        </p:nvSpPr>
        <p:spPr>
          <a:xfrm>
            <a:off x="6437655" y="5414481"/>
            <a:ext cx="2196435" cy="400110"/>
          </a:xfrm>
          <a:prstGeom prst="rect">
            <a:avLst/>
          </a:prstGeom>
          <a:noFill/>
        </p:spPr>
        <p:txBody>
          <a:bodyPr wrap="none" rtlCol="0">
            <a:spAutoFit/>
          </a:bodyPr>
          <a:lstStyle/>
          <a:p>
            <a:r>
              <a:rPr lang="en-US" sz="2000" b="1" dirty="0" smtClean="0">
                <a:latin typeface="+mj-lt"/>
              </a:rPr>
              <a:t>Radar Intensity</a:t>
            </a:r>
            <a:endParaRPr lang="en-US" sz="2000" b="1" dirty="0">
              <a:latin typeface="+mj-lt"/>
            </a:endParaRPr>
          </a:p>
        </p:txBody>
      </p:sp>
    </p:spTree>
    <p:extLst>
      <p:ext uri="{BB962C8B-B14F-4D97-AF65-F5344CB8AC3E}">
        <p14:creationId xmlns:p14="http://schemas.microsoft.com/office/powerpoint/2010/main" val="1247314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descr="http://www.netmaptools.org/Pages/NetMapHelp/drex_netmap_s_digital_landscape_custo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183" y="2948940"/>
            <a:ext cx="6001695" cy="35244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40494" y="1422944"/>
            <a:ext cx="3453189" cy="461665"/>
          </a:xfrm>
          <a:prstGeom prst="rect">
            <a:avLst/>
          </a:prstGeom>
          <a:noFill/>
        </p:spPr>
        <p:txBody>
          <a:bodyPr wrap="none" rtlCol="0">
            <a:spAutoFit/>
          </a:bodyPr>
          <a:lstStyle/>
          <a:p>
            <a:r>
              <a:rPr lang="en-US" sz="2400" dirty="0"/>
              <a:t>A stream layer (synthetic)</a:t>
            </a:r>
          </a:p>
        </p:txBody>
      </p:sp>
      <p:graphicFrame>
        <p:nvGraphicFramePr>
          <p:cNvPr id="5" name="Object 4"/>
          <p:cNvGraphicFramePr>
            <a:graphicFrameLocks noChangeAspect="1"/>
          </p:cNvGraphicFramePr>
          <p:nvPr>
            <p:extLst>
              <p:ext uri="{D42A27DB-BD31-4B8C-83A1-F6EECF244321}">
                <p14:modId xmlns:p14="http://schemas.microsoft.com/office/powerpoint/2010/main" val="375867120"/>
              </p:ext>
            </p:extLst>
          </p:nvPr>
        </p:nvGraphicFramePr>
        <p:xfrm>
          <a:off x="368740" y="589209"/>
          <a:ext cx="2424385" cy="2331379"/>
        </p:xfrm>
        <a:graphic>
          <a:graphicData uri="http://schemas.openxmlformats.org/presentationml/2006/ole">
            <mc:AlternateContent xmlns:mc="http://schemas.openxmlformats.org/markup-compatibility/2006">
              <mc:Choice xmlns:v="urn:schemas-microsoft-com:vml" Requires="v">
                <p:oleObj spid="_x0000_s8203" name="Corel DESIGNER" r:id="rId5" imgW="1241747" imgH="1194048" progId="CorelDESIGNER.Graphic.14">
                  <p:embed/>
                </p:oleObj>
              </mc:Choice>
              <mc:Fallback>
                <p:oleObj name="Corel DESIGNER" r:id="rId5" imgW="1241747" imgH="1194048" progId="CorelDESIGNER.Graphic.14">
                  <p:embed/>
                  <p:pic>
                    <p:nvPicPr>
                      <p:cNvPr id="0" name=""/>
                      <p:cNvPicPr/>
                      <p:nvPr/>
                    </p:nvPicPr>
                    <p:blipFill>
                      <a:blip r:embed="rId6"/>
                      <a:stretch>
                        <a:fillRect/>
                      </a:stretch>
                    </p:blipFill>
                    <p:spPr>
                      <a:xfrm>
                        <a:off x="368740" y="589209"/>
                        <a:ext cx="2424385" cy="2331379"/>
                      </a:xfrm>
                      <a:prstGeom prst="rect">
                        <a:avLst/>
                      </a:prstGeom>
                    </p:spPr>
                  </p:pic>
                </p:oleObj>
              </mc:Fallback>
            </mc:AlternateContent>
          </a:graphicData>
        </a:graphic>
      </p:graphicFrame>
      <p:sp>
        <p:nvSpPr>
          <p:cNvPr id="6" name="TextBox 5"/>
          <p:cNvSpPr txBox="1"/>
          <p:nvPr/>
        </p:nvSpPr>
        <p:spPr>
          <a:xfrm>
            <a:off x="5463841" y="2458923"/>
            <a:ext cx="3541034" cy="461665"/>
          </a:xfrm>
          <a:prstGeom prst="rect">
            <a:avLst/>
          </a:prstGeom>
          <a:noFill/>
        </p:spPr>
        <p:txBody>
          <a:bodyPr wrap="none" rtlCol="0">
            <a:spAutoFit/>
          </a:bodyPr>
          <a:lstStyle/>
          <a:p>
            <a:r>
              <a:rPr lang="en-US" sz="2400" dirty="0"/>
              <a:t>Versus a Digital Landscape</a:t>
            </a:r>
          </a:p>
        </p:txBody>
      </p:sp>
      <p:pic>
        <p:nvPicPr>
          <p:cNvPr id="7" name="Picture 3" descr="hotmaps_ex"/>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3841" y="5878286"/>
            <a:ext cx="2201257" cy="97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11594" y="5642374"/>
            <a:ext cx="2480166" cy="830997"/>
          </a:xfrm>
          <a:prstGeom prst="rect">
            <a:avLst/>
          </a:prstGeom>
          <a:noFill/>
        </p:spPr>
        <p:txBody>
          <a:bodyPr wrap="none" rtlCol="0">
            <a:spAutoFit/>
          </a:bodyPr>
          <a:lstStyle/>
          <a:p>
            <a:r>
              <a:rPr lang="en-US" sz="2400" b="1" i="1" dirty="0" smtClean="0"/>
              <a:t>Many differences,</a:t>
            </a:r>
          </a:p>
          <a:p>
            <a:r>
              <a:rPr lang="en-US" sz="2400" b="1" i="1" dirty="0" smtClean="0"/>
              <a:t>see next slides</a:t>
            </a:r>
            <a:endParaRPr lang="en-US" sz="2400" b="1" i="1" dirty="0"/>
          </a:p>
        </p:txBody>
      </p:sp>
    </p:spTree>
    <p:extLst>
      <p:ext uri="{BB962C8B-B14F-4D97-AF65-F5344CB8AC3E}">
        <p14:creationId xmlns:p14="http://schemas.microsoft.com/office/powerpoint/2010/main" val="2094243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278" y="209761"/>
            <a:ext cx="8429957" cy="684803"/>
          </a:xfrm>
          <a:prstGeom prst="rect">
            <a:avLst/>
          </a:prstGeom>
        </p:spPr>
        <p:txBody>
          <a:bodyPr wrap="square">
            <a:spAutoFit/>
          </a:bodyPr>
          <a:lstStyle/>
          <a:p>
            <a:r>
              <a:rPr lang="en-US" b="1" dirty="0" smtClean="0">
                <a:latin typeface="+mj-lt"/>
              </a:rPr>
              <a:t>Channel mask provides a snapshot in time.</a:t>
            </a:r>
            <a:endParaRPr lang="en-US" b="1" dirty="0">
              <a:latin typeface="+mj-lt"/>
            </a:endParaRPr>
          </a:p>
          <a:p>
            <a:pPr indent="290513">
              <a:spcBef>
                <a:spcPts val="300"/>
              </a:spcBef>
            </a:pPr>
            <a:r>
              <a:rPr lang="en-US" dirty="0" smtClean="0">
                <a:latin typeface="+mj-lt"/>
              </a:rPr>
              <a:t>Channel locations can change.</a:t>
            </a:r>
            <a:endParaRPr lang="en-US" dirty="0">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756" y="1478280"/>
            <a:ext cx="8763000" cy="5379720"/>
          </a:xfrm>
          <a:prstGeom prst="rect">
            <a:avLst/>
          </a:prstGeom>
        </p:spPr>
      </p:pic>
      <p:sp>
        <p:nvSpPr>
          <p:cNvPr id="4" name="TextBox 3"/>
          <p:cNvSpPr txBox="1"/>
          <p:nvPr/>
        </p:nvSpPr>
        <p:spPr>
          <a:xfrm>
            <a:off x="3222171" y="1108948"/>
            <a:ext cx="886781" cy="369332"/>
          </a:xfrm>
          <a:prstGeom prst="rect">
            <a:avLst/>
          </a:prstGeom>
          <a:noFill/>
        </p:spPr>
        <p:txBody>
          <a:bodyPr wrap="none" rtlCol="0">
            <a:spAutoFit/>
          </a:bodyPr>
          <a:lstStyle/>
          <a:p>
            <a:r>
              <a:rPr lang="en-US" b="1" dirty="0" err="1" smtClean="0">
                <a:latin typeface="+mj-lt"/>
              </a:rPr>
              <a:t>LiDAR</a:t>
            </a:r>
            <a:endParaRPr lang="en-US" b="1" dirty="0">
              <a:latin typeface="+mj-lt"/>
            </a:endParaRPr>
          </a:p>
        </p:txBody>
      </p:sp>
      <p:sp>
        <p:nvSpPr>
          <p:cNvPr id="5" name="TextBox 4"/>
          <p:cNvSpPr txBox="1"/>
          <p:nvPr/>
        </p:nvSpPr>
        <p:spPr>
          <a:xfrm>
            <a:off x="6195586" y="1108948"/>
            <a:ext cx="857927" cy="369332"/>
          </a:xfrm>
          <a:prstGeom prst="rect">
            <a:avLst/>
          </a:prstGeom>
          <a:noFill/>
        </p:spPr>
        <p:txBody>
          <a:bodyPr wrap="none" rtlCol="0">
            <a:spAutoFit/>
          </a:bodyPr>
          <a:lstStyle/>
          <a:p>
            <a:r>
              <a:rPr lang="en-US" b="1" dirty="0" err="1" smtClean="0">
                <a:latin typeface="+mj-lt"/>
              </a:rPr>
              <a:t>IfSAR</a:t>
            </a:r>
            <a:endParaRPr lang="en-US" b="1" dirty="0">
              <a:latin typeface="+mj-lt"/>
            </a:endParaRPr>
          </a:p>
        </p:txBody>
      </p:sp>
      <p:grpSp>
        <p:nvGrpSpPr>
          <p:cNvPr id="8" name="Group 7"/>
          <p:cNvGrpSpPr/>
          <p:nvPr/>
        </p:nvGrpSpPr>
        <p:grpSpPr>
          <a:xfrm>
            <a:off x="7840922" y="47587"/>
            <a:ext cx="1170834" cy="1138835"/>
            <a:chOff x="7840922" y="47587"/>
            <a:chExt cx="1170834" cy="113883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922" y="47587"/>
              <a:ext cx="1170834" cy="1138835"/>
            </a:xfrm>
            <a:prstGeom prst="rect">
              <a:avLst/>
            </a:prstGeom>
          </p:spPr>
        </p:pic>
        <p:sp>
          <p:nvSpPr>
            <p:cNvPr id="7" name="Rectangle 6"/>
            <p:cNvSpPr/>
            <p:nvPr/>
          </p:nvSpPr>
          <p:spPr>
            <a:xfrm>
              <a:off x="8807135" y="444500"/>
              <a:ext cx="45719" cy="82550"/>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2301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756" y="1443585"/>
            <a:ext cx="8763000" cy="5379720"/>
          </a:xfrm>
          <a:prstGeom prst="rect">
            <a:avLst/>
          </a:prstGeom>
        </p:spPr>
      </p:pic>
      <p:sp>
        <p:nvSpPr>
          <p:cNvPr id="5" name="Rectangle 4"/>
          <p:cNvSpPr/>
          <p:nvPr/>
        </p:nvSpPr>
        <p:spPr>
          <a:xfrm>
            <a:off x="4871943" y="847428"/>
            <a:ext cx="805759" cy="153909"/>
          </a:xfrm>
          <a:prstGeom prst="rect">
            <a:avLst/>
          </a:prstGeom>
          <a:solidFill>
            <a:srgbClr val="73B2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77702" y="709898"/>
            <a:ext cx="3334054" cy="369332"/>
          </a:xfrm>
          <a:prstGeom prst="rect">
            <a:avLst/>
          </a:prstGeom>
          <a:noFill/>
        </p:spPr>
        <p:txBody>
          <a:bodyPr wrap="none" rtlCol="0">
            <a:spAutoFit/>
          </a:bodyPr>
          <a:lstStyle/>
          <a:p>
            <a:r>
              <a:rPr lang="en-US" dirty="0" err="1" smtClean="0">
                <a:latin typeface="+mj-lt"/>
              </a:rPr>
              <a:t>LiDAR</a:t>
            </a:r>
            <a:r>
              <a:rPr lang="en-US" dirty="0" smtClean="0">
                <a:latin typeface="+mj-lt"/>
              </a:rPr>
              <a:t> double-line hydrography</a:t>
            </a:r>
            <a:endParaRPr lang="en-US" dirty="0">
              <a:latin typeface="+mj-lt"/>
            </a:endParaRPr>
          </a:p>
        </p:txBody>
      </p:sp>
      <p:sp>
        <p:nvSpPr>
          <p:cNvPr id="7" name="Rectangle 6"/>
          <p:cNvSpPr/>
          <p:nvPr/>
        </p:nvSpPr>
        <p:spPr>
          <a:xfrm>
            <a:off x="415278" y="209761"/>
            <a:ext cx="8429957" cy="684803"/>
          </a:xfrm>
          <a:prstGeom prst="rect">
            <a:avLst/>
          </a:prstGeom>
        </p:spPr>
        <p:txBody>
          <a:bodyPr wrap="square">
            <a:spAutoFit/>
          </a:bodyPr>
          <a:lstStyle/>
          <a:p>
            <a:r>
              <a:rPr lang="en-US" b="1" dirty="0" smtClean="0">
                <a:latin typeface="+mj-lt"/>
              </a:rPr>
              <a:t>Channel mask provides a snapshot in time.</a:t>
            </a:r>
            <a:endParaRPr lang="en-US" b="1" dirty="0">
              <a:latin typeface="+mj-lt"/>
            </a:endParaRPr>
          </a:p>
          <a:p>
            <a:pPr indent="290513">
              <a:spcBef>
                <a:spcPts val="300"/>
              </a:spcBef>
            </a:pPr>
            <a:r>
              <a:rPr lang="en-US" dirty="0" smtClean="0">
                <a:latin typeface="+mj-lt"/>
              </a:rPr>
              <a:t>Channel locations can change.</a:t>
            </a:r>
            <a:endParaRPr lang="en-US" dirty="0">
              <a:latin typeface="+mj-lt"/>
            </a:endParaRPr>
          </a:p>
        </p:txBody>
      </p:sp>
      <p:sp>
        <p:nvSpPr>
          <p:cNvPr id="8" name="TextBox 7"/>
          <p:cNvSpPr txBox="1"/>
          <p:nvPr/>
        </p:nvSpPr>
        <p:spPr>
          <a:xfrm>
            <a:off x="3222171" y="1108948"/>
            <a:ext cx="886781" cy="369332"/>
          </a:xfrm>
          <a:prstGeom prst="rect">
            <a:avLst/>
          </a:prstGeom>
          <a:noFill/>
        </p:spPr>
        <p:txBody>
          <a:bodyPr wrap="none" rtlCol="0">
            <a:spAutoFit/>
          </a:bodyPr>
          <a:lstStyle/>
          <a:p>
            <a:r>
              <a:rPr lang="en-US" b="1" dirty="0" err="1" smtClean="0">
                <a:latin typeface="+mj-lt"/>
              </a:rPr>
              <a:t>LiDAR</a:t>
            </a:r>
            <a:endParaRPr lang="en-US" b="1" dirty="0">
              <a:latin typeface="+mj-lt"/>
            </a:endParaRPr>
          </a:p>
        </p:txBody>
      </p:sp>
      <p:sp>
        <p:nvSpPr>
          <p:cNvPr id="9" name="TextBox 8"/>
          <p:cNvSpPr txBox="1"/>
          <p:nvPr/>
        </p:nvSpPr>
        <p:spPr>
          <a:xfrm>
            <a:off x="6195586" y="1108948"/>
            <a:ext cx="857927" cy="369332"/>
          </a:xfrm>
          <a:prstGeom prst="rect">
            <a:avLst/>
          </a:prstGeom>
          <a:noFill/>
        </p:spPr>
        <p:txBody>
          <a:bodyPr wrap="none" rtlCol="0">
            <a:spAutoFit/>
          </a:bodyPr>
          <a:lstStyle/>
          <a:p>
            <a:r>
              <a:rPr lang="en-US" b="1" dirty="0" err="1" smtClean="0">
                <a:latin typeface="+mj-lt"/>
              </a:rPr>
              <a:t>IfSAR</a:t>
            </a:r>
            <a:endParaRPr lang="en-US" b="1" dirty="0">
              <a:latin typeface="+mj-lt"/>
            </a:endParaRPr>
          </a:p>
        </p:txBody>
      </p:sp>
    </p:spTree>
    <p:extLst>
      <p:ext uri="{BB962C8B-B14F-4D97-AF65-F5344CB8AC3E}">
        <p14:creationId xmlns:p14="http://schemas.microsoft.com/office/powerpoint/2010/main" val="34409784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824" y="242761"/>
            <a:ext cx="7760262" cy="6370975"/>
          </a:xfrm>
          <a:prstGeom prst="rect">
            <a:avLst/>
          </a:prstGeom>
          <a:noFill/>
        </p:spPr>
        <p:txBody>
          <a:bodyPr wrap="square" rtlCol="0">
            <a:spAutoFit/>
          </a:bodyPr>
          <a:lstStyle/>
          <a:p>
            <a:r>
              <a:rPr lang="en-US" b="1" dirty="0" smtClean="0">
                <a:solidFill>
                  <a:schemeClr val="bg1">
                    <a:lumMod val="75000"/>
                  </a:schemeClr>
                </a:solidFill>
                <a:latin typeface="+mj-lt"/>
              </a:rPr>
              <a:t>Steps in building a channel-network dataset.</a:t>
            </a:r>
          </a:p>
          <a:p>
            <a:pPr marL="342900" indent="-342900">
              <a:spcBef>
                <a:spcPts val="600"/>
              </a:spcBef>
              <a:buFont typeface="+mj-lt"/>
              <a:buAutoNum type="arabicPeriod"/>
            </a:pPr>
            <a:r>
              <a:rPr lang="en-US" dirty="0" smtClean="0">
                <a:solidFill>
                  <a:schemeClr val="bg1">
                    <a:lumMod val="75000"/>
                  </a:schemeClr>
                </a:solidFill>
                <a:latin typeface="+mj-lt"/>
              </a:rPr>
              <a:t>Build a contiguous DEM over entire watershed (</a:t>
            </a:r>
            <a:r>
              <a:rPr lang="en-US" dirty="0" err="1" smtClean="0">
                <a:solidFill>
                  <a:schemeClr val="bg1">
                    <a:lumMod val="75000"/>
                  </a:schemeClr>
                </a:solidFill>
                <a:latin typeface="+mj-lt"/>
              </a:rPr>
              <a:t>IfSAR</a:t>
            </a:r>
            <a:r>
              <a:rPr lang="en-US" dirty="0" smtClean="0">
                <a:solidFill>
                  <a:schemeClr val="bg1">
                    <a:lumMod val="75000"/>
                  </a:schemeClr>
                </a:solidFill>
                <a:latin typeface="+mj-lt"/>
              </a:rPr>
              <a:t>,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 NED).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resolution, coordinate system</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Calibrate synthetic channel-network extent.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length scale for topographic attributes, channel density</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latin typeface="+mj-lt"/>
              </a:rPr>
              <a:t>Hydrologic conditioning.</a:t>
            </a:r>
          </a:p>
          <a:p>
            <a:pPr marL="800100" lvl="1" indent="-342900">
              <a:buFont typeface="+mj-lt"/>
              <a:buAutoNum type="alphaLcParenR"/>
            </a:pPr>
            <a:r>
              <a:rPr lang="en-US" dirty="0" smtClean="0">
                <a:solidFill>
                  <a:schemeClr val="bg1">
                    <a:lumMod val="75000"/>
                  </a:schemeClr>
                </a:solidFill>
                <a:latin typeface="+mj-lt"/>
              </a:rPr>
              <a:t>Build a water mask.</a:t>
            </a:r>
          </a:p>
          <a:p>
            <a:pPr marL="800100" lvl="1" indent="-342900">
              <a:buFont typeface="+mj-lt"/>
              <a:buAutoNum type="alphaLcParenR"/>
            </a:pPr>
            <a:r>
              <a:rPr lang="en-US" dirty="0" smtClean="0">
                <a:latin typeface="+mj-lt"/>
              </a:rPr>
              <a:t>Identify road crossings (</a:t>
            </a:r>
            <a:r>
              <a:rPr lang="en-US" dirty="0" err="1" smtClean="0">
                <a:latin typeface="+mj-lt"/>
              </a:rPr>
              <a:t>LiDAR</a:t>
            </a:r>
            <a:r>
              <a:rPr lang="en-US" dirty="0" smtClean="0">
                <a:latin typeface="+mj-lt"/>
              </a:rPr>
              <a:t>).</a:t>
            </a:r>
          </a:p>
          <a:p>
            <a:pPr marL="800100" lvl="1" indent="-342900">
              <a:buFont typeface="+mj-lt"/>
              <a:buAutoNum type="alphaLcParenR"/>
            </a:pPr>
            <a:r>
              <a:rPr lang="en-US" dirty="0" smtClean="0">
                <a:solidFill>
                  <a:schemeClr val="bg1">
                    <a:lumMod val="75000"/>
                  </a:schemeClr>
                </a:solidFill>
                <a:latin typeface="+mj-lt"/>
              </a:rPr>
              <a:t>Existing line work</a:t>
            </a:r>
            <a:r>
              <a:rPr lang="en-US" dirty="0">
                <a:solidFill>
                  <a:schemeClr val="bg1">
                    <a:lumMod val="75000"/>
                  </a:schemeClr>
                </a:solidFill>
                <a:latin typeface="+mj-lt"/>
              </a:rPr>
              <a:t> </a:t>
            </a:r>
            <a:r>
              <a:rPr lang="en-US" dirty="0" smtClean="0">
                <a:solidFill>
                  <a:schemeClr val="bg1">
                    <a:lumMod val="75000"/>
                  </a:schemeClr>
                </a:solidFill>
                <a:latin typeface="+mj-lt"/>
              </a:rPr>
              <a:t>for hydrologic enforcement.</a:t>
            </a:r>
          </a:p>
          <a:p>
            <a:pPr marL="800100" lvl="1" indent="-342900">
              <a:buFont typeface="+mj-lt"/>
              <a:buAutoNum type="alphaLcParenR"/>
            </a:pPr>
            <a:r>
              <a:rPr lang="en-US" dirty="0" smtClean="0">
                <a:solidFill>
                  <a:schemeClr val="bg1">
                    <a:lumMod val="75000"/>
                  </a:schemeClr>
                </a:solidFill>
                <a:latin typeface="+mj-lt"/>
              </a:rPr>
              <a:t>Drain or fill closed depressions.</a:t>
            </a:r>
          </a:p>
          <a:p>
            <a:pPr marL="800100" lvl="1" indent="-342900">
              <a:buFont typeface="+mj-lt"/>
              <a:buAutoNum type="alphaLcParenR"/>
            </a:pPr>
            <a:r>
              <a:rPr lang="en-US" dirty="0" smtClean="0">
                <a:solidFill>
                  <a:schemeClr val="bg1">
                    <a:lumMod val="75000"/>
                  </a:schemeClr>
                </a:solidFill>
                <a:latin typeface="+mj-lt"/>
              </a:rPr>
              <a:t>Define flow directions for flat ground. </a:t>
            </a:r>
          </a:p>
          <a:p>
            <a:pPr marL="342900" indent="-342900">
              <a:spcBef>
                <a:spcPts val="600"/>
              </a:spcBef>
              <a:buFont typeface="+mj-lt"/>
              <a:buAutoNum type="arabicPeriod"/>
            </a:pPr>
            <a:r>
              <a:rPr lang="en-US" dirty="0" smtClean="0">
                <a:solidFill>
                  <a:schemeClr val="bg1">
                    <a:lumMod val="75000"/>
                  </a:schemeClr>
                </a:solidFill>
                <a:latin typeface="+mj-lt"/>
              </a:rPr>
              <a:t>Build linked channel-node dataset.</a:t>
            </a:r>
          </a:p>
          <a:p>
            <a:pPr marL="342900" indent="-342900">
              <a:spcBef>
                <a:spcPts val="600"/>
              </a:spcBef>
              <a:buFont typeface="+mj-lt"/>
              <a:buAutoNum type="arabicPeriod"/>
            </a:pPr>
            <a:r>
              <a:rPr lang="en-US" dirty="0" smtClean="0">
                <a:solidFill>
                  <a:schemeClr val="bg1">
                    <a:lumMod val="75000"/>
                  </a:schemeClr>
                </a:solidFill>
                <a:latin typeface="+mj-lt"/>
              </a:rPr>
              <a:t>Build GIS output files.</a:t>
            </a:r>
          </a:p>
          <a:p>
            <a:pPr marL="800100" lvl="1" indent="-342900">
              <a:buFont typeface="+mj-lt"/>
              <a:buAutoNum type="alphaLcParenR"/>
            </a:pPr>
            <a:r>
              <a:rPr lang="en-US" dirty="0" smtClean="0">
                <a:solidFill>
                  <a:schemeClr val="bg1">
                    <a:lumMod val="75000"/>
                  </a:schemeClr>
                </a:solidFill>
                <a:latin typeface="+mj-lt"/>
              </a:rPr>
              <a:t>Routed channel network. </a:t>
            </a:r>
            <a:br>
              <a:rPr lang="en-US" dirty="0" smtClean="0">
                <a:solidFill>
                  <a:schemeClr val="bg1">
                    <a:lumMod val="75000"/>
                  </a:schemeClr>
                </a:solidFill>
                <a:latin typeface="+mj-lt"/>
              </a:rPr>
            </a:br>
            <a:r>
              <a:rPr lang="en-US" dirty="0" smtClean="0">
                <a:solidFill>
                  <a:schemeClr val="bg1">
                    <a:lumMod val="75000"/>
                  </a:schemeClr>
                </a:solidFill>
                <a:latin typeface="+mj-lt"/>
              </a:rPr>
              <a:t>Decisions: reach length, upslope extent.</a:t>
            </a:r>
          </a:p>
          <a:p>
            <a:pPr marL="800100" lvl="1" indent="-342900">
              <a:buFont typeface="+mj-lt"/>
              <a:buAutoNum type="alphaLcParenR"/>
            </a:pPr>
            <a:r>
              <a:rPr lang="en-US" dirty="0" smtClean="0">
                <a:solidFill>
                  <a:schemeClr val="bg1">
                    <a:lumMod val="75000"/>
                  </a:schemeClr>
                </a:solidFill>
                <a:latin typeface="+mj-lt"/>
              </a:rPr>
              <a:t>Attributes (contributing area, gradient, flow length, etc.)</a:t>
            </a:r>
          </a:p>
          <a:p>
            <a:pPr marL="800100" lvl="1" indent="-342900">
              <a:buFont typeface="+mj-lt"/>
              <a:buAutoNum type="alphaLcParenR"/>
            </a:pPr>
            <a:r>
              <a:rPr lang="en-US" dirty="0" smtClean="0">
                <a:solidFill>
                  <a:schemeClr val="bg1">
                    <a:lumMod val="75000"/>
                  </a:schemeClr>
                </a:solidFill>
                <a:latin typeface="+mj-lt"/>
              </a:rPr>
              <a:t>Flood-plain polygons.</a:t>
            </a:r>
          </a:p>
          <a:p>
            <a:pPr marL="800100" lvl="1" indent="-342900">
              <a:buFont typeface="+mj-lt"/>
              <a:buAutoNum type="alphaLcParenR"/>
            </a:pPr>
            <a:r>
              <a:rPr lang="en-US" dirty="0" smtClean="0">
                <a:solidFill>
                  <a:schemeClr val="bg1">
                    <a:lumMod val="75000"/>
                  </a:schemeClr>
                </a:solidFill>
                <a:latin typeface="+mj-lt"/>
              </a:rPr>
              <a:t>Drainage wings.</a:t>
            </a:r>
          </a:p>
          <a:p>
            <a:pPr marL="800100" lvl="1" indent="-342900">
              <a:buFont typeface="+mj-lt"/>
              <a:buAutoNum type="alphaLcParenR"/>
            </a:pPr>
            <a:r>
              <a:rPr lang="en-US" dirty="0" smtClean="0">
                <a:solidFill>
                  <a:schemeClr val="bg1">
                    <a:lumMod val="75000"/>
                  </a:schemeClr>
                </a:solidFill>
                <a:latin typeface="+mj-lt"/>
              </a:rPr>
              <a:t>Run other needed analyses (road erosion, etc.)</a:t>
            </a:r>
          </a:p>
          <a:p>
            <a:pPr marL="342900" indent="-342900">
              <a:spcBef>
                <a:spcPts val="600"/>
              </a:spcBef>
              <a:buFont typeface="+mj-lt"/>
              <a:buAutoNum type="arabicPeriod"/>
            </a:pPr>
            <a:r>
              <a:rPr lang="en-US" dirty="0" smtClean="0">
                <a:solidFill>
                  <a:schemeClr val="bg1">
                    <a:lumMod val="75000"/>
                  </a:schemeClr>
                </a:solidFill>
                <a:latin typeface="+mj-lt"/>
              </a:rPr>
              <a:t>Verify (field surveys, other data sets), Quality Control. Iterate.</a:t>
            </a:r>
            <a:br>
              <a:rPr lang="en-US" dirty="0" smtClean="0">
                <a:solidFill>
                  <a:schemeClr val="bg1">
                    <a:lumMod val="75000"/>
                  </a:schemeClr>
                </a:solidFill>
                <a:latin typeface="+mj-lt"/>
              </a:rPr>
            </a:br>
            <a:r>
              <a:rPr lang="en-US" dirty="0" smtClean="0">
                <a:solidFill>
                  <a:schemeClr val="bg1">
                    <a:lumMod val="75000"/>
                  </a:schemeClr>
                </a:solidFill>
                <a:latin typeface="+mj-lt"/>
              </a:rPr>
              <a:t>Ensure all subsequent analyses properly functional.</a:t>
            </a:r>
          </a:p>
        </p:txBody>
      </p:sp>
    </p:spTree>
    <p:extLst>
      <p:ext uri="{BB962C8B-B14F-4D97-AF65-F5344CB8AC3E}">
        <p14:creationId xmlns:p14="http://schemas.microsoft.com/office/powerpoint/2010/main" val="667517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769" y="3497343"/>
            <a:ext cx="6945114" cy="3326892"/>
          </a:xfrm>
          <a:prstGeom prst="rect">
            <a:avLst/>
          </a:prstGeom>
        </p:spPr>
      </p:pic>
      <p:sp>
        <p:nvSpPr>
          <p:cNvPr id="2" name="TextBox 1"/>
          <p:cNvSpPr txBox="1"/>
          <p:nvPr/>
        </p:nvSpPr>
        <p:spPr>
          <a:xfrm>
            <a:off x="161836" y="122830"/>
            <a:ext cx="7510409" cy="2939266"/>
          </a:xfrm>
          <a:prstGeom prst="rect">
            <a:avLst/>
          </a:prstGeom>
          <a:noFill/>
        </p:spPr>
        <p:txBody>
          <a:bodyPr wrap="square" rtlCol="0">
            <a:spAutoFit/>
          </a:bodyPr>
          <a:lstStyle/>
          <a:p>
            <a:pPr>
              <a:spcBef>
                <a:spcPts val="600"/>
              </a:spcBef>
            </a:pPr>
            <a:r>
              <a:rPr lang="en-US" sz="2000" b="1" dirty="0" smtClean="0">
                <a:latin typeface="+mj-lt"/>
              </a:rPr>
              <a:t>Road crossings.</a:t>
            </a:r>
          </a:p>
          <a:p>
            <a:pPr>
              <a:spcBef>
                <a:spcPts val="1200"/>
              </a:spcBef>
            </a:pPr>
            <a:r>
              <a:rPr lang="en-US" sz="2000" dirty="0" smtClean="0">
                <a:latin typeface="+mj-lt"/>
              </a:rPr>
              <a:t>Current options.</a:t>
            </a:r>
          </a:p>
          <a:p>
            <a:pPr marL="285750" indent="-285750">
              <a:spcBef>
                <a:spcPts val="600"/>
              </a:spcBef>
              <a:buFont typeface="Wingdings" panose="05000000000000000000" pitchFamily="2" charset="2"/>
              <a:buChar char="ü"/>
            </a:pPr>
            <a:r>
              <a:rPr lang="en-US" sz="2000" dirty="0" smtClean="0">
                <a:latin typeface="+mj-lt"/>
              </a:rPr>
              <a:t>Point file of crossing locations. Bomb-crater.</a:t>
            </a:r>
          </a:p>
          <a:p>
            <a:pPr marL="342900" indent="-342900">
              <a:spcBef>
                <a:spcPts val="600"/>
              </a:spcBef>
              <a:buFont typeface="Wingdings" panose="05000000000000000000" pitchFamily="2" charset="2"/>
              <a:buChar char="ü"/>
            </a:pPr>
            <a:r>
              <a:rPr lang="en-US" sz="2000" dirty="0" smtClean="0">
                <a:latin typeface="+mj-lt"/>
              </a:rPr>
              <a:t>Line file with short line segments from </a:t>
            </a:r>
            <a:r>
              <a:rPr lang="en-US" sz="2000" dirty="0" err="1" smtClean="0">
                <a:latin typeface="+mj-lt"/>
              </a:rPr>
              <a:t>oned</a:t>
            </a:r>
            <a:r>
              <a:rPr lang="en-US" sz="2000" dirty="0" smtClean="0">
                <a:latin typeface="+mj-lt"/>
              </a:rPr>
              <a:t> side of road to</a:t>
            </a:r>
            <a:br>
              <a:rPr lang="en-US" sz="2000" dirty="0" smtClean="0">
                <a:latin typeface="+mj-lt"/>
              </a:rPr>
            </a:br>
            <a:r>
              <a:rPr lang="en-US" sz="2000" dirty="0" smtClean="0">
                <a:latin typeface="+mj-lt"/>
              </a:rPr>
              <a:t>the other. Excavate.</a:t>
            </a:r>
          </a:p>
          <a:p>
            <a:pPr marL="285750" indent="-285750">
              <a:spcBef>
                <a:spcPts val="600"/>
              </a:spcBef>
              <a:buFont typeface="Arial" panose="020B0604020202020204" pitchFamily="34" charset="0"/>
              <a:buChar char="•"/>
            </a:pPr>
            <a:r>
              <a:rPr lang="en-US" sz="2000" dirty="0" smtClean="0">
                <a:latin typeface="+mj-lt"/>
              </a:rPr>
              <a:t>Create stream layer with coarse DEM (10m) that does not resolve road prisms, intersect with road vector layer to identify crossing locations.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018" y="3519012"/>
            <a:ext cx="1283208" cy="865632"/>
          </a:xfrm>
          <a:prstGeom prst="rect">
            <a:avLst/>
          </a:prstGeom>
        </p:spPr>
      </p:pic>
      <p:grpSp>
        <p:nvGrpSpPr>
          <p:cNvPr id="12" name="Group 11"/>
          <p:cNvGrpSpPr/>
          <p:nvPr/>
        </p:nvGrpSpPr>
        <p:grpSpPr>
          <a:xfrm>
            <a:off x="3125078" y="2789033"/>
            <a:ext cx="1308496" cy="708310"/>
            <a:chOff x="5484854" y="4670859"/>
            <a:chExt cx="1308496" cy="600262"/>
          </a:xfrm>
        </p:grpSpPr>
        <p:sp>
          <p:nvSpPr>
            <p:cNvPr id="6" name="Rectangle 5"/>
            <p:cNvSpPr/>
            <p:nvPr/>
          </p:nvSpPr>
          <p:spPr>
            <a:xfrm>
              <a:off x="5618866" y="4900507"/>
              <a:ext cx="912020" cy="959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Rectangle 6"/>
            <p:cNvSpPr/>
            <p:nvPr/>
          </p:nvSpPr>
          <p:spPr>
            <a:xfrm>
              <a:off x="5618866" y="4899880"/>
              <a:ext cx="456010" cy="959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p:cNvSpPr txBox="1"/>
            <p:nvPr/>
          </p:nvSpPr>
          <p:spPr>
            <a:xfrm>
              <a:off x="5753313" y="4670859"/>
              <a:ext cx="715260" cy="276999"/>
            </a:xfrm>
            <a:prstGeom prst="rect">
              <a:avLst/>
            </a:prstGeom>
            <a:noFill/>
          </p:spPr>
          <p:txBody>
            <a:bodyPr wrap="none" rtlCol="0">
              <a:spAutoFit/>
            </a:bodyPr>
            <a:lstStyle/>
            <a:p>
              <a:r>
                <a:rPr lang="en-US" sz="1200" b="1" dirty="0" smtClean="0">
                  <a:latin typeface="+mj-lt"/>
                </a:rPr>
                <a:t>Meters</a:t>
              </a:r>
              <a:endParaRPr lang="en-US" sz="1200" b="1" dirty="0">
                <a:latin typeface="+mj-lt"/>
              </a:endParaRPr>
            </a:p>
          </p:txBody>
        </p:sp>
        <p:sp>
          <p:nvSpPr>
            <p:cNvPr id="9" name="TextBox 8"/>
            <p:cNvSpPr txBox="1"/>
            <p:nvPr/>
          </p:nvSpPr>
          <p:spPr>
            <a:xfrm>
              <a:off x="5484854" y="4994122"/>
              <a:ext cx="282450" cy="276999"/>
            </a:xfrm>
            <a:prstGeom prst="rect">
              <a:avLst/>
            </a:prstGeom>
            <a:noFill/>
          </p:spPr>
          <p:txBody>
            <a:bodyPr wrap="none" rtlCol="0">
              <a:spAutoFit/>
            </a:bodyPr>
            <a:lstStyle/>
            <a:p>
              <a:r>
                <a:rPr lang="en-US" sz="1200" b="1" dirty="0" smtClean="0">
                  <a:latin typeface="+mj-lt"/>
                </a:rPr>
                <a:t>0</a:t>
              </a:r>
              <a:endParaRPr lang="en-US" sz="1200" b="1" dirty="0">
                <a:latin typeface="+mj-lt"/>
              </a:endParaRPr>
            </a:p>
          </p:txBody>
        </p:sp>
        <p:sp>
          <p:nvSpPr>
            <p:cNvPr id="10" name="TextBox 9"/>
            <p:cNvSpPr txBox="1"/>
            <p:nvPr/>
          </p:nvSpPr>
          <p:spPr>
            <a:xfrm>
              <a:off x="5868147" y="4982712"/>
              <a:ext cx="478016" cy="276999"/>
            </a:xfrm>
            <a:prstGeom prst="rect">
              <a:avLst/>
            </a:prstGeom>
            <a:noFill/>
          </p:spPr>
          <p:txBody>
            <a:bodyPr wrap="none" rtlCol="0">
              <a:spAutoFit/>
            </a:bodyPr>
            <a:lstStyle/>
            <a:p>
              <a:r>
                <a:rPr lang="en-US" sz="1200" b="1" dirty="0" smtClean="0">
                  <a:latin typeface="+mj-lt"/>
                </a:rPr>
                <a:t>100</a:t>
              </a:r>
              <a:endParaRPr lang="en-US" sz="1200" b="1" dirty="0">
                <a:latin typeface="+mj-lt"/>
              </a:endParaRPr>
            </a:p>
          </p:txBody>
        </p:sp>
        <p:sp>
          <p:nvSpPr>
            <p:cNvPr id="11" name="TextBox 10"/>
            <p:cNvSpPr txBox="1"/>
            <p:nvPr/>
          </p:nvSpPr>
          <p:spPr>
            <a:xfrm>
              <a:off x="6315334" y="4981168"/>
              <a:ext cx="478016" cy="276999"/>
            </a:xfrm>
            <a:prstGeom prst="rect">
              <a:avLst/>
            </a:prstGeom>
            <a:noFill/>
          </p:spPr>
          <p:txBody>
            <a:bodyPr wrap="none" rtlCol="0">
              <a:spAutoFit/>
            </a:bodyPr>
            <a:lstStyle/>
            <a:p>
              <a:r>
                <a:rPr lang="en-US" sz="1200" b="1" dirty="0">
                  <a:latin typeface="+mj-lt"/>
                </a:rPr>
                <a:t>2</a:t>
              </a:r>
              <a:r>
                <a:rPr lang="en-US" sz="1200" b="1" dirty="0" smtClean="0">
                  <a:latin typeface="+mj-lt"/>
                </a:rPr>
                <a:t>00</a:t>
              </a:r>
              <a:endParaRPr lang="en-US" sz="1200" b="1" dirty="0">
                <a:latin typeface="+mj-lt"/>
              </a:endParaRPr>
            </a:p>
          </p:txBody>
        </p:sp>
      </p:grpSp>
      <p:grpSp>
        <p:nvGrpSpPr>
          <p:cNvPr id="14" name="Group 13"/>
          <p:cNvGrpSpPr/>
          <p:nvPr/>
        </p:nvGrpSpPr>
        <p:grpSpPr>
          <a:xfrm>
            <a:off x="7129890" y="4835014"/>
            <a:ext cx="1829464" cy="1779465"/>
            <a:chOff x="7135989" y="260230"/>
            <a:chExt cx="1829464" cy="1779465"/>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5989" y="260230"/>
              <a:ext cx="1829464" cy="1779465"/>
            </a:xfrm>
            <a:prstGeom prst="rect">
              <a:avLst/>
            </a:prstGeom>
            <a:ln w="28575">
              <a:solidFill>
                <a:schemeClr val="tx1"/>
              </a:solidFill>
            </a:ln>
          </p:spPr>
        </p:pic>
        <p:sp>
          <p:nvSpPr>
            <p:cNvPr id="16" name="Rectangle 15"/>
            <p:cNvSpPr/>
            <p:nvPr/>
          </p:nvSpPr>
          <p:spPr>
            <a:xfrm>
              <a:off x="8485147" y="1149962"/>
              <a:ext cx="89837" cy="7219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0944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282" y="3403915"/>
            <a:ext cx="8848344" cy="2819400"/>
          </a:xfrm>
          <a:prstGeom prst="rect">
            <a:avLst/>
          </a:prstGeom>
        </p:spPr>
      </p:pic>
      <p:cxnSp>
        <p:nvCxnSpPr>
          <p:cNvPr id="4" name="Straight Connector 3"/>
          <p:cNvCxnSpPr/>
          <p:nvPr/>
        </p:nvCxnSpPr>
        <p:spPr>
          <a:xfrm flipH="1" flipV="1">
            <a:off x="5479421" y="1616202"/>
            <a:ext cx="3607900" cy="571671"/>
          </a:xfrm>
          <a:prstGeom prst="line">
            <a:avLst/>
          </a:prstGeom>
          <a:ln w="4222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rot="298815">
            <a:off x="7161775" y="480132"/>
            <a:ext cx="760877" cy="2763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dirty="0" smtClean="0">
                <a:solidFill>
                  <a:schemeClr val="tx1"/>
                </a:solidFill>
                <a:latin typeface="+mj-lt"/>
              </a:rPr>
              <a:t>Road Prism</a:t>
            </a:r>
            <a:endParaRPr lang="en-US" sz="1000" b="1" dirty="0">
              <a:solidFill>
                <a:schemeClr val="tx1"/>
              </a:solidFill>
              <a:latin typeface="+mj-lt"/>
            </a:endParaRPr>
          </a:p>
        </p:txBody>
      </p:sp>
      <p:grpSp>
        <p:nvGrpSpPr>
          <p:cNvPr id="6" name="Group 5"/>
          <p:cNvGrpSpPr/>
          <p:nvPr/>
        </p:nvGrpSpPr>
        <p:grpSpPr>
          <a:xfrm rot="3017085">
            <a:off x="6482806" y="867680"/>
            <a:ext cx="2102011" cy="2102010"/>
            <a:chOff x="3497494" y="2357063"/>
            <a:chExt cx="2391742" cy="2391742"/>
          </a:xfrm>
        </p:grpSpPr>
        <p:sp>
          <p:nvSpPr>
            <p:cNvPr id="15" name="Oval 14"/>
            <p:cNvSpPr/>
            <p:nvPr/>
          </p:nvSpPr>
          <p:spPr>
            <a:xfrm>
              <a:off x="4040956" y="2900525"/>
              <a:ext cx="1304818" cy="1304818"/>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mj-lt"/>
              </a:endParaRPr>
            </a:p>
          </p:txBody>
        </p:sp>
        <p:sp>
          <p:nvSpPr>
            <p:cNvPr id="16" name="Oval 15"/>
            <p:cNvSpPr>
              <a:spLocks noChangeAspect="1"/>
            </p:cNvSpPr>
            <p:nvPr/>
          </p:nvSpPr>
          <p:spPr>
            <a:xfrm>
              <a:off x="3497494" y="2357063"/>
              <a:ext cx="2391742" cy="2391742"/>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mj-lt"/>
              </a:endParaRPr>
            </a:p>
          </p:txBody>
        </p:sp>
      </p:grpSp>
      <p:cxnSp>
        <p:nvCxnSpPr>
          <p:cNvPr id="7" name="Straight Connector 6"/>
          <p:cNvCxnSpPr>
            <a:endCxn id="15" idx="6"/>
          </p:cNvCxnSpPr>
          <p:nvPr/>
        </p:nvCxnSpPr>
        <p:spPr>
          <a:xfrm rot="3017085" flipV="1">
            <a:off x="7420547" y="2134633"/>
            <a:ext cx="580402" cy="10416"/>
          </a:xfrm>
          <a:prstGeom prst="line">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3017085">
            <a:off x="7454370" y="1987818"/>
            <a:ext cx="561372" cy="400110"/>
          </a:xfrm>
          <a:prstGeom prst="rect">
            <a:avLst/>
          </a:prstGeom>
          <a:noFill/>
        </p:spPr>
        <p:txBody>
          <a:bodyPr wrap="none" rtlCol="0">
            <a:spAutoFit/>
          </a:bodyPr>
          <a:lstStyle/>
          <a:p>
            <a:r>
              <a:rPr lang="en-US" sz="1000" dirty="0" smtClean="0">
                <a:latin typeface="+mj-lt"/>
              </a:rPr>
              <a:t>Inner</a:t>
            </a:r>
          </a:p>
          <a:p>
            <a:r>
              <a:rPr lang="en-US" sz="1000" dirty="0" smtClean="0">
                <a:latin typeface="+mj-lt"/>
              </a:rPr>
              <a:t>Radius</a:t>
            </a:r>
            <a:endParaRPr lang="en-US" sz="1000" dirty="0">
              <a:latin typeface="+mj-lt"/>
            </a:endParaRPr>
          </a:p>
        </p:txBody>
      </p:sp>
      <p:cxnSp>
        <p:nvCxnSpPr>
          <p:cNvPr id="9" name="Straight Connector 8"/>
          <p:cNvCxnSpPr/>
          <p:nvPr/>
        </p:nvCxnSpPr>
        <p:spPr>
          <a:xfrm rot="3017085" flipH="1">
            <a:off x="6600824" y="1487919"/>
            <a:ext cx="831309" cy="622029"/>
          </a:xfrm>
          <a:prstGeom prst="line">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692641">
            <a:off x="6938834" y="1642738"/>
            <a:ext cx="561372" cy="400110"/>
          </a:xfrm>
          <a:prstGeom prst="rect">
            <a:avLst/>
          </a:prstGeom>
          <a:noFill/>
        </p:spPr>
        <p:txBody>
          <a:bodyPr wrap="none" rtlCol="0">
            <a:spAutoFit/>
          </a:bodyPr>
          <a:lstStyle/>
          <a:p>
            <a:r>
              <a:rPr lang="en-US" sz="1000" dirty="0" smtClean="0">
                <a:latin typeface="+mj-lt"/>
              </a:rPr>
              <a:t>Outer</a:t>
            </a:r>
          </a:p>
          <a:p>
            <a:r>
              <a:rPr lang="en-US" sz="1000" dirty="0" smtClean="0">
                <a:latin typeface="+mj-lt"/>
              </a:rPr>
              <a:t>Radius</a:t>
            </a:r>
            <a:endParaRPr lang="en-US" sz="1000" dirty="0">
              <a:latin typeface="+mj-lt"/>
            </a:endParaRPr>
          </a:p>
        </p:txBody>
      </p:sp>
      <p:sp>
        <p:nvSpPr>
          <p:cNvPr id="11" name="Oval 10"/>
          <p:cNvSpPr>
            <a:spLocks noChangeAspect="1"/>
          </p:cNvSpPr>
          <p:nvPr/>
        </p:nvSpPr>
        <p:spPr>
          <a:xfrm rot="3017085">
            <a:off x="7486809" y="1876700"/>
            <a:ext cx="94731" cy="9473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mj-lt"/>
            </a:endParaRPr>
          </a:p>
        </p:txBody>
      </p:sp>
      <p:sp>
        <p:nvSpPr>
          <p:cNvPr id="12" name="TextBox 11"/>
          <p:cNvSpPr txBox="1"/>
          <p:nvPr/>
        </p:nvSpPr>
        <p:spPr>
          <a:xfrm rot="3017085">
            <a:off x="7892079" y="1402653"/>
            <a:ext cx="707245" cy="400110"/>
          </a:xfrm>
          <a:prstGeom prst="rect">
            <a:avLst/>
          </a:prstGeom>
          <a:noFill/>
        </p:spPr>
        <p:txBody>
          <a:bodyPr wrap="none" rtlCol="0">
            <a:spAutoFit/>
          </a:bodyPr>
          <a:lstStyle/>
          <a:p>
            <a:r>
              <a:rPr lang="en-US" sz="1000" dirty="0" smtClean="0">
                <a:latin typeface="+mj-lt"/>
              </a:rPr>
              <a:t>Digitized </a:t>
            </a:r>
          </a:p>
          <a:p>
            <a:r>
              <a:rPr lang="en-US" sz="1000" dirty="0" smtClean="0">
                <a:latin typeface="+mj-lt"/>
              </a:rPr>
              <a:t>Point</a:t>
            </a:r>
            <a:endParaRPr lang="en-US" sz="1000" dirty="0">
              <a:latin typeface="+mj-lt"/>
            </a:endParaRPr>
          </a:p>
        </p:txBody>
      </p:sp>
      <p:cxnSp>
        <p:nvCxnSpPr>
          <p:cNvPr id="13" name="Straight Arrow Connector 12"/>
          <p:cNvCxnSpPr/>
          <p:nvPr/>
        </p:nvCxnSpPr>
        <p:spPr>
          <a:xfrm rot="3017085" flipH="1">
            <a:off x="7780011" y="1416514"/>
            <a:ext cx="31368" cy="610046"/>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517999">
            <a:off x="5461956" y="1569489"/>
            <a:ext cx="1085554" cy="246221"/>
          </a:xfrm>
          <a:prstGeom prst="rect">
            <a:avLst/>
          </a:prstGeom>
          <a:noFill/>
        </p:spPr>
        <p:txBody>
          <a:bodyPr wrap="none" rtlCol="0">
            <a:spAutoFit/>
          </a:bodyPr>
          <a:lstStyle/>
          <a:p>
            <a:r>
              <a:rPr lang="en-US" sz="1000" dirty="0" smtClean="0">
                <a:latin typeface="+mj-lt"/>
              </a:rPr>
              <a:t>Stream Channel</a:t>
            </a:r>
            <a:endParaRPr lang="en-US" sz="1000" dirty="0">
              <a:latin typeface="+mj-lt"/>
            </a:endParaRPr>
          </a:p>
        </p:txBody>
      </p:sp>
      <p:sp>
        <p:nvSpPr>
          <p:cNvPr id="23" name="TextBox 22"/>
          <p:cNvSpPr txBox="1"/>
          <p:nvPr/>
        </p:nvSpPr>
        <p:spPr>
          <a:xfrm>
            <a:off x="554807" y="6245304"/>
            <a:ext cx="1903598" cy="400110"/>
          </a:xfrm>
          <a:prstGeom prst="rect">
            <a:avLst/>
          </a:prstGeom>
          <a:noFill/>
        </p:spPr>
        <p:txBody>
          <a:bodyPr wrap="none" rtlCol="0">
            <a:spAutoFit/>
          </a:bodyPr>
          <a:lstStyle/>
          <a:p>
            <a:r>
              <a:rPr lang="en-US" sz="2000" dirty="0" smtClean="0">
                <a:latin typeface="+mj-lt"/>
              </a:rPr>
              <a:t>Road Crossings</a:t>
            </a:r>
            <a:endParaRPr lang="en-US" sz="2000" dirty="0">
              <a:latin typeface="+mj-lt"/>
            </a:endParaRPr>
          </a:p>
        </p:txBody>
      </p:sp>
      <p:sp>
        <p:nvSpPr>
          <p:cNvPr id="24" name="TextBox 23"/>
          <p:cNvSpPr txBox="1"/>
          <p:nvPr/>
        </p:nvSpPr>
        <p:spPr>
          <a:xfrm>
            <a:off x="3343527" y="6203197"/>
            <a:ext cx="2415854" cy="400110"/>
          </a:xfrm>
          <a:prstGeom prst="rect">
            <a:avLst/>
          </a:prstGeom>
          <a:noFill/>
        </p:spPr>
        <p:txBody>
          <a:bodyPr wrap="none" rtlCol="0">
            <a:spAutoFit/>
          </a:bodyPr>
          <a:lstStyle/>
          <a:p>
            <a:r>
              <a:rPr lang="en-US" sz="2000" dirty="0" smtClean="0">
                <a:latin typeface="+mj-lt"/>
              </a:rPr>
              <a:t>Original topography</a:t>
            </a:r>
            <a:endParaRPr lang="en-US" sz="2000" dirty="0">
              <a:latin typeface="+mj-lt"/>
            </a:endParaRPr>
          </a:p>
        </p:txBody>
      </p:sp>
      <p:sp>
        <p:nvSpPr>
          <p:cNvPr id="25" name="TextBox 24"/>
          <p:cNvSpPr txBox="1"/>
          <p:nvPr/>
        </p:nvSpPr>
        <p:spPr>
          <a:xfrm>
            <a:off x="6159404" y="6245304"/>
            <a:ext cx="2927917" cy="400110"/>
          </a:xfrm>
          <a:prstGeom prst="rect">
            <a:avLst/>
          </a:prstGeom>
          <a:noFill/>
        </p:spPr>
        <p:txBody>
          <a:bodyPr wrap="none" rtlCol="0">
            <a:spAutoFit/>
          </a:bodyPr>
          <a:lstStyle/>
          <a:p>
            <a:r>
              <a:rPr lang="en-US" sz="2000" dirty="0" smtClean="0">
                <a:latin typeface="+mj-lt"/>
              </a:rPr>
              <a:t>Craters over road prism.</a:t>
            </a:r>
            <a:endParaRPr lang="en-US" sz="2000" dirty="0">
              <a:latin typeface="+mj-lt"/>
            </a:endParaRPr>
          </a:p>
        </p:txBody>
      </p:sp>
      <p:sp>
        <p:nvSpPr>
          <p:cNvPr id="26" name="TextBox 25"/>
          <p:cNvSpPr txBox="1"/>
          <p:nvPr/>
        </p:nvSpPr>
        <p:spPr>
          <a:xfrm>
            <a:off x="244235" y="659742"/>
            <a:ext cx="6626756" cy="2531462"/>
          </a:xfrm>
          <a:prstGeom prst="rect">
            <a:avLst/>
          </a:prstGeom>
          <a:noFill/>
        </p:spPr>
        <p:txBody>
          <a:bodyPr wrap="square" rtlCol="0">
            <a:spAutoFit/>
          </a:bodyPr>
          <a:lstStyle/>
          <a:p>
            <a:r>
              <a:rPr lang="en-US" dirty="0" smtClean="0">
                <a:latin typeface="+mj-lt"/>
              </a:rPr>
              <a:t>Requires accurately located digitized points for road crossings.</a:t>
            </a:r>
          </a:p>
          <a:p>
            <a:pPr>
              <a:spcBef>
                <a:spcPts val="1200"/>
              </a:spcBef>
            </a:pPr>
            <a:r>
              <a:rPr lang="en-US" dirty="0" smtClean="0">
                <a:latin typeface="+mj-lt"/>
              </a:rPr>
              <a:t>Typically takes several iterations:</a:t>
            </a:r>
          </a:p>
          <a:p>
            <a:pPr marL="342900" indent="-342900">
              <a:spcBef>
                <a:spcPts val="900"/>
              </a:spcBef>
              <a:buFont typeface="+mj-lt"/>
              <a:buAutoNum type="arabicPeriod"/>
            </a:pPr>
            <a:r>
              <a:rPr lang="en-US" dirty="0" smtClean="0">
                <a:latin typeface="+mj-lt"/>
              </a:rPr>
              <a:t>Create a stream layer.</a:t>
            </a:r>
          </a:p>
          <a:p>
            <a:pPr marL="342900" indent="-342900">
              <a:spcBef>
                <a:spcPts val="900"/>
              </a:spcBef>
              <a:buFont typeface="+mj-lt"/>
              <a:buAutoNum type="arabicPeriod"/>
            </a:pPr>
            <a:r>
              <a:rPr lang="en-US" dirty="0" smtClean="0">
                <a:latin typeface="+mj-lt"/>
              </a:rPr>
              <a:t>Manually check that all road diversions are</a:t>
            </a:r>
            <a:br>
              <a:rPr lang="en-US" dirty="0" smtClean="0">
                <a:latin typeface="+mj-lt"/>
              </a:rPr>
            </a:br>
            <a:r>
              <a:rPr lang="en-US" dirty="0" smtClean="0">
                <a:latin typeface="+mj-lt"/>
              </a:rPr>
              <a:t>resolved. If any are missed, add or move</a:t>
            </a:r>
            <a:br>
              <a:rPr lang="en-US" dirty="0" smtClean="0">
                <a:latin typeface="+mj-lt"/>
              </a:rPr>
            </a:br>
            <a:r>
              <a:rPr lang="en-US" dirty="0" smtClean="0">
                <a:latin typeface="+mj-lt"/>
              </a:rPr>
              <a:t>points, generate new stream layer.</a:t>
            </a:r>
          </a:p>
          <a:p>
            <a:pPr marL="342900" indent="-342900">
              <a:spcBef>
                <a:spcPts val="900"/>
              </a:spcBef>
              <a:buFont typeface="+mj-lt"/>
              <a:buAutoNum type="arabicPeriod"/>
            </a:pPr>
            <a:r>
              <a:rPr lang="en-US" dirty="0" smtClean="0">
                <a:latin typeface="+mj-lt"/>
              </a:rPr>
              <a:t>Repeat until all diversions are dealt with.</a:t>
            </a:r>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0224" y="2453455"/>
            <a:ext cx="1283208" cy="865632"/>
          </a:xfrm>
          <a:prstGeom prst="rect">
            <a:avLst/>
          </a:prstGeom>
        </p:spPr>
      </p:pic>
      <p:sp>
        <p:nvSpPr>
          <p:cNvPr id="43" name="TextBox 42"/>
          <p:cNvSpPr txBox="1"/>
          <p:nvPr/>
        </p:nvSpPr>
        <p:spPr>
          <a:xfrm>
            <a:off x="3126311" y="3381926"/>
            <a:ext cx="1061509" cy="369332"/>
          </a:xfrm>
          <a:prstGeom prst="rect">
            <a:avLst/>
          </a:prstGeom>
          <a:noFill/>
        </p:spPr>
        <p:txBody>
          <a:bodyPr wrap="none" rtlCol="0">
            <a:spAutoFit/>
          </a:bodyPr>
          <a:lstStyle/>
          <a:p>
            <a:r>
              <a:rPr lang="en-US" dirty="0" smtClean="0"/>
              <a:t>5-m DEM</a:t>
            </a:r>
            <a:endParaRPr lang="en-US" dirty="0"/>
          </a:p>
        </p:txBody>
      </p:sp>
      <p:sp>
        <p:nvSpPr>
          <p:cNvPr id="27" name="TextBox 26"/>
          <p:cNvSpPr txBox="1"/>
          <p:nvPr/>
        </p:nvSpPr>
        <p:spPr>
          <a:xfrm>
            <a:off x="1204893" y="192441"/>
            <a:ext cx="5171609" cy="400110"/>
          </a:xfrm>
          <a:prstGeom prst="rect">
            <a:avLst/>
          </a:prstGeom>
          <a:noFill/>
        </p:spPr>
        <p:txBody>
          <a:bodyPr wrap="none" rtlCol="0">
            <a:spAutoFit/>
          </a:bodyPr>
          <a:lstStyle/>
          <a:p>
            <a:r>
              <a:rPr lang="en-US" sz="2000" b="1" dirty="0" smtClean="0">
                <a:latin typeface="+mj-lt"/>
              </a:rPr>
              <a:t>Road Crossings: Bomb-crater strategy.</a:t>
            </a:r>
            <a:endParaRPr lang="en-US" sz="2000" b="1" dirty="0">
              <a:latin typeface="+mj-lt"/>
            </a:endParaRPr>
          </a:p>
        </p:txBody>
      </p:sp>
    </p:spTree>
    <p:extLst>
      <p:ext uri="{BB962C8B-B14F-4D97-AF65-F5344CB8AC3E}">
        <p14:creationId xmlns:p14="http://schemas.microsoft.com/office/powerpoint/2010/main" val="3358578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824" y="242761"/>
            <a:ext cx="7760262" cy="6370975"/>
          </a:xfrm>
          <a:prstGeom prst="rect">
            <a:avLst/>
          </a:prstGeom>
          <a:noFill/>
        </p:spPr>
        <p:txBody>
          <a:bodyPr wrap="square" rtlCol="0">
            <a:spAutoFit/>
          </a:bodyPr>
          <a:lstStyle/>
          <a:p>
            <a:r>
              <a:rPr lang="en-US" b="1" dirty="0" smtClean="0">
                <a:solidFill>
                  <a:schemeClr val="bg1">
                    <a:lumMod val="75000"/>
                  </a:schemeClr>
                </a:solidFill>
                <a:latin typeface="+mj-lt"/>
              </a:rPr>
              <a:t>Steps in building a channel-network dataset.</a:t>
            </a:r>
          </a:p>
          <a:p>
            <a:pPr marL="342900" indent="-342900">
              <a:spcBef>
                <a:spcPts val="600"/>
              </a:spcBef>
              <a:buFont typeface="+mj-lt"/>
              <a:buAutoNum type="arabicPeriod"/>
            </a:pPr>
            <a:r>
              <a:rPr lang="en-US" dirty="0" smtClean="0">
                <a:solidFill>
                  <a:schemeClr val="bg1">
                    <a:lumMod val="75000"/>
                  </a:schemeClr>
                </a:solidFill>
                <a:latin typeface="+mj-lt"/>
              </a:rPr>
              <a:t>Build a contiguous DEM over entire watershed (</a:t>
            </a:r>
            <a:r>
              <a:rPr lang="en-US" dirty="0" err="1" smtClean="0">
                <a:solidFill>
                  <a:schemeClr val="bg1">
                    <a:lumMod val="75000"/>
                  </a:schemeClr>
                </a:solidFill>
                <a:latin typeface="+mj-lt"/>
              </a:rPr>
              <a:t>IfSAR</a:t>
            </a:r>
            <a:r>
              <a:rPr lang="en-US" dirty="0" smtClean="0">
                <a:solidFill>
                  <a:schemeClr val="bg1">
                    <a:lumMod val="75000"/>
                  </a:schemeClr>
                </a:solidFill>
                <a:latin typeface="+mj-lt"/>
              </a:rPr>
              <a:t>,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 NED).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resolution, coordinate system</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Calibrate synthetic channel-network extent.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length scale for topographic attributes, channel density</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latin typeface="+mj-lt"/>
              </a:rPr>
              <a:t>Hydrologic conditioning.</a:t>
            </a:r>
          </a:p>
          <a:p>
            <a:pPr marL="800100" lvl="1" indent="-342900">
              <a:buFont typeface="+mj-lt"/>
              <a:buAutoNum type="alphaLcParenR"/>
            </a:pPr>
            <a:r>
              <a:rPr lang="en-US" dirty="0" smtClean="0">
                <a:solidFill>
                  <a:schemeClr val="bg1">
                    <a:lumMod val="75000"/>
                  </a:schemeClr>
                </a:solidFill>
                <a:latin typeface="+mj-lt"/>
              </a:rPr>
              <a:t>Build a water mask.</a:t>
            </a:r>
          </a:p>
          <a:p>
            <a:pPr marL="800100" lvl="1" indent="-342900">
              <a:buFont typeface="+mj-lt"/>
              <a:buAutoNum type="alphaLcParenR"/>
            </a:pPr>
            <a:r>
              <a:rPr lang="en-US" dirty="0" smtClean="0">
                <a:solidFill>
                  <a:schemeClr val="bg1">
                    <a:lumMod val="75000"/>
                  </a:schemeClr>
                </a:solidFill>
                <a:latin typeface="+mj-lt"/>
              </a:rPr>
              <a:t>Identify road crossings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a:t>
            </a:r>
          </a:p>
          <a:p>
            <a:pPr marL="800100" lvl="1" indent="-342900">
              <a:buFont typeface="+mj-lt"/>
              <a:buAutoNum type="alphaLcParenR"/>
            </a:pPr>
            <a:r>
              <a:rPr lang="en-US" dirty="0" smtClean="0">
                <a:latin typeface="+mj-lt"/>
              </a:rPr>
              <a:t>Existing line work</a:t>
            </a:r>
            <a:r>
              <a:rPr lang="en-US" dirty="0">
                <a:latin typeface="+mj-lt"/>
              </a:rPr>
              <a:t> </a:t>
            </a:r>
            <a:r>
              <a:rPr lang="en-US" dirty="0" smtClean="0">
                <a:latin typeface="+mj-lt"/>
              </a:rPr>
              <a:t>for hydrologic enforcement.</a:t>
            </a:r>
          </a:p>
          <a:p>
            <a:pPr marL="800100" lvl="1" indent="-342900">
              <a:buFont typeface="+mj-lt"/>
              <a:buAutoNum type="alphaLcParenR"/>
            </a:pPr>
            <a:r>
              <a:rPr lang="en-US" dirty="0" smtClean="0">
                <a:solidFill>
                  <a:schemeClr val="bg1">
                    <a:lumMod val="75000"/>
                  </a:schemeClr>
                </a:solidFill>
                <a:latin typeface="+mj-lt"/>
              </a:rPr>
              <a:t>Drain or fill closed depressions.</a:t>
            </a:r>
          </a:p>
          <a:p>
            <a:pPr marL="800100" lvl="1" indent="-342900">
              <a:buFont typeface="+mj-lt"/>
              <a:buAutoNum type="alphaLcParenR"/>
            </a:pPr>
            <a:r>
              <a:rPr lang="en-US" dirty="0" smtClean="0">
                <a:solidFill>
                  <a:schemeClr val="bg1">
                    <a:lumMod val="75000"/>
                  </a:schemeClr>
                </a:solidFill>
                <a:latin typeface="+mj-lt"/>
              </a:rPr>
              <a:t>Define flow directions for flat ground. </a:t>
            </a:r>
          </a:p>
          <a:p>
            <a:pPr marL="342900" indent="-342900">
              <a:spcBef>
                <a:spcPts val="600"/>
              </a:spcBef>
              <a:buFont typeface="+mj-lt"/>
              <a:buAutoNum type="arabicPeriod"/>
            </a:pPr>
            <a:r>
              <a:rPr lang="en-US" dirty="0" smtClean="0">
                <a:solidFill>
                  <a:schemeClr val="bg1">
                    <a:lumMod val="75000"/>
                  </a:schemeClr>
                </a:solidFill>
                <a:latin typeface="+mj-lt"/>
              </a:rPr>
              <a:t>Build linked channel-node dataset.</a:t>
            </a:r>
          </a:p>
          <a:p>
            <a:pPr marL="342900" indent="-342900">
              <a:spcBef>
                <a:spcPts val="600"/>
              </a:spcBef>
              <a:buFont typeface="+mj-lt"/>
              <a:buAutoNum type="arabicPeriod"/>
            </a:pPr>
            <a:r>
              <a:rPr lang="en-US" dirty="0" smtClean="0">
                <a:solidFill>
                  <a:schemeClr val="bg1">
                    <a:lumMod val="75000"/>
                  </a:schemeClr>
                </a:solidFill>
                <a:latin typeface="+mj-lt"/>
              </a:rPr>
              <a:t>Build GIS output files.</a:t>
            </a:r>
          </a:p>
          <a:p>
            <a:pPr marL="800100" lvl="1" indent="-342900">
              <a:buFont typeface="+mj-lt"/>
              <a:buAutoNum type="alphaLcParenR"/>
            </a:pPr>
            <a:r>
              <a:rPr lang="en-US" dirty="0" smtClean="0">
                <a:solidFill>
                  <a:schemeClr val="bg1">
                    <a:lumMod val="75000"/>
                  </a:schemeClr>
                </a:solidFill>
                <a:latin typeface="+mj-lt"/>
              </a:rPr>
              <a:t>Routed channel network. </a:t>
            </a:r>
            <a:br>
              <a:rPr lang="en-US" dirty="0" smtClean="0">
                <a:solidFill>
                  <a:schemeClr val="bg1">
                    <a:lumMod val="75000"/>
                  </a:schemeClr>
                </a:solidFill>
                <a:latin typeface="+mj-lt"/>
              </a:rPr>
            </a:br>
            <a:r>
              <a:rPr lang="en-US" dirty="0" smtClean="0">
                <a:solidFill>
                  <a:schemeClr val="bg1">
                    <a:lumMod val="75000"/>
                  </a:schemeClr>
                </a:solidFill>
                <a:latin typeface="+mj-lt"/>
              </a:rPr>
              <a:t>Decisions: reach length, upslope extent.</a:t>
            </a:r>
          </a:p>
          <a:p>
            <a:pPr marL="800100" lvl="1" indent="-342900">
              <a:buFont typeface="+mj-lt"/>
              <a:buAutoNum type="alphaLcParenR"/>
            </a:pPr>
            <a:r>
              <a:rPr lang="en-US" dirty="0" smtClean="0">
                <a:solidFill>
                  <a:schemeClr val="bg1">
                    <a:lumMod val="75000"/>
                  </a:schemeClr>
                </a:solidFill>
                <a:latin typeface="+mj-lt"/>
              </a:rPr>
              <a:t>Attributes (contributing area, gradient, flow length, etc.)</a:t>
            </a:r>
          </a:p>
          <a:p>
            <a:pPr marL="800100" lvl="1" indent="-342900">
              <a:buFont typeface="+mj-lt"/>
              <a:buAutoNum type="alphaLcParenR"/>
            </a:pPr>
            <a:r>
              <a:rPr lang="en-US" dirty="0" smtClean="0">
                <a:solidFill>
                  <a:schemeClr val="bg1">
                    <a:lumMod val="75000"/>
                  </a:schemeClr>
                </a:solidFill>
                <a:latin typeface="+mj-lt"/>
              </a:rPr>
              <a:t>Flood-plain polygons.</a:t>
            </a:r>
          </a:p>
          <a:p>
            <a:pPr marL="800100" lvl="1" indent="-342900">
              <a:buFont typeface="+mj-lt"/>
              <a:buAutoNum type="alphaLcParenR"/>
            </a:pPr>
            <a:r>
              <a:rPr lang="en-US" dirty="0" smtClean="0">
                <a:solidFill>
                  <a:schemeClr val="bg1">
                    <a:lumMod val="75000"/>
                  </a:schemeClr>
                </a:solidFill>
                <a:latin typeface="+mj-lt"/>
              </a:rPr>
              <a:t>Drainage wings.</a:t>
            </a:r>
          </a:p>
          <a:p>
            <a:pPr marL="800100" lvl="1" indent="-342900">
              <a:buFont typeface="+mj-lt"/>
              <a:buAutoNum type="alphaLcParenR"/>
            </a:pPr>
            <a:r>
              <a:rPr lang="en-US" dirty="0" smtClean="0">
                <a:solidFill>
                  <a:schemeClr val="bg1">
                    <a:lumMod val="75000"/>
                  </a:schemeClr>
                </a:solidFill>
                <a:latin typeface="+mj-lt"/>
              </a:rPr>
              <a:t>Run other needed analyses (road erosion, etc.)</a:t>
            </a:r>
          </a:p>
          <a:p>
            <a:pPr marL="342900" indent="-342900">
              <a:spcBef>
                <a:spcPts val="600"/>
              </a:spcBef>
              <a:buFont typeface="+mj-lt"/>
              <a:buAutoNum type="arabicPeriod"/>
            </a:pPr>
            <a:r>
              <a:rPr lang="en-US" dirty="0" smtClean="0">
                <a:solidFill>
                  <a:schemeClr val="bg1">
                    <a:lumMod val="75000"/>
                  </a:schemeClr>
                </a:solidFill>
                <a:latin typeface="+mj-lt"/>
              </a:rPr>
              <a:t>Verify (field surveys, other data sets), Quality Control. Iterate.</a:t>
            </a:r>
            <a:br>
              <a:rPr lang="en-US" dirty="0" smtClean="0">
                <a:solidFill>
                  <a:schemeClr val="bg1">
                    <a:lumMod val="75000"/>
                  </a:schemeClr>
                </a:solidFill>
                <a:latin typeface="+mj-lt"/>
              </a:rPr>
            </a:br>
            <a:r>
              <a:rPr lang="en-US" dirty="0" smtClean="0">
                <a:solidFill>
                  <a:schemeClr val="bg1">
                    <a:lumMod val="75000"/>
                  </a:schemeClr>
                </a:solidFill>
                <a:latin typeface="+mj-lt"/>
              </a:rPr>
              <a:t>Ensure all subsequent analyses properly functional.</a:t>
            </a:r>
          </a:p>
        </p:txBody>
      </p:sp>
    </p:spTree>
    <p:extLst>
      <p:ext uri="{BB962C8B-B14F-4D97-AF65-F5344CB8AC3E}">
        <p14:creationId xmlns:p14="http://schemas.microsoft.com/office/powerpoint/2010/main" val="6052798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966" y="369870"/>
            <a:ext cx="8239874" cy="5847755"/>
          </a:xfrm>
          <a:prstGeom prst="rect">
            <a:avLst/>
          </a:prstGeom>
          <a:noFill/>
        </p:spPr>
        <p:txBody>
          <a:bodyPr wrap="square" rtlCol="0">
            <a:spAutoFit/>
          </a:bodyPr>
          <a:lstStyle/>
          <a:p>
            <a:r>
              <a:rPr lang="en-US" b="1" dirty="0" smtClean="0">
                <a:latin typeface="+mj-lt"/>
              </a:rPr>
              <a:t>Drainage enforcement using existing single-line hydrography.</a:t>
            </a:r>
          </a:p>
          <a:p>
            <a:pPr marL="227013">
              <a:spcBef>
                <a:spcPts val="600"/>
              </a:spcBef>
            </a:pPr>
            <a:r>
              <a:rPr lang="en-US" dirty="0" smtClean="0">
                <a:latin typeface="+mj-lt"/>
              </a:rPr>
              <a:t>Originally intended to guide flow paths through areas of low relief where channel courses were not resolved or were ambiguous on DEM.</a:t>
            </a:r>
          </a:p>
          <a:p>
            <a:pPr marL="227013">
              <a:spcBef>
                <a:spcPts val="600"/>
              </a:spcBef>
            </a:pPr>
            <a:r>
              <a:rPr lang="en-US" dirty="0" smtClean="0">
                <a:latin typeface="+mj-lt"/>
              </a:rPr>
              <a:t>Subsequently used to force flow to follow existing hydrography (can lead to inconsistent channel gradients). </a:t>
            </a:r>
          </a:p>
          <a:p>
            <a:pPr>
              <a:spcBef>
                <a:spcPts val="1200"/>
              </a:spcBef>
            </a:pPr>
            <a:r>
              <a:rPr lang="en-US" b="1" dirty="0" smtClean="0">
                <a:latin typeface="+mj-lt"/>
              </a:rPr>
              <a:t>Strategy</a:t>
            </a:r>
            <a:r>
              <a:rPr lang="en-US" b="1" dirty="0" smtClean="0">
                <a:latin typeface="+mj-lt"/>
              </a:rPr>
              <a:t>:</a:t>
            </a:r>
          </a:p>
          <a:p>
            <a:pPr marL="285750" indent="-285750">
              <a:spcBef>
                <a:spcPts val="600"/>
              </a:spcBef>
              <a:buFont typeface="Arial" panose="020B0604020202020204" pitchFamily="34" charset="0"/>
              <a:buChar char="•"/>
            </a:pPr>
            <a:r>
              <a:rPr lang="en-US" dirty="0" smtClean="0">
                <a:latin typeface="+mj-lt"/>
              </a:rPr>
              <a:t>On a duplicate DEM, incise a “swale” </a:t>
            </a:r>
            <a:br>
              <a:rPr lang="en-US" dirty="0" smtClean="0">
                <a:latin typeface="+mj-lt"/>
              </a:rPr>
            </a:br>
            <a:r>
              <a:rPr lang="en-US" dirty="0" smtClean="0">
                <a:latin typeface="+mj-lt"/>
              </a:rPr>
              <a:t>of specified width and depth where </a:t>
            </a:r>
            <a:br>
              <a:rPr lang="en-US" dirty="0" smtClean="0">
                <a:latin typeface="+mj-lt"/>
              </a:rPr>
            </a:br>
            <a:r>
              <a:rPr lang="en-US" dirty="0" smtClean="0">
                <a:latin typeface="+mj-lt"/>
              </a:rPr>
              <a:t>drainage is to be enforced. </a:t>
            </a:r>
          </a:p>
          <a:p>
            <a:pPr marL="285750" indent="-285750">
              <a:spcBef>
                <a:spcPts val="600"/>
              </a:spcBef>
              <a:buFont typeface="Arial" panose="020B0604020202020204" pitchFamily="34" charset="0"/>
              <a:buChar char="•"/>
            </a:pPr>
            <a:r>
              <a:rPr lang="en-US" dirty="0" smtClean="0">
                <a:latin typeface="+mj-lt"/>
              </a:rPr>
              <a:t>Depth and width of swale are user specified; </a:t>
            </a:r>
            <a:br>
              <a:rPr lang="en-US" dirty="0" smtClean="0">
                <a:latin typeface="+mj-lt"/>
              </a:rPr>
            </a:br>
            <a:r>
              <a:rPr lang="en-US" dirty="0" smtClean="0">
                <a:latin typeface="+mj-lt"/>
              </a:rPr>
              <a:t>provides for more or less enforcement.</a:t>
            </a:r>
          </a:p>
          <a:p>
            <a:pPr marL="285750" indent="-285750">
              <a:spcBef>
                <a:spcPts val="600"/>
              </a:spcBef>
              <a:buFont typeface="Arial" panose="020B0604020202020204" pitchFamily="34" charset="0"/>
              <a:buChar char="•"/>
            </a:pPr>
            <a:r>
              <a:rPr lang="en-US" dirty="0" smtClean="0">
                <a:latin typeface="+mj-lt"/>
              </a:rPr>
              <a:t>Swale excavation can be limited to a user-specified range of channel gradients. This prevents drainage enforcement on steep slopes, where errors in location create anomalous channel gradients. </a:t>
            </a:r>
          </a:p>
          <a:p>
            <a:pPr marL="285750" indent="-285750">
              <a:spcBef>
                <a:spcPts val="600"/>
              </a:spcBef>
              <a:buFont typeface="Arial" panose="020B0604020202020204" pitchFamily="34" charset="0"/>
              <a:buChar char="•"/>
            </a:pPr>
            <a:r>
              <a:rPr lang="en-US" dirty="0" smtClean="0">
                <a:latin typeface="+mj-lt"/>
              </a:rPr>
              <a:t>Flow directions are calculated using the modified DEM</a:t>
            </a:r>
            <a:r>
              <a:rPr lang="en-US" dirty="0">
                <a:latin typeface="+mj-lt"/>
              </a:rPr>
              <a:t>. </a:t>
            </a:r>
            <a:endParaRPr lang="en-US" dirty="0" smtClean="0">
              <a:latin typeface="+mj-lt"/>
            </a:endParaRPr>
          </a:p>
          <a:p>
            <a:pPr marL="285750" indent="-285750">
              <a:spcBef>
                <a:spcPts val="600"/>
              </a:spcBef>
              <a:buFont typeface="Arial" panose="020B0604020202020204" pitchFamily="34" charset="0"/>
              <a:buChar char="•"/>
            </a:pPr>
            <a:r>
              <a:rPr lang="en-US" dirty="0" smtClean="0">
                <a:latin typeface="+mj-lt"/>
              </a:rPr>
              <a:t>All </a:t>
            </a:r>
            <a:r>
              <a:rPr lang="en-US" dirty="0">
                <a:latin typeface="+mj-lt"/>
              </a:rPr>
              <a:t>subsequent calculations are made on the original DEM. </a:t>
            </a:r>
            <a:endParaRPr lang="en-US" dirty="0" smtClean="0">
              <a:latin typeface="+mj-lt"/>
            </a:endParaRPr>
          </a:p>
          <a:p>
            <a:pPr marL="285750" indent="-285750">
              <a:spcBef>
                <a:spcPts val="600"/>
              </a:spcBef>
              <a:buFont typeface="Arial" panose="020B0604020202020204" pitchFamily="34" charset="0"/>
              <a:buChar char="•"/>
            </a:pPr>
            <a:r>
              <a:rPr lang="en-US" dirty="0" smtClean="0">
                <a:latin typeface="+mj-lt"/>
              </a:rPr>
              <a:t>Channel initiation may be allowed along enforced channels, </a:t>
            </a:r>
            <a:br>
              <a:rPr lang="en-US" dirty="0" smtClean="0">
                <a:latin typeface="+mj-lt"/>
              </a:rPr>
            </a:br>
            <a:r>
              <a:rPr lang="en-US" dirty="0" smtClean="0">
                <a:latin typeface="+mj-lt"/>
              </a:rPr>
              <a:t>even if all criteria are not met.</a:t>
            </a:r>
          </a:p>
        </p:txBody>
      </p:sp>
      <p:grpSp>
        <p:nvGrpSpPr>
          <p:cNvPr id="41" name="Group 40"/>
          <p:cNvGrpSpPr/>
          <p:nvPr/>
        </p:nvGrpSpPr>
        <p:grpSpPr>
          <a:xfrm>
            <a:off x="4771176" y="2120606"/>
            <a:ext cx="3608064" cy="833522"/>
            <a:chOff x="4771176" y="2120606"/>
            <a:chExt cx="3608064" cy="833522"/>
          </a:xfrm>
        </p:grpSpPr>
        <p:cxnSp>
          <p:nvCxnSpPr>
            <p:cNvPr id="26" name="Straight Connector 25"/>
            <p:cNvCxnSpPr/>
            <p:nvPr/>
          </p:nvCxnSpPr>
          <p:spPr>
            <a:xfrm>
              <a:off x="4771176" y="2589291"/>
              <a:ext cx="3603279" cy="905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780230" y="2598345"/>
              <a:ext cx="3599010" cy="208230"/>
              <a:chOff x="4843604" y="2290527"/>
              <a:chExt cx="3599010" cy="208230"/>
            </a:xfrm>
          </p:grpSpPr>
          <p:grpSp>
            <p:nvGrpSpPr>
              <p:cNvPr id="20" name="Group 19"/>
              <p:cNvGrpSpPr/>
              <p:nvPr/>
            </p:nvGrpSpPr>
            <p:grpSpPr>
              <a:xfrm>
                <a:off x="4843604" y="2290527"/>
                <a:ext cx="1799505" cy="208230"/>
                <a:chOff x="4843604" y="2290527"/>
                <a:chExt cx="1799505" cy="208230"/>
              </a:xfrm>
            </p:grpSpPr>
            <p:cxnSp>
              <p:nvCxnSpPr>
                <p:cNvPr id="15" name="Straight Connector 14"/>
                <p:cNvCxnSpPr/>
                <p:nvPr/>
              </p:nvCxnSpPr>
              <p:spPr>
                <a:xfrm>
                  <a:off x="4843604" y="2290527"/>
                  <a:ext cx="8419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83442" y="2290527"/>
                  <a:ext cx="959667" cy="2082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flipH="1">
                <a:off x="6643109" y="2290527"/>
                <a:ext cx="1799505" cy="208230"/>
                <a:chOff x="4843604" y="2290527"/>
                <a:chExt cx="1799505" cy="208230"/>
              </a:xfrm>
            </p:grpSpPr>
            <p:cxnSp>
              <p:nvCxnSpPr>
                <p:cNvPr id="22" name="Straight Connector 21"/>
                <p:cNvCxnSpPr/>
                <p:nvPr/>
              </p:nvCxnSpPr>
              <p:spPr>
                <a:xfrm>
                  <a:off x="4843604" y="2290527"/>
                  <a:ext cx="8419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683442" y="2290527"/>
                  <a:ext cx="959667" cy="2082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5620068" y="2259106"/>
              <a:ext cx="2134" cy="1733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521190" y="2259106"/>
              <a:ext cx="2134" cy="1733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620068" y="2345765"/>
              <a:ext cx="1917200" cy="0"/>
            </a:xfrm>
            <a:prstGeom prst="straightConnector1">
              <a:avLst/>
            </a:prstGeom>
            <a:ln>
              <a:solidFill>
                <a:schemeClr val="tx1"/>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301453" y="2120606"/>
              <a:ext cx="556563" cy="276999"/>
            </a:xfrm>
            <a:prstGeom prst="rect">
              <a:avLst/>
            </a:prstGeom>
            <a:noFill/>
          </p:spPr>
          <p:txBody>
            <a:bodyPr wrap="none" rtlCol="0">
              <a:spAutoFit/>
            </a:bodyPr>
            <a:lstStyle/>
            <a:p>
              <a:r>
                <a:rPr lang="en-US" sz="1200" dirty="0" smtClean="0">
                  <a:latin typeface="+mj-lt"/>
                </a:rPr>
                <a:t>width</a:t>
              </a:r>
              <a:endParaRPr lang="en-US" sz="1200" dirty="0">
                <a:latin typeface="+mj-lt"/>
              </a:endParaRPr>
            </a:p>
          </p:txBody>
        </p:sp>
        <p:cxnSp>
          <p:nvCxnSpPr>
            <p:cNvPr id="35" name="Straight Arrow Connector 34"/>
            <p:cNvCxnSpPr/>
            <p:nvPr/>
          </p:nvCxnSpPr>
          <p:spPr>
            <a:xfrm>
              <a:off x="6579734" y="2589291"/>
              <a:ext cx="0" cy="217284"/>
            </a:xfrm>
            <a:prstGeom prst="straightConnector1">
              <a:avLst/>
            </a:prstGeom>
            <a:ln>
              <a:solidFill>
                <a:schemeClr val="tx1"/>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579734" y="2697933"/>
              <a:ext cx="568125" cy="108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095634" y="2677129"/>
              <a:ext cx="574196" cy="276999"/>
            </a:xfrm>
            <a:prstGeom prst="rect">
              <a:avLst/>
            </a:prstGeom>
            <a:noFill/>
          </p:spPr>
          <p:txBody>
            <a:bodyPr wrap="none" rtlCol="0">
              <a:spAutoFit/>
            </a:bodyPr>
            <a:lstStyle/>
            <a:p>
              <a:r>
                <a:rPr lang="en-US" sz="1200" dirty="0" smtClean="0">
                  <a:latin typeface="+mj-lt"/>
                </a:rPr>
                <a:t>depth</a:t>
              </a:r>
              <a:endParaRPr lang="en-US" sz="1200" dirty="0">
                <a:latin typeface="+mj-lt"/>
              </a:endParaRPr>
            </a:p>
          </p:txBody>
        </p:sp>
        <p:sp>
          <p:nvSpPr>
            <p:cNvPr id="39" name="TextBox 38"/>
            <p:cNvSpPr txBox="1"/>
            <p:nvPr/>
          </p:nvSpPr>
          <p:spPr>
            <a:xfrm>
              <a:off x="5807743" y="2371511"/>
              <a:ext cx="1524007" cy="276999"/>
            </a:xfrm>
            <a:prstGeom prst="rect">
              <a:avLst/>
            </a:prstGeom>
            <a:noFill/>
          </p:spPr>
          <p:txBody>
            <a:bodyPr wrap="none" rtlCol="0">
              <a:spAutoFit/>
            </a:bodyPr>
            <a:lstStyle/>
            <a:p>
              <a:r>
                <a:rPr lang="en-US" sz="1200" dirty="0" smtClean="0">
                  <a:latin typeface="+mj-lt"/>
                </a:rPr>
                <a:t>Original topography</a:t>
              </a:r>
              <a:endParaRPr lang="en-US" sz="1200" dirty="0">
                <a:latin typeface="+mj-lt"/>
              </a:endParaRPr>
            </a:p>
          </p:txBody>
        </p:sp>
        <p:sp>
          <p:nvSpPr>
            <p:cNvPr id="40" name="TextBox 39"/>
            <p:cNvSpPr txBox="1"/>
            <p:nvPr/>
          </p:nvSpPr>
          <p:spPr>
            <a:xfrm rot="668652">
              <a:off x="5771313" y="2651531"/>
              <a:ext cx="563231" cy="276999"/>
            </a:xfrm>
            <a:prstGeom prst="rect">
              <a:avLst/>
            </a:prstGeom>
            <a:noFill/>
          </p:spPr>
          <p:txBody>
            <a:bodyPr wrap="none" rtlCol="0">
              <a:spAutoFit/>
            </a:bodyPr>
            <a:lstStyle/>
            <a:p>
              <a:r>
                <a:rPr lang="en-US" sz="1200" dirty="0" smtClean="0">
                  <a:latin typeface="+mj-lt"/>
                </a:rPr>
                <a:t>swale</a:t>
              </a:r>
              <a:endParaRPr lang="en-US" sz="1200" dirty="0">
                <a:latin typeface="+mj-lt"/>
              </a:endParaRPr>
            </a:p>
          </p:txBody>
        </p:sp>
      </p:grpSp>
    </p:spTree>
    <p:extLst>
      <p:ext uri="{BB962C8B-B14F-4D97-AF65-F5344CB8AC3E}">
        <p14:creationId xmlns:p14="http://schemas.microsoft.com/office/powerpoint/2010/main" val="11720572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104" y="81477"/>
            <a:ext cx="8904302" cy="6724510"/>
          </a:xfrm>
          <a:prstGeom prst="rect">
            <a:avLst/>
          </a:prstGeom>
        </p:spPr>
      </p:pic>
      <p:sp>
        <p:nvSpPr>
          <p:cNvPr id="3" name="TextBox 2"/>
          <p:cNvSpPr txBox="1"/>
          <p:nvPr/>
        </p:nvSpPr>
        <p:spPr>
          <a:xfrm>
            <a:off x="244443" y="172016"/>
            <a:ext cx="1691489" cy="369332"/>
          </a:xfrm>
          <a:prstGeom prst="rect">
            <a:avLst/>
          </a:prstGeom>
          <a:noFill/>
        </p:spPr>
        <p:txBody>
          <a:bodyPr wrap="none" rtlCol="0">
            <a:spAutoFit/>
          </a:bodyPr>
          <a:lstStyle/>
          <a:p>
            <a:r>
              <a:rPr lang="en-US" b="1" dirty="0" smtClean="0">
                <a:latin typeface="+mj-lt"/>
              </a:rPr>
              <a:t>Original DEM</a:t>
            </a:r>
            <a:endParaRPr lang="en-US" b="1" dirty="0">
              <a:latin typeface="+mj-lt"/>
            </a:endParaRPr>
          </a:p>
        </p:txBody>
      </p:sp>
      <p:sp>
        <p:nvSpPr>
          <p:cNvPr id="4" name="TextBox 3"/>
          <p:cNvSpPr txBox="1"/>
          <p:nvPr/>
        </p:nvSpPr>
        <p:spPr>
          <a:xfrm>
            <a:off x="4689696" y="81477"/>
            <a:ext cx="2811988" cy="646331"/>
          </a:xfrm>
          <a:prstGeom prst="rect">
            <a:avLst/>
          </a:prstGeom>
          <a:noFill/>
        </p:spPr>
        <p:txBody>
          <a:bodyPr wrap="none" rtlCol="0">
            <a:spAutoFit/>
          </a:bodyPr>
          <a:lstStyle/>
          <a:p>
            <a:r>
              <a:rPr lang="en-US" b="1" dirty="0" smtClean="0">
                <a:latin typeface="+mj-lt"/>
              </a:rPr>
              <a:t>Excavated swale</a:t>
            </a:r>
          </a:p>
          <a:p>
            <a:r>
              <a:rPr lang="en-US" b="1" dirty="0" smtClean="0">
                <a:latin typeface="+mj-lt"/>
              </a:rPr>
              <a:t>1-m deep, 100-m wide</a:t>
            </a:r>
            <a:endParaRPr lang="en-US" b="1" dirty="0">
              <a:latin typeface="+mj-lt"/>
            </a:endParaRPr>
          </a:p>
        </p:txBody>
      </p:sp>
      <p:sp>
        <p:nvSpPr>
          <p:cNvPr id="5" name="TextBox 4"/>
          <p:cNvSpPr txBox="1"/>
          <p:nvPr/>
        </p:nvSpPr>
        <p:spPr>
          <a:xfrm>
            <a:off x="4689696" y="3538391"/>
            <a:ext cx="2811988" cy="646331"/>
          </a:xfrm>
          <a:prstGeom prst="rect">
            <a:avLst/>
          </a:prstGeom>
          <a:noFill/>
        </p:spPr>
        <p:txBody>
          <a:bodyPr wrap="none" rtlCol="0">
            <a:spAutoFit/>
          </a:bodyPr>
          <a:lstStyle/>
          <a:p>
            <a:r>
              <a:rPr lang="en-US" b="1" dirty="0" smtClean="0">
                <a:latin typeface="+mj-lt"/>
              </a:rPr>
              <a:t>Excavated swale</a:t>
            </a:r>
          </a:p>
          <a:p>
            <a:r>
              <a:rPr lang="en-US" b="1" dirty="0">
                <a:latin typeface="+mj-lt"/>
              </a:rPr>
              <a:t>2</a:t>
            </a:r>
            <a:r>
              <a:rPr lang="en-US" b="1" dirty="0" smtClean="0">
                <a:latin typeface="+mj-lt"/>
              </a:rPr>
              <a:t>-m deep, 100-m wide</a:t>
            </a:r>
            <a:endParaRPr lang="en-US" b="1" dirty="0">
              <a:latin typeface="+mj-lt"/>
            </a:endParaRPr>
          </a:p>
        </p:txBody>
      </p:sp>
      <p:sp>
        <p:nvSpPr>
          <p:cNvPr id="6" name="TextBox 5"/>
          <p:cNvSpPr txBox="1"/>
          <p:nvPr/>
        </p:nvSpPr>
        <p:spPr>
          <a:xfrm>
            <a:off x="140104" y="4807259"/>
            <a:ext cx="4450002" cy="1854354"/>
          </a:xfrm>
          <a:prstGeom prst="rect">
            <a:avLst/>
          </a:prstGeom>
          <a:noFill/>
        </p:spPr>
        <p:txBody>
          <a:bodyPr wrap="square" rtlCol="0">
            <a:spAutoFit/>
          </a:bodyPr>
          <a:lstStyle/>
          <a:p>
            <a:r>
              <a:rPr lang="en-US" sz="1700" b="1" dirty="0" smtClean="0">
                <a:latin typeface="+mj-lt"/>
              </a:rPr>
              <a:t>Drainage enforcement</a:t>
            </a:r>
            <a:r>
              <a:rPr lang="en-US" sz="1700" dirty="0" smtClean="0">
                <a:latin typeface="+mj-lt"/>
              </a:rPr>
              <a:t>: </a:t>
            </a:r>
          </a:p>
          <a:p>
            <a:pPr marL="171450" indent="-171450">
              <a:spcBef>
                <a:spcPts val="500"/>
              </a:spcBef>
              <a:buFont typeface="Arial" panose="020B0604020202020204" pitchFamily="34" charset="0"/>
              <a:buChar char="•"/>
            </a:pPr>
            <a:r>
              <a:rPr lang="en-US" sz="1700" dirty="0">
                <a:latin typeface="+mj-lt"/>
              </a:rPr>
              <a:t>E</a:t>
            </a:r>
            <a:r>
              <a:rPr lang="en-US" sz="1700" dirty="0" smtClean="0">
                <a:latin typeface="+mj-lt"/>
              </a:rPr>
              <a:t>ncourage flow toward preferred courses. </a:t>
            </a:r>
          </a:p>
          <a:p>
            <a:pPr marL="171450" indent="-171450">
              <a:spcBef>
                <a:spcPts val="500"/>
              </a:spcBef>
              <a:buFont typeface="Arial" panose="020B0604020202020204" pitchFamily="34" charset="0"/>
              <a:buChar char="•"/>
            </a:pPr>
            <a:r>
              <a:rPr lang="en-US" sz="1700" dirty="0" smtClean="0">
                <a:latin typeface="+mj-lt"/>
              </a:rPr>
              <a:t>Degree of encouragement determined by depth and width of excavated swale. </a:t>
            </a:r>
          </a:p>
          <a:p>
            <a:pPr marL="171450" indent="-171450">
              <a:spcBef>
                <a:spcPts val="500"/>
              </a:spcBef>
              <a:buFont typeface="Arial" panose="020B0604020202020204" pitchFamily="34" charset="0"/>
              <a:buChar char="•"/>
            </a:pPr>
            <a:r>
              <a:rPr lang="en-US" sz="1700" dirty="0" smtClean="0">
                <a:latin typeface="+mj-lt"/>
              </a:rPr>
              <a:t>Once flow directions set, swale is removed and all analyses done on original DEM.</a:t>
            </a:r>
            <a:endParaRPr lang="en-US" sz="1700" dirty="0">
              <a:latin typeface="+mj-lt"/>
            </a:endParaRPr>
          </a:p>
        </p:txBody>
      </p:sp>
    </p:spTree>
    <p:extLst>
      <p:ext uri="{BB962C8B-B14F-4D97-AF65-F5344CB8AC3E}">
        <p14:creationId xmlns:p14="http://schemas.microsoft.com/office/powerpoint/2010/main" val="16225739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824" y="242761"/>
            <a:ext cx="7760262" cy="6370975"/>
          </a:xfrm>
          <a:prstGeom prst="rect">
            <a:avLst/>
          </a:prstGeom>
          <a:noFill/>
        </p:spPr>
        <p:txBody>
          <a:bodyPr wrap="square" rtlCol="0">
            <a:spAutoFit/>
          </a:bodyPr>
          <a:lstStyle/>
          <a:p>
            <a:r>
              <a:rPr lang="en-US" b="1" dirty="0" smtClean="0">
                <a:solidFill>
                  <a:schemeClr val="bg1">
                    <a:lumMod val="75000"/>
                  </a:schemeClr>
                </a:solidFill>
                <a:latin typeface="+mj-lt"/>
              </a:rPr>
              <a:t>Steps in building a channel-network dataset.</a:t>
            </a:r>
          </a:p>
          <a:p>
            <a:pPr marL="342900" indent="-342900">
              <a:spcBef>
                <a:spcPts val="600"/>
              </a:spcBef>
              <a:buFont typeface="+mj-lt"/>
              <a:buAutoNum type="arabicPeriod"/>
            </a:pPr>
            <a:r>
              <a:rPr lang="en-US" dirty="0" smtClean="0">
                <a:solidFill>
                  <a:schemeClr val="bg1">
                    <a:lumMod val="75000"/>
                  </a:schemeClr>
                </a:solidFill>
                <a:latin typeface="+mj-lt"/>
              </a:rPr>
              <a:t>Build a contiguous DEM over entire watershed (</a:t>
            </a:r>
            <a:r>
              <a:rPr lang="en-US" dirty="0" err="1" smtClean="0">
                <a:solidFill>
                  <a:schemeClr val="bg1">
                    <a:lumMod val="75000"/>
                  </a:schemeClr>
                </a:solidFill>
                <a:latin typeface="+mj-lt"/>
              </a:rPr>
              <a:t>IfSAR</a:t>
            </a:r>
            <a:r>
              <a:rPr lang="en-US" dirty="0" smtClean="0">
                <a:solidFill>
                  <a:schemeClr val="bg1">
                    <a:lumMod val="75000"/>
                  </a:schemeClr>
                </a:solidFill>
                <a:latin typeface="+mj-lt"/>
              </a:rPr>
              <a:t>,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 NED).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resolution, coordinate system</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Calibrate synthetic channel-network extent.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length scale for topographic attributes, channel density</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latin typeface="+mj-lt"/>
              </a:rPr>
              <a:t>Hydrologic conditioning.</a:t>
            </a:r>
          </a:p>
          <a:p>
            <a:pPr marL="800100" lvl="1" indent="-342900">
              <a:buFont typeface="+mj-lt"/>
              <a:buAutoNum type="alphaLcParenR"/>
            </a:pPr>
            <a:r>
              <a:rPr lang="en-US" dirty="0" smtClean="0">
                <a:solidFill>
                  <a:schemeClr val="bg1">
                    <a:lumMod val="75000"/>
                  </a:schemeClr>
                </a:solidFill>
                <a:latin typeface="+mj-lt"/>
              </a:rPr>
              <a:t>Build a water mask.</a:t>
            </a:r>
          </a:p>
          <a:p>
            <a:pPr marL="800100" lvl="1" indent="-342900">
              <a:buFont typeface="+mj-lt"/>
              <a:buAutoNum type="alphaLcParenR"/>
            </a:pPr>
            <a:r>
              <a:rPr lang="en-US" dirty="0" smtClean="0">
                <a:solidFill>
                  <a:schemeClr val="bg1">
                    <a:lumMod val="75000"/>
                  </a:schemeClr>
                </a:solidFill>
                <a:latin typeface="+mj-lt"/>
              </a:rPr>
              <a:t>Identify road crossings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a:t>
            </a:r>
          </a:p>
          <a:p>
            <a:pPr marL="800100" lvl="1" indent="-342900">
              <a:buFont typeface="+mj-lt"/>
              <a:buAutoNum type="alphaLcParenR"/>
            </a:pPr>
            <a:r>
              <a:rPr lang="en-US" dirty="0" smtClean="0">
                <a:solidFill>
                  <a:schemeClr val="bg1">
                    <a:lumMod val="75000"/>
                  </a:schemeClr>
                </a:solidFill>
                <a:latin typeface="+mj-lt"/>
              </a:rPr>
              <a:t>Existing line work</a:t>
            </a:r>
            <a:r>
              <a:rPr lang="en-US" dirty="0">
                <a:solidFill>
                  <a:schemeClr val="bg1">
                    <a:lumMod val="75000"/>
                  </a:schemeClr>
                </a:solidFill>
                <a:latin typeface="+mj-lt"/>
              </a:rPr>
              <a:t> </a:t>
            </a:r>
            <a:r>
              <a:rPr lang="en-US" dirty="0" smtClean="0">
                <a:solidFill>
                  <a:schemeClr val="bg1">
                    <a:lumMod val="75000"/>
                  </a:schemeClr>
                </a:solidFill>
                <a:latin typeface="+mj-lt"/>
              </a:rPr>
              <a:t>for hydrologic enforcement.</a:t>
            </a:r>
          </a:p>
          <a:p>
            <a:pPr marL="800100" lvl="1" indent="-342900">
              <a:buFont typeface="+mj-lt"/>
              <a:buAutoNum type="alphaLcParenR"/>
            </a:pPr>
            <a:r>
              <a:rPr lang="en-US" dirty="0" smtClean="0">
                <a:latin typeface="+mj-lt"/>
              </a:rPr>
              <a:t>Drain or fill closed depressions.</a:t>
            </a:r>
          </a:p>
          <a:p>
            <a:pPr marL="800100" lvl="1" indent="-342900">
              <a:buFont typeface="+mj-lt"/>
              <a:buAutoNum type="alphaLcParenR"/>
            </a:pPr>
            <a:r>
              <a:rPr lang="en-US" dirty="0" smtClean="0">
                <a:solidFill>
                  <a:schemeClr val="bg1">
                    <a:lumMod val="75000"/>
                  </a:schemeClr>
                </a:solidFill>
                <a:latin typeface="+mj-lt"/>
              </a:rPr>
              <a:t>Define flow directions for flat ground. </a:t>
            </a:r>
          </a:p>
          <a:p>
            <a:pPr marL="342900" indent="-342900">
              <a:spcBef>
                <a:spcPts val="600"/>
              </a:spcBef>
              <a:buFont typeface="+mj-lt"/>
              <a:buAutoNum type="arabicPeriod"/>
            </a:pPr>
            <a:r>
              <a:rPr lang="en-US" dirty="0" smtClean="0">
                <a:solidFill>
                  <a:schemeClr val="bg1">
                    <a:lumMod val="75000"/>
                  </a:schemeClr>
                </a:solidFill>
                <a:latin typeface="+mj-lt"/>
              </a:rPr>
              <a:t>Build linked channel-node dataset.</a:t>
            </a:r>
          </a:p>
          <a:p>
            <a:pPr marL="342900" indent="-342900">
              <a:spcBef>
                <a:spcPts val="600"/>
              </a:spcBef>
              <a:buFont typeface="+mj-lt"/>
              <a:buAutoNum type="arabicPeriod"/>
            </a:pPr>
            <a:r>
              <a:rPr lang="en-US" dirty="0" smtClean="0">
                <a:solidFill>
                  <a:schemeClr val="bg1">
                    <a:lumMod val="75000"/>
                  </a:schemeClr>
                </a:solidFill>
                <a:latin typeface="+mj-lt"/>
              </a:rPr>
              <a:t>Build GIS output files.</a:t>
            </a:r>
          </a:p>
          <a:p>
            <a:pPr marL="800100" lvl="1" indent="-342900">
              <a:buFont typeface="+mj-lt"/>
              <a:buAutoNum type="alphaLcParenR"/>
            </a:pPr>
            <a:r>
              <a:rPr lang="en-US" dirty="0" smtClean="0">
                <a:solidFill>
                  <a:schemeClr val="bg1">
                    <a:lumMod val="75000"/>
                  </a:schemeClr>
                </a:solidFill>
                <a:latin typeface="+mj-lt"/>
              </a:rPr>
              <a:t>Routed channel network. </a:t>
            </a:r>
            <a:br>
              <a:rPr lang="en-US" dirty="0" smtClean="0">
                <a:solidFill>
                  <a:schemeClr val="bg1">
                    <a:lumMod val="75000"/>
                  </a:schemeClr>
                </a:solidFill>
                <a:latin typeface="+mj-lt"/>
              </a:rPr>
            </a:br>
            <a:r>
              <a:rPr lang="en-US" dirty="0" smtClean="0">
                <a:solidFill>
                  <a:schemeClr val="bg1">
                    <a:lumMod val="75000"/>
                  </a:schemeClr>
                </a:solidFill>
                <a:latin typeface="+mj-lt"/>
              </a:rPr>
              <a:t>Decisions: reach length, upslope extent.</a:t>
            </a:r>
          </a:p>
          <a:p>
            <a:pPr marL="800100" lvl="1" indent="-342900">
              <a:buFont typeface="+mj-lt"/>
              <a:buAutoNum type="alphaLcParenR"/>
            </a:pPr>
            <a:r>
              <a:rPr lang="en-US" dirty="0" smtClean="0">
                <a:solidFill>
                  <a:schemeClr val="bg1">
                    <a:lumMod val="75000"/>
                  </a:schemeClr>
                </a:solidFill>
                <a:latin typeface="+mj-lt"/>
              </a:rPr>
              <a:t>Attributes (contributing area, gradient, flow length, etc.)</a:t>
            </a:r>
          </a:p>
          <a:p>
            <a:pPr marL="800100" lvl="1" indent="-342900">
              <a:buFont typeface="+mj-lt"/>
              <a:buAutoNum type="alphaLcParenR"/>
            </a:pPr>
            <a:r>
              <a:rPr lang="en-US" dirty="0" smtClean="0">
                <a:solidFill>
                  <a:schemeClr val="bg1">
                    <a:lumMod val="75000"/>
                  </a:schemeClr>
                </a:solidFill>
                <a:latin typeface="+mj-lt"/>
              </a:rPr>
              <a:t>Flood-plain polygons.</a:t>
            </a:r>
          </a:p>
          <a:p>
            <a:pPr marL="800100" lvl="1" indent="-342900">
              <a:buFont typeface="+mj-lt"/>
              <a:buAutoNum type="alphaLcParenR"/>
            </a:pPr>
            <a:r>
              <a:rPr lang="en-US" dirty="0" smtClean="0">
                <a:solidFill>
                  <a:schemeClr val="bg1">
                    <a:lumMod val="75000"/>
                  </a:schemeClr>
                </a:solidFill>
                <a:latin typeface="+mj-lt"/>
              </a:rPr>
              <a:t>Drainage wings.</a:t>
            </a:r>
          </a:p>
          <a:p>
            <a:pPr marL="800100" lvl="1" indent="-342900">
              <a:buFont typeface="+mj-lt"/>
              <a:buAutoNum type="alphaLcParenR"/>
            </a:pPr>
            <a:r>
              <a:rPr lang="en-US" dirty="0" smtClean="0">
                <a:solidFill>
                  <a:schemeClr val="bg1">
                    <a:lumMod val="75000"/>
                  </a:schemeClr>
                </a:solidFill>
                <a:latin typeface="+mj-lt"/>
              </a:rPr>
              <a:t>Run other needed analyses (road erosion, etc.)</a:t>
            </a:r>
          </a:p>
          <a:p>
            <a:pPr marL="342900" indent="-342900">
              <a:spcBef>
                <a:spcPts val="600"/>
              </a:spcBef>
              <a:buFont typeface="+mj-lt"/>
              <a:buAutoNum type="arabicPeriod"/>
            </a:pPr>
            <a:r>
              <a:rPr lang="en-US" dirty="0" smtClean="0">
                <a:solidFill>
                  <a:schemeClr val="bg1">
                    <a:lumMod val="75000"/>
                  </a:schemeClr>
                </a:solidFill>
                <a:latin typeface="+mj-lt"/>
              </a:rPr>
              <a:t>Verify (field surveys, other data sets), Quality Control. Iterate.</a:t>
            </a:r>
            <a:br>
              <a:rPr lang="en-US" dirty="0" smtClean="0">
                <a:solidFill>
                  <a:schemeClr val="bg1">
                    <a:lumMod val="75000"/>
                  </a:schemeClr>
                </a:solidFill>
                <a:latin typeface="+mj-lt"/>
              </a:rPr>
            </a:br>
            <a:r>
              <a:rPr lang="en-US" dirty="0" smtClean="0">
                <a:solidFill>
                  <a:schemeClr val="bg1">
                    <a:lumMod val="75000"/>
                  </a:schemeClr>
                </a:solidFill>
                <a:latin typeface="+mj-lt"/>
              </a:rPr>
              <a:t>Ensure all subsequent analyses properly functional.</a:t>
            </a:r>
          </a:p>
        </p:txBody>
      </p:sp>
    </p:spTree>
    <p:extLst>
      <p:ext uri="{BB962C8B-B14F-4D97-AF65-F5344CB8AC3E}">
        <p14:creationId xmlns:p14="http://schemas.microsoft.com/office/powerpoint/2010/main" val="39637379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8063" y="506994"/>
            <a:ext cx="8102852" cy="3400931"/>
          </a:xfrm>
          <a:prstGeom prst="rect">
            <a:avLst/>
          </a:prstGeom>
          <a:noFill/>
        </p:spPr>
        <p:txBody>
          <a:bodyPr wrap="square" rtlCol="0">
            <a:spAutoFit/>
          </a:bodyPr>
          <a:lstStyle/>
          <a:p>
            <a:pPr marL="0" lvl="1"/>
            <a:r>
              <a:rPr lang="en-US" sz="2000" b="1" dirty="0">
                <a:latin typeface="+mj-lt"/>
              </a:rPr>
              <a:t>Drain or fill closed depressions</a:t>
            </a:r>
            <a:r>
              <a:rPr lang="en-US" sz="2000" b="1" dirty="0" smtClean="0">
                <a:latin typeface="+mj-lt"/>
              </a:rPr>
              <a:t>.</a:t>
            </a:r>
          </a:p>
          <a:p>
            <a:pPr marL="0" lvl="1">
              <a:spcBef>
                <a:spcPts val="1200"/>
              </a:spcBef>
            </a:pPr>
            <a:r>
              <a:rPr lang="en-US" sz="2000" dirty="0" smtClean="0">
                <a:latin typeface="+mj-lt"/>
              </a:rPr>
              <a:t>Variety of algorithms: filling, excavating, carving, minimum impact, ...</a:t>
            </a:r>
          </a:p>
          <a:p>
            <a:pPr marL="0" lvl="1">
              <a:spcBef>
                <a:spcPts val="1200"/>
              </a:spcBef>
            </a:pPr>
            <a:r>
              <a:rPr lang="en-US" sz="2000" dirty="0" smtClean="0">
                <a:latin typeface="+mj-lt"/>
              </a:rPr>
              <a:t>Current strategy:</a:t>
            </a:r>
          </a:p>
          <a:p>
            <a:pPr lvl="1" indent="-457200">
              <a:spcBef>
                <a:spcPts val="600"/>
              </a:spcBef>
              <a:buAutoNum type="arabicParenR"/>
            </a:pPr>
            <a:r>
              <a:rPr lang="en-US" sz="2000" dirty="0" smtClean="0">
                <a:latin typeface="+mj-lt"/>
              </a:rPr>
              <a:t>Attempt to “carve”; cut a channel along probable flow path to drain closed depressions.</a:t>
            </a:r>
          </a:p>
          <a:p>
            <a:pPr lvl="1" indent="-457200">
              <a:spcBef>
                <a:spcPts val="600"/>
              </a:spcBef>
              <a:buAutoNum type="arabicParenR"/>
            </a:pPr>
            <a:r>
              <a:rPr lang="en-US" sz="2000" dirty="0" smtClean="0">
                <a:latin typeface="+mj-lt"/>
              </a:rPr>
              <a:t>If a good “probable flow path” cannot be found, fill to level of pour point. This obliterates any topography within the depression – bad.</a:t>
            </a:r>
          </a:p>
          <a:p>
            <a:pPr lvl="1" indent="-457200">
              <a:spcBef>
                <a:spcPts val="600"/>
              </a:spcBef>
              <a:buAutoNum type="arabicParenR"/>
            </a:pPr>
            <a:r>
              <a:rPr lang="en-US" sz="2000" dirty="0" smtClean="0">
                <a:latin typeface="+mj-lt"/>
              </a:rPr>
              <a:t>Currently experimenting with alternatives. </a:t>
            </a:r>
            <a:endParaRPr lang="en-US" sz="2000" dirty="0">
              <a:latin typeface="+mj-lt"/>
            </a:endParaRPr>
          </a:p>
        </p:txBody>
      </p:sp>
    </p:spTree>
    <p:extLst>
      <p:ext uri="{BB962C8B-B14F-4D97-AF65-F5344CB8AC3E}">
        <p14:creationId xmlns:p14="http://schemas.microsoft.com/office/powerpoint/2010/main" val="2397882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394" y="118146"/>
            <a:ext cx="7248409" cy="738664"/>
          </a:xfrm>
          <a:prstGeom prst="rect">
            <a:avLst/>
          </a:prstGeom>
          <a:noFill/>
        </p:spPr>
        <p:txBody>
          <a:bodyPr wrap="square" rtlCol="0">
            <a:spAutoFit/>
          </a:bodyPr>
          <a:lstStyle/>
          <a:p>
            <a:r>
              <a:rPr lang="en-US" sz="2400" b="1" dirty="0" smtClean="0">
                <a:latin typeface="+mj-lt"/>
              </a:rPr>
              <a:t>Goal: Understand how the landscape works. </a:t>
            </a:r>
          </a:p>
          <a:p>
            <a:pPr indent="290513">
              <a:tabLst>
                <a:tab pos="461963" algn="l"/>
              </a:tabLst>
            </a:pPr>
            <a:r>
              <a:rPr lang="en-US" dirty="0" smtClean="0">
                <a:latin typeface="+mj-lt"/>
              </a:rPr>
              <a:t>Learn as much as we can from the data we have.</a:t>
            </a:r>
          </a:p>
        </p:txBody>
      </p:sp>
      <p:sp>
        <p:nvSpPr>
          <p:cNvPr id="2" name="TextBox 1"/>
          <p:cNvSpPr txBox="1"/>
          <p:nvPr/>
        </p:nvSpPr>
        <p:spPr>
          <a:xfrm>
            <a:off x="978484" y="942142"/>
            <a:ext cx="6423802" cy="400110"/>
          </a:xfrm>
          <a:prstGeom prst="rect">
            <a:avLst/>
          </a:prstGeom>
          <a:noFill/>
        </p:spPr>
        <p:txBody>
          <a:bodyPr wrap="square" rtlCol="0">
            <a:spAutoFit/>
          </a:bodyPr>
          <a:lstStyle/>
          <a:p>
            <a:pPr>
              <a:spcBef>
                <a:spcPts val="1200"/>
              </a:spcBef>
            </a:pPr>
            <a:r>
              <a:rPr lang="en-US" sz="2000" b="1" dirty="0" smtClean="0">
                <a:latin typeface="+mj-lt"/>
              </a:rPr>
              <a:t>Quantitative Framework: a digital landscape</a:t>
            </a:r>
            <a:endParaRPr lang="en-US" sz="2000" dirty="0">
              <a:latin typeface="+mj-lt"/>
            </a:endParaRPr>
          </a:p>
        </p:txBody>
      </p:sp>
      <p:pic>
        <p:nvPicPr>
          <p:cNvPr id="11" name="Picture 10" descr="http://www.netmaptools.org/Pages/NetMapHelp/drex_netmap_s_digital_landscape_custom.png"/>
          <p:cNvPicPr>
            <a:picLocks noChangeAspect="1" noChangeArrowheads="1"/>
          </p:cNvPicPr>
          <p:nvPr/>
        </p:nvPicPr>
        <p:blipFill rotWithShape="1">
          <a:blip r:embed="rId3">
            <a:extLst>
              <a:ext uri="{28A0092B-C50C-407E-A947-70E740481C1C}">
                <a14:useLocalDpi xmlns:a14="http://schemas.microsoft.com/office/drawing/2010/main" val="0"/>
              </a:ext>
            </a:extLst>
          </a:blip>
          <a:srcRect l="21529" t="18565" r="20925" b="4637"/>
          <a:stretch/>
        </p:blipFill>
        <p:spPr bwMode="auto">
          <a:xfrm>
            <a:off x="3236284" y="1886857"/>
            <a:ext cx="5815432" cy="45574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0644" y="1472363"/>
            <a:ext cx="8441287" cy="4478149"/>
          </a:xfrm>
          <a:prstGeom prst="rect">
            <a:avLst/>
          </a:prstGeom>
          <a:noFill/>
        </p:spPr>
        <p:txBody>
          <a:bodyPr wrap="square" rtlCol="0">
            <a:spAutoFit/>
          </a:bodyPr>
          <a:lstStyle/>
          <a:p>
            <a:r>
              <a:rPr lang="en-US" b="1" dirty="0" smtClean="0">
                <a:latin typeface="+mj-lt"/>
              </a:rPr>
              <a:t>Spatially Explicit</a:t>
            </a:r>
          </a:p>
          <a:p>
            <a:pPr marL="285750" indent="-285750">
              <a:buFont typeface="Arial" panose="020B0604020202020204" pitchFamily="34" charset="0"/>
              <a:buChar char="•"/>
            </a:pPr>
            <a:r>
              <a:rPr lang="en-US" dirty="0" smtClean="0">
                <a:latin typeface="+mj-lt"/>
              </a:rPr>
              <a:t>Visualize relationships </a:t>
            </a:r>
          </a:p>
          <a:p>
            <a:pPr marL="285750" indent="-285750">
              <a:buFont typeface="Arial" panose="020B0604020202020204" pitchFamily="34" charset="0"/>
              <a:buChar char="•"/>
            </a:pPr>
            <a:r>
              <a:rPr lang="en-US" dirty="0" smtClean="0">
                <a:latin typeface="+mj-lt"/>
              </a:rPr>
              <a:t>See patterns</a:t>
            </a:r>
          </a:p>
          <a:p>
            <a:pPr marL="285750" indent="-285750">
              <a:buFont typeface="Arial" panose="020B0604020202020204" pitchFamily="34" charset="0"/>
              <a:buChar char="•"/>
            </a:pPr>
            <a:r>
              <a:rPr lang="en-US" dirty="0" smtClean="0">
                <a:latin typeface="+mj-lt"/>
              </a:rPr>
              <a:t>Identify linkages</a:t>
            </a:r>
          </a:p>
          <a:p>
            <a:pPr>
              <a:spcBef>
                <a:spcPts val="600"/>
              </a:spcBef>
            </a:pPr>
            <a:r>
              <a:rPr lang="en-US" b="1" dirty="0" smtClean="0">
                <a:latin typeface="+mj-lt"/>
              </a:rPr>
              <a:t>Computer based</a:t>
            </a:r>
          </a:p>
          <a:p>
            <a:pPr marL="285750" indent="-285750">
              <a:buFont typeface="Arial" panose="020B0604020202020204" pitchFamily="34" charset="0"/>
              <a:buChar char="•"/>
            </a:pPr>
            <a:r>
              <a:rPr lang="en-US" dirty="0" smtClean="0">
                <a:latin typeface="+mj-lt"/>
              </a:rPr>
              <a:t>Simulate interactions</a:t>
            </a:r>
          </a:p>
          <a:p>
            <a:pPr marL="285750" indent="-285750">
              <a:buFont typeface="Arial" panose="020B0604020202020204" pitchFamily="34" charset="0"/>
              <a:buChar char="•"/>
            </a:pPr>
            <a:r>
              <a:rPr lang="en-US" dirty="0" smtClean="0">
                <a:latin typeface="+mj-lt"/>
              </a:rPr>
              <a:t>Try different scenarios</a:t>
            </a:r>
          </a:p>
          <a:p>
            <a:pPr marL="285750" indent="-285750">
              <a:buFont typeface="Arial" panose="020B0604020202020204" pitchFamily="34" charset="0"/>
              <a:buChar char="•"/>
            </a:pPr>
            <a:r>
              <a:rPr lang="en-US" dirty="0" smtClean="0">
                <a:latin typeface="+mj-lt"/>
              </a:rPr>
              <a:t>Consistent</a:t>
            </a:r>
          </a:p>
          <a:p>
            <a:pPr>
              <a:spcBef>
                <a:spcPts val="600"/>
              </a:spcBef>
            </a:pPr>
            <a:r>
              <a:rPr lang="en-US" b="1" dirty="0" smtClean="0">
                <a:latin typeface="+mj-lt"/>
              </a:rPr>
              <a:t>Linked to GIS</a:t>
            </a:r>
          </a:p>
          <a:p>
            <a:pPr marL="285750" indent="-285750">
              <a:buFont typeface="Arial" panose="020B0604020202020204" pitchFamily="34" charset="0"/>
              <a:buChar char="•"/>
            </a:pPr>
            <a:r>
              <a:rPr lang="en-US" dirty="0" smtClean="0">
                <a:latin typeface="+mj-lt"/>
              </a:rPr>
              <a:t>Share data</a:t>
            </a:r>
          </a:p>
          <a:p>
            <a:pPr marL="285750" indent="-285750">
              <a:buFont typeface="Arial" panose="020B0604020202020204" pitchFamily="34" charset="0"/>
              <a:buChar char="•"/>
            </a:pPr>
            <a:r>
              <a:rPr lang="en-US" dirty="0" smtClean="0">
                <a:latin typeface="+mj-lt"/>
              </a:rPr>
              <a:t>Common methodology</a:t>
            </a:r>
          </a:p>
          <a:p>
            <a:pPr>
              <a:spcBef>
                <a:spcPts val="600"/>
              </a:spcBef>
            </a:pPr>
            <a:r>
              <a:rPr lang="en-US" b="1" dirty="0" smtClean="0">
                <a:latin typeface="+mj-lt"/>
              </a:rPr>
              <a:t>Test conceptual models</a:t>
            </a:r>
          </a:p>
          <a:p>
            <a:pPr marL="285750" indent="-285750">
              <a:buFont typeface="Arial" panose="020B0604020202020204" pitchFamily="34" charset="0"/>
              <a:buChar char="•"/>
            </a:pPr>
            <a:r>
              <a:rPr lang="en-US" dirty="0" smtClean="0">
                <a:latin typeface="+mj-lt"/>
              </a:rPr>
              <a:t>Quantitative predictions</a:t>
            </a:r>
          </a:p>
          <a:p>
            <a:pPr marL="285750" indent="-285750">
              <a:buFont typeface="Arial" panose="020B0604020202020204" pitchFamily="34" charset="0"/>
              <a:buChar char="•"/>
            </a:pPr>
            <a:r>
              <a:rPr lang="en-US" dirty="0" smtClean="0">
                <a:latin typeface="+mj-lt"/>
              </a:rPr>
              <a:t>Numerical experiments</a:t>
            </a:r>
          </a:p>
          <a:p>
            <a:endParaRPr lang="en-US" dirty="0">
              <a:latin typeface="+mj-lt"/>
            </a:endParaRPr>
          </a:p>
        </p:txBody>
      </p:sp>
    </p:spTree>
    <p:extLst>
      <p:ext uri="{BB962C8B-B14F-4D97-AF65-F5344CB8AC3E}">
        <p14:creationId xmlns:p14="http://schemas.microsoft.com/office/powerpoint/2010/main" val="1647317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824" y="242761"/>
            <a:ext cx="7760262" cy="6370975"/>
          </a:xfrm>
          <a:prstGeom prst="rect">
            <a:avLst/>
          </a:prstGeom>
          <a:noFill/>
        </p:spPr>
        <p:txBody>
          <a:bodyPr wrap="square" rtlCol="0">
            <a:spAutoFit/>
          </a:bodyPr>
          <a:lstStyle/>
          <a:p>
            <a:r>
              <a:rPr lang="en-US" b="1" dirty="0" smtClean="0">
                <a:solidFill>
                  <a:schemeClr val="bg1">
                    <a:lumMod val="75000"/>
                  </a:schemeClr>
                </a:solidFill>
                <a:latin typeface="+mj-lt"/>
              </a:rPr>
              <a:t>Steps in building a channel-network dataset.</a:t>
            </a:r>
          </a:p>
          <a:p>
            <a:pPr marL="342900" indent="-342900">
              <a:spcBef>
                <a:spcPts val="600"/>
              </a:spcBef>
              <a:buFont typeface="+mj-lt"/>
              <a:buAutoNum type="arabicPeriod"/>
            </a:pPr>
            <a:r>
              <a:rPr lang="en-US" dirty="0" smtClean="0">
                <a:solidFill>
                  <a:schemeClr val="bg1">
                    <a:lumMod val="75000"/>
                  </a:schemeClr>
                </a:solidFill>
                <a:latin typeface="+mj-lt"/>
              </a:rPr>
              <a:t>Build a contiguous DEM over entire watershed (</a:t>
            </a:r>
            <a:r>
              <a:rPr lang="en-US" dirty="0" err="1" smtClean="0">
                <a:solidFill>
                  <a:schemeClr val="bg1">
                    <a:lumMod val="75000"/>
                  </a:schemeClr>
                </a:solidFill>
                <a:latin typeface="+mj-lt"/>
              </a:rPr>
              <a:t>IfSAR</a:t>
            </a:r>
            <a:r>
              <a:rPr lang="en-US" dirty="0" smtClean="0">
                <a:solidFill>
                  <a:schemeClr val="bg1">
                    <a:lumMod val="75000"/>
                  </a:schemeClr>
                </a:solidFill>
                <a:latin typeface="+mj-lt"/>
              </a:rPr>
              <a:t>,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 NED).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resolution, coordinate system</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Calibrate synthetic channel-network extent.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length scale for topographic attributes, channel density</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latin typeface="+mj-lt"/>
              </a:rPr>
              <a:t>Hydrologic conditioning.</a:t>
            </a:r>
          </a:p>
          <a:p>
            <a:pPr marL="800100" lvl="1" indent="-342900">
              <a:buFont typeface="+mj-lt"/>
              <a:buAutoNum type="alphaLcParenR"/>
            </a:pPr>
            <a:r>
              <a:rPr lang="en-US" dirty="0" smtClean="0">
                <a:solidFill>
                  <a:schemeClr val="bg1">
                    <a:lumMod val="75000"/>
                  </a:schemeClr>
                </a:solidFill>
                <a:latin typeface="+mj-lt"/>
              </a:rPr>
              <a:t>Build a water mask.</a:t>
            </a:r>
          </a:p>
          <a:p>
            <a:pPr marL="800100" lvl="1" indent="-342900">
              <a:buFont typeface="+mj-lt"/>
              <a:buAutoNum type="alphaLcParenR"/>
            </a:pPr>
            <a:r>
              <a:rPr lang="en-US" dirty="0" smtClean="0">
                <a:solidFill>
                  <a:schemeClr val="bg1">
                    <a:lumMod val="75000"/>
                  </a:schemeClr>
                </a:solidFill>
                <a:latin typeface="+mj-lt"/>
              </a:rPr>
              <a:t>Identify road crossings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a:t>
            </a:r>
          </a:p>
          <a:p>
            <a:pPr marL="800100" lvl="1" indent="-342900">
              <a:buFont typeface="+mj-lt"/>
              <a:buAutoNum type="alphaLcParenR"/>
            </a:pPr>
            <a:r>
              <a:rPr lang="en-US" dirty="0" smtClean="0">
                <a:solidFill>
                  <a:schemeClr val="bg1">
                    <a:lumMod val="75000"/>
                  </a:schemeClr>
                </a:solidFill>
                <a:latin typeface="+mj-lt"/>
              </a:rPr>
              <a:t>Existing line work</a:t>
            </a:r>
            <a:r>
              <a:rPr lang="en-US" dirty="0">
                <a:solidFill>
                  <a:schemeClr val="bg1">
                    <a:lumMod val="75000"/>
                  </a:schemeClr>
                </a:solidFill>
                <a:latin typeface="+mj-lt"/>
              </a:rPr>
              <a:t> </a:t>
            </a:r>
            <a:r>
              <a:rPr lang="en-US" dirty="0" smtClean="0">
                <a:solidFill>
                  <a:schemeClr val="bg1">
                    <a:lumMod val="75000"/>
                  </a:schemeClr>
                </a:solidFill>
                <a:latin typeface="+mj-lt"/>
              </a:rPr>
              <a:t>for hydrologic enforcement.</a:t>
            </a:r>
          </a:p>
          <a:p>
            <a:pPr marL="800100" lvl="1" indent="-342900">
              <a:buFont typeface="+mj-lt"/>
              <a:buAutoNum type="alphaLcParenR"/>
            </a:pPr>
            <a:r>
              <a:rPr lang="en-US" dirty="0" smtClean="0">
                <a:solidFill>
                  <a:schemeClr val="bg1">
                    <a:lumMod val="75000"/>
                  </a:schemeClr>
                </a:solidFill>
                <a:latin typeface="+mj-lt"/>
              </a:rPr>
              <a:t>Drain or fill closed depressions.</a:t>
            </a:r>
          </a:p>
          <a:p>
            <a:pPr marL="800100" lvl="1" indent="-342900">
              <a:buFont typeface="+mj-lt"/>
              <a:buAutoNum type="alphaLcParenR"/>
            </a:pPr>
            <a:r>
              <a:rPr lang="en-US" dirty="0" smtClean="0">
                <a:latin typeface="+mj-lt"/>
              </a:rPr>
              <a:t>Define flow directions. </a:t>
            </a:r>
          </a:p>
          <a:p>
            <a:pPr marL="342900" indent="-342900">
              <a:spcBef>
                <a:spcPts val="600"/>
              </a:spcBef>
              <a:buFont typeface="+mj-lt"/>
              <a:buAutoNum type="arabicPeriod"/>
            </a:pPr>
            <a:r>
              <a:rPr lang="en-US" dirty="0" smtClean="0">
                <a:solidFill>
                  <a:schemeClr val="bg1">
                    <a:lumMod val="75000"/>
                  </a:schemeClr>
                </a:solidFill>
                <a:latin typeface="+mj-lt"/>
              </a:rPr>
              <a:t>Build linked channel-node dataset.</a:t>
            </a:r>
          </a:p>
          <a:p>
            <a:pPr marL="342900" indent="-342900">
              <a:spcBef>
                <a:spcPts val="600"/>
              </a:spcBef>
              <a:buFont typeface="+mj-lt"/>
              <a:buAutoNum type="arabicPeriod"/>
            </a:pPr>
            <a:r>
              <a:rPr lang="en-US" dirty="0" smtClean="0">
                <a:solidFill>
                  <a:schemeClr val="bg1">
                    <a:lumMod val="75000"/>
                  </a:schemeClr>
                </a:solidFill>
                <a:latin typeface="+mj-lt"/>
              </a:rPr>
              <a:t>Build GIS output files.</a:t>
            </a:r>
          </a:p>
          <a:p>
            <a:pPr marL="800100" lvl="1" indent="-342900">
              <a:buFont typeface="+mj-lt"/>
              <a:buAutoNum type="alphaLcParenR"/>
            </a:pPr>
            <a:r>
              <a:rPr lang="en-US" dirty="0" smtClean="0">
                <a:solidFill>
                  <a:schemeClr val="bg1">
                    <a:lumMod val="75000"/>
                  </a:schemeClr>
                </a:solidFill>
                <a:latin typeface="+mj-lt"/>
              </a:rPr>
              <a:t>Routed channel network. </a:t>
            </a:r>
            <a:br>
              <a:rPr lang="en-US" dirty="0" smtClean="0">
                <a:solidFill>
                  <a:schemeClr val="bg1">
                    <a:lumMod val="75000"/>
                  </a:schemeClr>
                </a:solidFill>
                <a:latin typeface="+mj-lt"/>
              </a:rPr>
            </a:br>
            <a:r>
              <a:rPr lang="en-US" dirty="0" smtClean="0">
                <a:solidFill>
                  <a:schemeClr val="bg1">
                    <a:lumMod val="75000"/>
                  </a:schemeClr>
                </a:solidFill>
                <a:latin typeface="+mj-lt"/>
              </a:rPr>
              <a:t>Decisions: reach length, upslope extent.</a:t>
            </a:r>
          </a:p>
          <a:p>
            <a:pPr marL="800100" lvl="1" indent="-342900">
              <a:buFont typeface="+mj-lt"/>
              <a:buAutoNum type="alphaLcParenR"/>
            </a:pPr>
            <a:r>
              <a:rPr lang="en-US" dirty="0" smtClean="0">
                <a:solidFill>
                  <a:schemeClr val="bg1">
                    <a:lumMod val="75000"/>
                  </a:schemeClr>
                </a:solidFill>
                <a:latin typeface="+mj-lt"/>
              </a:rPr>
              <a:t>Attributes (contributing area, gradient, flow length, etc.)</a:t>
            </a:r>
          </a:p>
          <a:p>
            <a:pPr marL="800100" lvl="1" indent="-342900">
              <a:buFont typeface="+mj-lt"/>
              <a:buAutoNum type="alphaLcParenR"/>
            </a:pPr>
            <a:r>
              <a:rPr lang="en-US" dirty="0" smtClean="0">
                <a:solidFill>
                  <a:schemeClr val="bg1">
                    <a:lumMod val="75000"/>
                  </a:schemeClr>
                </a:solidFill>
                <a:latin typeface="+mj-lt"/>
              </a:rPr>
              <a:t>Flood-plain polygons.</a:t>
            </a:r>
          </a:p>
          <a:p>
            <a:pPr marL="800100" lvl="1" indent="-342900">
              <a:buFont typeface="+mj-lt"/>
              <a:buAutoNum type="alphaLcParenR"/>
            </a:pPr>
            <a:r>
              <a:rPr lang="en-US" dirty="0" smtClean="0">
                <a:solidFill>
                  <a:schemeClr val="bg1">
                    <a:lumMod val="75000"/>
                  </a:schemeClr>
                </a:solidFill>
                <a:latin typeface="+mj-lt"/>
              </a:rPr>
              <a:t>Drainage wings.</a:t>
            </a:r>
          </a:p>
          <a:p>
            <a:pPr marL="800100" lvl="1" indent="-342900">
              <a:buFont typeface="+mj-lt"/>
              <a:buAutoNum type="alphaLcParenR"/>
            </a:pPr>
            <a:r>
              <a:rPr lang="en-US" dirty="0" smtClean="0">
                <a:solidFill>
                  <a:schemeClr val="bg1">
                    <a:lumMod val="75000"/>
                  </a:schemeClr>
                </a:solidFill>
                <a:latin typeface="+mj-lt"/>
              </a:rPr>
              <a:t>Run other needed analyses (road erosion, etc.)</a:t>
            </a:r>
          </a:p>
          <a:p>
            <a:pPr marL="342900" indent="-342900">
              <a:spcBef>
                <a:spcPts val="600"/>
              </a:spcBef>
              <a:buFont typeface="+mj-lt"/>
              <a:buAutoNum type="arabicPeriod"/>
            </a:pPr>
            <a:r>
              <a:rPr lang="en-US" dirty="0" smtClean="0">
                <a:solidFill>
                  <a:schemeClr val="bg1">
                    <a:lumMod val="75000"/>
                  </a:schemeClr>
                </a:solidFill>
                <a:latin typeface="+mj-lt"/>
              </a:rPr>
              <a:t>Verify (field surveys, other data sets), Quality Control. Iterate.</a:t>
            </a:r>
            <a:br>
              <a:rPr lang="en-US" dirty="0" smtClean="0">
                <a:solidFill>
                  <a:schemeClr val="bg1">
                    <a:lumMod val="75000"/>
                  </a:schemeClr>
                </a:solidFill>
                <a:latin typeface="+mj-lt"/>
              </a:rPr>
            </a:br>
            <a:r>
              <a:rPr lang="en-US" dirty="0" smtClean="0">
                <a:solidFill>
                  <a:schemeClr val="bg1">
                    <a:lumMod val="75000"/>
                  </a:schemeClr>
                </a:solidFill>
                <a:latin typeface="+mj-lt"/>
              </a:rPr>
              <a:t>Ensure all subsequent analyses properly functional.</a:t>
            </a:r>
          </a:p>
        </p:txBody>
      </p:sp>
    </p:spTree>
    <p:extLst>
      <p:ext uri="{BB962C8B-B14F-4D97-AF65-F5344CB8AC3E}">
        <p14:creationId xmlns:p14="http://schemas.microsoft.com/office/powerpoint/2010/main" val="1180889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5539" y="316357"/>
            <a:ext cx="8247707" cy="1738938"/>
          </a:xfrm>
          <a:prstGeom prst="rect">
            <a:avLst/>
          </a:prstGeom>
          <a:noFill/>
        </p:spPr>
        <p:txBody>
          <a:bodyPr wrap="square" rtlCol="0">
            <a:spAutoFit/>
          </a:bodyPr>
          <a:lstStyle/>
          <a:p>
            <a:r>
              <a:rPr lang="en-US" sz="2000" b="1" dirty="0">
                <a:latin typeface="+mj-lt"/>
              </a:rPr>
              <a:t>F</a:t>
            </a:r>
            <a:r>
              <a:rPr lang="en-US" sz="2000" b="1" dirty="0" smtClean="0">
                <a:latin typeface="+mj-lt"/>
              </a:rPr>
              <a:t>low directions</a:t>
            </a:r>
            <a:r>
              <a:rPr lang="en-US" b="1" dirty="0" smtClean="0">
                <a:latin typeface="+mj-lt"/>
              </a:rPr>
              <a:t>. </a:t>
            </a:r>
            <a:r>
              <a:rPr lang="en-US" dirty="0" smtClean="0">
                <a:latin typeface="+mj-lt"/>
              </a:rPr>
              <a:t>Variety of algorithms; must chose those that best balance physical understanding, quality of data, and computational efficiency.</a:t>
            </a:r>
          </a:p>
          <a:p>
            <a:pPr marL="285750" indent="-285750">
              <a:spcBef>
                <a:spcPts val="600"/>
              </a:spcBef>
              <a:buFont typeface="Arial" panose="020B0604020202020204" pitchFamily="34" charset="0"/>
              <a:buChar char="•"/>
            </a:pPr>
            <a:r>
              <a:rPr lang="en-US" dirty="0" smtClean="0">
                <a:latin typeface="+mj-lt"/>
              </a:rPr>
              <a:t>D-infinity, until channel-initiation criteria is met, then D-8.</a:t>
            </a:r>
          </a:p>
          <a:p>
            <a:pPr marL="285750" indent="-285750">
              <a:spcBef>
                <a:spcPts val="600"/>
              </a:spcBef>
              <a:buFont typeface="Arial" panose="020B0604020202020204" pitchFamily="34" charset="0"/>
              <a:buChar char="•"/>
            </a:pPr>
            <a:r>
              <a:rPr lang="en-US" dirty="0" smtClean="0">
                <a:latin typeface="+mj-lt"/>
              </a:rPr>
              <a:t>For channels, follow greatest downslope plan curvature.</a:t>
            </a:r>
          </a:p>
          <a:p>
            <a:pPr marL="285750" indent="-285750">
              <a:spcBef>
                <a:spcPts val="600"/>
              </a:spcBef>
              <a:buFont typeface="Arial" panose="020B0604020202020204" pitchFamily="34" charset="0"/>
              <a:buChar char="•"/>
            </a:pPr>
            <a:r>
              <a:rPr lang="en-US" dirty="0" smtClean="0">
                <a:latin typeface="+mj-lt"/>
              </a:rPr>
              <a:t>For flat areas: flow toward outlets, away from edges.</a:t>
            </a:r>
            <a:endParaRPr lang="en-US" dirty="0">
              <a:latin typeface="+mj-lt"/>
            </a:endParaRPr>
          </a:p>
        </p:txBody>
      </p:sp>
      <p:grpSp>
        <p:nvGrpSpPr>
          <p:cNvPr id="14" name="Group 13"/>
          <p:cNvGrpSpPr/>
          <p:nvPr/>
        </p:nvGrpSpPr>
        <p:grpSpPr>
          <a:xfrm>
            <a:off x="2272420" y="2165046"/>
            <a:ext cx="6637407" cy="4227191"/>
            <a:chOff x="2100404" y="2422787"/>
            <a:chExt cx="6637407" cy="4227191"/>
          </a:xfrm>
        </p:grpSpPr>
        <p:grpSp>
          <p:nvGrpSpPr>
            <p:cNvPr id="11" name="Group 10"/>
            <p:cNvGrpSpPr/>
            <p:nvPr/>
          </p:nvGrpSpPr>
          <p:grpSpPr>
            <a:xfrm>
              <a:off x="2735514" y="2716038"/>
              <a:ext cx="6002297" cy="3933940"/>
              <a:chOff x="2802613" y="2372007"/>
              <a:chExt cx="6002297" cy="3933940"/>
            </a:xfrm>
          </p:grpSpPr>
          <p:pic>
            <p:nvPicPr>
              <p:cNvPr id="2" name="Picture 1"/>
              <p:cNvPicPr>
                <a:picLocks noChangeAspect="1"/>
              </p:cNvPicPr>
              <p:nvPr/>
            </p:nvPicPr>
            <p:blipFill>
              <a:blip r:embed="rId3"/>
              <a:stretch>
                <a:fillRect/>
              </a:stretch>
            </p:blipFill>
            <p:spPr>
              <a:xfrm>
                <a:off x="2802613" y="2372007"/>
                <a:ext cx="1932349" cy="1962371"/>
              </a:xfrm>
              <a:prstGeom prst="rect">
                <a:avLst/>
              </a:prstGeom>
            </p:spPr>
          </p:pic>
          <p:pic>
            <p:nvPicPr>
              <p:cNvPr id="3" name="Picture 2"/>
              <p:cNvPicPr>
                <a:picLocks noChangeAspect="1"/>
              </p:cNvPicPr>
              <p:nvPr/>
            </p:nvPicPr>
            <p:blipFill>
              <a:blip r:embed="rId4"/>
              <a:stretch>
                <a:fillRect/>
              </a:stretch>
            </p:blipFill>
            <p:spPr>
              <a:xfrm>
                <a:off x="2802613" y="4381694"/>
                <a:ext cx="1932349" cy="1924253"/>
              </a:xfrm>
              <a:prstGeom prst="rect">
                <a:avLst/>
              </a:prstGeom>
            </p:spPr>
          </p:pic>
          <p:pic>
            <p:nvPicPr>
              <p:cNvPr id="6" name="Picture 5"/>
              <p:cNvPicPr>
                <a:picLocks noChangeAspect="1"/>
              </p:cNvPicPr>
              <p:nvPr/>
            </p:nvPicPr>
            <p:blipFill>
              <a:blip r:embed="rId5"/>
              <a:stretch>
                <a:fillRect/>
              </a:stretch>
            </p:blipFill>
            <p:spPr>
              <a:xfrm>
                <a:off x="4784340" y="4381694"/>
                <a:ext cx="4020570" cy="1924253"/>
              </a:xfrm>
              <a:prstGeom prst="rect">
                <a:avLst/>
              </a:prstGeom>
            </p:spPr>
          </p:pic>
          <p:pic>
            <p:nvPicPr>
              <p:cNvPr id="7" name="Picture 6"/>
              <p:cNvPicPr>
                <a:picLocks noChangeAspect="1"/>
              </p:cNvPicPr>
              <p:nvPr/>
            </p:nvPicPr>
            <p:blipFill>
              <a:blip r:embed="rId6"/>
              <a:stretch>
                <a:fillRect/>
              </a:stretch>
            </p:blipFill>
            <p:spPr>
              <a:xfrm>
                <a:off x="4762124" y="2372007"/>
                <a:ext cx="4042786" cy="1962371"/>
              </a:xfrm>
              <a:prstGeom prst="rect">
                <a:avLst/>
              </a:prstGeom>
            </p:spPr>
          </p:pic>
        </p:grpSp>
        <p:sp>
          <p:nvSpPr>
            <p:cNvPr id="8" name="TextBox 7"/>
            <p:cNvSpPr txBox="1"/>
            <p:nvPr/>
          </p:nvSpPr>
          <p:spPr>
            <a:xfrm>
              <a:off x="2183760" y="3118732"/>
              <a:ext cx="551754"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D-8</a:t>
              </a: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100404" y="5249684"/>
              <a:ext cx="593432"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D-∞</a:t>
              </a:r>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244671" y="2422787"/>
              <a:ext cx="914033"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O</a:t>
              </a:r>
              <a:r>
                <a:rPr lang="en-US" sz="1400" dirty="0" smtClean="0">
                  <a:latin typeface="Times New Roman" panose="02020603050405020304" pitchFamily="18" charset="0"/>
                  <a:cs typeface="Times New Roman" panose="02020603050405020304" pitchFamily="18" charset="0"/>
                </a:rPr>
                <a:t>n a cone</a:t>
              </a:r>
            </a:p>
          </p:txBody>
        </p:sp>
        <p:sp>
          <p:nvSpPr>
            <p:cNvPr id="12" name="TextBox 11"/>
            <p:cNvSpPr txBox="1"/>
            <p:nvPr/>
          </p:nvSpPr>
          <p:spPr>
            <a:xfrm>
              <a:off x="6130937" y="2447370"/>
              <a:ext cx="963725" cy="307777"/>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On a plane</a:t>
              </a:r>
              <a:endParaRPr lang="en-US" sz="1400" dirty="0">
                <a:latin typeface="Times New Roman" panose="02020603050405020304" pitchFamily="18" charset="0"/>
                <a:cs typeface="Times New Roman" panose="02020603050405020304" pitchFamily="18" charset="0"/>
              </a:endParaRPr>
            </a:p>
          </p:txBody>
        </p:sp>
      </p:grpSp>
      <p:sp>
        <p:nvSpPr>
          <p:cNvPr id="13" name="TextBox 12"/>
          <p:cNvSpPr txBox="1"/>
          <p:nvPr/>
        </p:nvSpPr>
        <p:spPr>
          <a:xfrm>
            <a:off x="4702675" y="6392237"/>
            <a:ext cx="3996863" cy="276999"/>
          </a:xfrm>
          <a:prstGeom prst="rect">
            <a:avLst/>
          </a:prstGeom>
          <a:no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From </a:t>
            </a:r>
            <a:r>
              <a:rPr lang="en-US" sz="1200" dirty="0" err="1" smtClean="0">
                <a:latin typeface="Times New Roman" panose="02020603050405020304" pitchFamily="18" charset="0"/>
                <a:cs typeface="Times New Roman" panose="02020603050405020304" pitchFamily="18" charset="0"/>
              </a:rPr>
              <a:t>Tarboton</a:t>
            </a:r>
            <a:r>
              <a:rPr lang="en-US" sz="1200" dirty="0" smtClean="0">
                <a:latin typeface="Times New Roman" panose="02020603050405020304" pitchFamily="18" charset="0"/>
                <a:cs typeface="Times New Roman" panose="02020603050405020304" pitchFamily="18" charset="0"/>
              </a:rPr>
              <a:t>, 1997, Water Resources Research, 33:309-319</a:t>
            </a:r>
            <a:endParaRPr lang="en-US" sz="1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517058" y="2121739"/>
            <a:ext cx="1592103" cy="338554"/>
          </a:xfrm>
          <a:prstGeom prst="rect">
            <a:avLst/>
          </a:prstGeom>
          <a:noFill/>
        </p:spPr>
        <p:txBody>
          <a:bodyPr wrap="none" rtlCol="0">
            <a:spAutoFit/>
          </a:bodyPr>
          <a:lstStyle/>
          <a:p>
            <a:r>
              <a:rPr lang="en-US" sz="1600" dirty="0" smtClean="0">
                <a:latin typeface="Times New Roman" panose="02020603050405020304" pitchFamily="18" charset="0"/>
                <a:cs typeface="Times New Roman" panose="02020603050405020304" pitchFamily="18" charset="0"/>
              </a:rPr>
              <a:t>Flow Downslope</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27991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47328" y="1097780"/>
            <a:ext cx="963725" cy="307777"/>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On a plane</a:t>
            </a:r>
            <a:endParaRPr lang="en-US" sz="1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311053" y="5439226"/>
            <a:ext cx="1297150" cy="646331"/>
          </a:xfrm>
          <a:prstGeom prst="rect">
            <a:avLst/>
          </a:prstGeom>
          <a:noFill/>
        </p:spPr>
        <p:txBody>
          <a:bodyPr wrap="none" rtlCol="0">
            <a:spAutoFit/>
          </a:bodyPr>
          <a:lstStyle/>
          <a:p>
            <a:r>
              <a:rPr lang="en-US" dirty="0" smtClean="0">
                <a:latin typeface="+mj-lt"/>
              </a:rPr>
              <a:t>Downslope</a:t>
            </a:r>
          </a:p>
          <a:p>
            <a:r>
              <a:rPr lang="en-US" dirty="0" smtClean="0">
                <a:latin typeface="+mj-lt"/>
              </a:rPr>
              <a:t>dispersion</a:t>
            </a:r>
            <a:endParaRPr lang="en-US" dirty="0">
              <a:latin typeface="+mj-lt"/>
            </a:endParaRPr>
          </a:p>
        </p:txBody>
      </p:sp>
      <p:sp>
        <p:nvSpPr>
          <p:cNvPr id="16" name="TextBox 15"/>
          <p:cNvSpPr txBox="1"/>
          <p:nvPr/>
        </p:nvSpPr>
        <p:spPr>
          <a:xfrm>
            <a:off x="7600444" y="451448"/>
            <a:ext cx="1262333" cy="646331"/>
          </a:xfrm>
          <a:prstGeom prst="rect">
            <a:avLst/>
          </a:prstGeom>
          <a:noFill/>
        </p:spPr>
        <p:txBody>
          <a:bodyPr wrap="none" rtlCol="0">
            <a:spAutoFit/>
          </a:bodyPr>
          <a:lstStyle/>
          <a:p>
            <a:pPr algn="r"/>
            <a:r>
              <a:rPr lang="en-US" dirty="0" smtClean="0">
                <a:latin typeface="+mj-lt"/>
              </a:rPr>
              <a:t>Directional</a:t>
            </a:r>
          </a:p>
          <a:p>
            <a:pPr algn="r"/>
            <a:r>
              <a:rPr lang="en-US" dirty="0" smtClean="0">
                <a:latin typeface="+mj-lt"/>
              </a:rPr>
              <a:t>bias</a:t>
            </a:r>
            <a:endParaRPr lang="en-US" dirty="0">
              <a:latin typeface="+mj-lt"/>
            </a:endParaRPr>
          </a:p>
        </p:txBody>
      </p:sp>
      <p:sp>
        <p:nvSpPr>
          <p:cNvPr id="21" name="TextBox 20"/>
          <p:cNvSpPr txBox="1"/>
          <p:nvPr/>
        </p:nvSpPr>
        <p:spPr>
          <a:xfrm>
            <a:off x="304673" y="914426"/>
            <a:ext cx="4346236" cy="3600986"/>
          </a:xfrm>
          <a:prstGeom prst="rect">
            <a:avLst/>
          </a:prstGeom>
          <a:noFill/>
        </p:spPr>
        <p:txBody>
          <a:bodyPr wrap="square" rtlCol="0">
            <a:spAutoFit/>
          </a:bodyPr>
          <a:lstStyle/>
          <a:p>
            <a:pPr>
              <a:spcBef>
                <a:spcPts val="1200"/>
              </a:spcBef>
            </a:pPr>
            <a:r>
              <a:rPr lang="en-US" sz="2000" dirty="0" smtClean="0">
                <a:latin typeface="+mj-lt"/>
              </a:rPr>
              <a:t>Channelized </a:t>
            </a:r>
            <a:r>
              <a:rPr lang="en-US" sz="2000" dirty="0" err="1" smtClean="0">
                <a:latin typeface="+mj-lt"/>
              </a:rPr>
              <a:t>vs</a:t>
            </a:r>
            <a:r>
              <a:rPr lang="en-US" sz="2000" dirty="0" smtClean="0">
                <a:latin typeface="+mj-lt"/>
              </a:rPr>
              <a:t> </a:t>
            </a:r>
            <a:r>
              <a:rPr lang="en-US" sz="2000" dirty="0" err="1" smtClean="0">
                <a:latin typeface="+mj-lt"/>
              </a:rPr>
              <a:t>unchannelized</a:t>
            </a:r>
            <a:r>
              <a:rPr lang="en-US" sz="2000" dirty="0" smtClean="0">
                <a:latin typeface="+mj-lt"/>
              </a:rPr>
              <a:t> flow</a:t>
            </a:r>
          </a:p>
          <a:p>
            <a:pPr marL="285750" indent="-285750">
              <a:spcBef>
                <a:spcPts val="1200"/>
              </a:spcBef>
              <a:buFont typeface="Arial" panose="020B0604020202020204" pitchFamily="34" charset="0"/>
              <a:buChar char="•"/>
            </a:pPr>
            <a:r>
              <a:rPr lang="en-US" dirty="0" smtClean="0">
                <a:latin typeface="+mj-lt"/>
              </a:rPr>
              <a:t>We use D-∞ for </a:t>
            </a:r>
            <a:r>
              <a:rPr lang="en-US" dirty="0" err="1" smtClean="0">
                <a:latin typeface="+mj-lt"/>
              </a:rPr>
              <a:t>unchanneled</a:t>
            </a:r>
            <a:r>
              <a:rPr lang="en-US" dirty="0" smtClean="0">
                <a:latin typeface="+mj-lt"/>
              </a:rPr>
              <a:t> areas, because it allows downslope dispersion. </a:t>
            </a:r>
          </a:p>
          <a:p>
            <a:pPr marL="285750" indent="-285750">
              <a:spcBef>
                <a:spcPts val="1200"/>
              </a:spcBef>
              <a:buFont typeface="Arial" panose="020B0604020202020204" pitchFamily="34" charset="0"/>
              <a:buChar char="•"/>
            </a:pPr>
            <a:r>
              <a:rPr lang="en-US" dirty="0" smtClean="0">
                <a:latin typeface="+mj-lt"/>
              </a:rPr>
              <a:t>Once flow is channelized, we want to preclude dispersions, so use D-8.</a:t>
            </a:r>
          </a:p>
          <a:p>
            <a:pPr marL="285750" indent="-285750">
              <a:spcBef>
                <a:spcPts val="1200"/>
              </a:spcBef>
              <a:buFont typeface="Arial" panose="020B0604020202020204" pitchFamily="34" charset="0"/>
              <a:buChar char="•"/>
            </a:pPr>
            <a:r>
              <a:rPr lang="en-US" dirty="0" smtClean="0">
                <a:latin typeface="+mj-lt"/>
              </a:rPr>
              <a:t>To address directional bias, we direct flow to the downslope cell with greatest plan curvature, rather than steepest descent. Traced channels then follow contour crenulations.</a:t>
            </a:r>
            <a:endParaRPr lang="en-US" dirty="0">
              <a:latin typeface="+mj-lt"/>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714709213"/>
              </p:ext>
            </p:extLst>
          </p:nvPr>
        </p:nvGraphicFramePr>
        <p:xfrm>
          <a:off x="4795604" y="1376983"/>
          <a:ext cx="4067175" cy="3933825"/>
        </p:xfrm>
        <a:graphic>
          <a:graphicData uri="http://schemas.openxmlformats.org/presentationml/2006/ole">
            <mc:AlternateContent xmlns:mc="http://schemas.openxmlformats.org/markup-compatibility/2006">
              <mc:Choice xmlns:v="urn:schemas-microsoft-com:vml" Requires="v">
                <p:oleObj spid="_x0000_s1067" name="PHOTO-PAINT" r:id="rId3" imgW="4066920" imgH="3933720" progId="CorelPHOTOPAINT.Image.15">
                  <p:embed/>
                </p:oleObj>
              </mc:Choice>
              <mc:Fallback>
                <p:oleObj name="PHOTO-PAINT" r:id="rId3" imgW="4066920" imgH="3933720" progId="CorelPHOTOPAINT.Image.15">
                  <p:embed/>
                  <p:pic>
                    <p:nvPicPr>
                      <p:cNvPr id="0" name=""/>
                      <p:cNvPicPr/>
                      <p:nvPr/>
                    </p:nvPicPr>
                    <p:blipFill>
                      <a:blip r:embed="rId4"/>
                      <a:stretch>
                        <a:fillRect/>
                      </a:stretch>
                    </p:blipFill>
                    <p:spPr>
                      <a:xfrm>
                        <a:off x="4795604" y="1376983"/>
                        <a:ext cx="4067175" cy="3933825"/>
                      </a:xfrm>
                      <a:prstGeom prst="rect">
                        <a:avLst/>
                      </a:prstGeom>
                    </p:spPr>
                  </p:pic>
                </p:oleObj>
              </mc:Fallback>
            </mc:AlternateContent>
          </a:graphicData>
        </a:graphic>
      </p:graphicFrame>
      <p:cxnSp>
        <p:nvCxnSpPr>
          <p:cNvPr id="14" name="Straight Arrow Connector 13"/>
          <p:cNvCxnSpPr/>
          <p:nvPr/>
        </p:nvCxnSpPr>
        <p:spPr>
          <a:xfrm flipH="1" flipV="1">
            <a:off x="6799743" y="5036074"/>
            <a:ext cx="511311" cy="553938"/>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7055398" y="939297"/>
            <a:ext cx="1176212" cy="1477986"/>
          </a:xfrm>
          <a:prstGeom prst="straightConnector1">
            <a:avLst/>
          </a:prstGeom>
          <a:ln w="412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90886" y="251393"/>
            <a:ext cx="2424062" cy="461665"/>
          </a:xfrm>
          <a:prstGeom prst="rect">
            <a:avLst/>
          </a:prstGeom>
          <a:noFill/>
        </p:spPr>
        <p:txBody>
          <a:bodyPr wrap="none" rtlCol="0">
            <a:spAutoFit/>
          </a:bodyPr>
          <a:lstStyle/>
          <a:p>
            <a:r>
              <a:rPr lang="en-US" sz="2400" b="1" dirty="0" smtClean="0">
                <a:latin typeface="+mj-lt"/>
              </a:rPr>
              <a:t>Flow Direction</a:t>
            </a:r>
            <a:endParaRPr lang="en-US" sz="2400" b="1" dirty="0">
              <a:latin typeface="+mj-lt"/>
            </a:endParaRPr>
          </a:p>
        </p:txBody>
      </p:sp>
    </p:spTree>
    <p:extLst>
      <p:ext uri="{BB962C8B-B14F-4D97-AF65-F5344CB8AC3E}">
        <p14:creationId xmlns:p14="http://schemas.microsoft.com/office/powerpoint/2010/main" val="9188264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824" y="242761"/>
            <a:ext cx="7760262" cy="6370975"/>
          </a:xfrm>
          <a:prstGeom prst="rect">
            <a:avLst/>
          </a:prstGeom>
          <a:noFill/>
        </p:spPr>
        <p:txBody>
          <a:bodyPr wrap="square" rtlCol="0">
            <a:spAutoFit/>
          </a:bodyPr>
          <a:lstStyle/>
          <a:p>
            <a:r>
              <a:rPr lang="en-US" b="1" dirty="0" smtClean="0">
                <a:solidFill>
                  <a:schemeClr val="bg1">
                    <a:lumMod val="75000"/>
                  </a:schemeClr>
                </a:solidFill>
                <a:latin typeface="+mj-lt"/>
              </a:rPr>
              <a:t>Steps in building a channel-network dataset.</a:t>
            </a:r>
          </a:p>
          <a:p>
            <a:pPr marL="342900" indent="-342900">
              <a:spcBef>
                <a:spcPts val="600"/>
              </a:spcBef>
              <a:buFont typeface="+mj-lt"/>
              <a:buAutoNum type="arabicPeriod"/>
            </a:pPr>
            <a:r>
              <a:rPr lang="en-US" dirty="0" smtClean="0">
                <a:solidFill>
                  <a:schemeClr val="bg1">
                    <a:lumMod val="75000"/>
                  </a:schemeClr>
                </a:solidFill>
                <a:latin typeface="+mj-lt"/>
              </a:rPr>
              <a:t>Build a contiguous DEM over entire watershed (</a:t>
            </a:r>
            <a:r>
              <a:rPr lang="en-US" dirty="0" err="1" smtClean="0">
                <a:solidFill>
                  <a:schemeClr val="bg1">
                    <a:lumMod val="75000"/>
                  </a:schemeClr>
                </a:solidFill>
                <a:latin typeface="+mj-lt"/>
              </a:rPr>
              <a:t>IfSAR</a:t>
            </a:r>
            <a:r>
              <a:rPr lang="en-US" dirty="0" smtClean="0">
                <a:solidFill>
                  <a:schemeClr val="bg1">
                    <a:lumMod val="75000"/>
                  </a:schemeClr>
                </a:solidFill>
                <a:latin typeface="+mj-lt"/>
              </a:rPr>
              <a:t>,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 NED).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resolution, coordinate system</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Calibrate synthetic channel-network extent.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length scale for topographic attributes, channel density</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Hydrologic conditioning.</a:t>
            </a:r>
          </a:p>
          <a:p>
            <a:pPr marL="800100" lvl="1" indent="-342900">
              <a:buFont typeface="+mj-lt"/>
              <a:buAutoNum type="alphaLcParenR"/>
            </a:pPr>
            <a:r>
              <a:rPr lang="en-US" dirty="0" smtClean="0">
                <a:solidFill>
                  <a:schemeClr val="bg1">
                    <a:lumMod val="75000"/>
                  </a:schemeClr>
                </a:solidFill>
                <a:latin typeface="+mj-lt"/>
              </a:rPr>
              <a:t>Build a water mask.</a:t>
            </a:r>
          </a:p>
          <a:p>
            <a:pPr marL="800100" lvl="1" indent="-342900">
              <a:buFont typeface="+mj-lt"/>
              <a:buAutoNum type="alphaLcParenR"/>
            </a:pPr>
            <a:r>
              <a:rPr lang="en-US" dirty="0" smtClean="0">
                <a:solidFill>
                  <a:schemeClr val="bg1">
                    <a:lumMod val="75000"/>
                  </a:schemeClr>
                </a:solidFill>
                <a:latin typeface="+mj-lt"/>
              </a:rPr>
              <a:t>Identify road crossings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a:t>
            </a:r>
          </a:p>
          <a:p>
            <a:pPr marL="800100" lvl="1" indent="-342900">
              <a:buFont typeface="+mj-lt"/>
              <a:buAutoNum type="alphaLcParenR"/>
            </a:pPr>
            <a:r>
              <a:rPr lang="en-US" dirty="0" smtClean="0">
                <a:solidFill>
                  <a:schemeClr val="bg1">
                    <a:lumMod val="75000"/>
                  </a:schemeClr>
                </a:solidFill>
                <a:latin typeface="+mj-lt"/>
              </a:rPr>
              <a:t>Existing line work</a:t>
            </a:r>
            <a:r>
              <a:rPr lang="en-US" dirty="0">
                <a:solidFill>
                  <a:schemeClr val="bg1">
                    <a:lumMod val="75000"/>
                  </a:schemeClr>
                </a:solidFill>
                <a:latin typeface="+mj-lt"/>
              </a:rPr>
              <a:t> </a:t>
            </a:r>
            <a:r>
              <a:rPr lang="en-US" dirty="0" smtClean="0">
                <a:solidFill>
                  <a:schemeClr val="bg1">
                    <a:lumMod val="75000"/>
                  </a:schemeClr>
                </a:solidFill>
                <a:latin typeface="+mj-lt"/>
              </a:rPr>
              <a:t>for hydrologic enforcement.</a:t>
            </a:r>
          </a:p>
          <a:p>
            <a:pPr marL="800100" lvl="1" indent="-342900">
              <a:buFont typeface="+mj-lt"/>
              <a:buAutoNum type="alphaLcParenR"/>
            </a:pPr>
            <a:r>
              <a:rPr lang="en-US" dirty="0" smtClean="0">
                <a:solidFill>
                  <a:schemeClr val="bg1">
                    <a:lumMod val="75000"/>
                  </a:schemeClr>
                </a:solidFill>
                <a:latin typeface="+mj-lt"/>
              </a:rPr>
              <a:t>Drain or fill closed depressions.</a:t>
            </a:r>
          </a:p>
          <a:p>
            <a:pPr marL="800100" lvl="1" indent="-342900">
              <a:buFont typeface="+mj-lt"/>
              <a:buAutoNum type="alphaLcParenR"/>
            </a:pPr>
            <a:r>
              <a:rPr lang="en-US" dirty="0" smtClean="0">
                <a:solidFill>
                  <a:schemeClr val="bg1">
                    <a:lumMod val="75000"/>
                  </a:schemeClr>
                </a:solidFill>
                <a:latin typeface="+mj-lt"/>
              </a:rPr>
              <a:t>Define flow directions. </a:t>
            </a:r>
          </a:p>
          <a:p>
            <a:pPr marL="342900" indent="-342900">
              <a:spcBef>
                <a:spcPts val="600"/>
              </a:spcBef>
              <a:buFont typeface="+mj-lt"/>
              <a:buAutoNum type="arabicPeriod"/>
            </a:pPr>
            <a:r>
              <a:rPr lang="en-US" dirty="0" smtClean="0">
                <a:latin typeface="+mj-lt"/>
              </a:rPr>
              <a:t>Build linked channel-node dataset.</a:t>
            </a:r>
          </a:p>
          <a:p>
            <a:pPr marL="342900" indent="-342900">
              <a:spcBef>
                <a:spcPts val="600"/>
              </a:spcBef>
              <a:buFont typeface="+mj-lt"/>
              <a:buAutoNum type="arabicPeriod"/>
            </a:pPr>
            <a:r>
              <a:rPr lang="en-US" dirty="0" smtClean="0">
                <a:solidFill>
                  <a:schemeClr val="bg1">
                    <a:lumMod val="75000"/>
                  </a:schemeClr>
                </a:solidFill>
                <a:latin typeface="+mj-lt"/>
              </a:rPr>
              <a:t>Build GIS output files.</a:t>
            </a:r>
          </a:p>
          <a:p>
            <a:pPr marL="800100" lvl="1" indent="-342900">
              <a:buFont typeface="+mj-lt"/>
              <a:buAutoNum type="alphaLcParenR"/>
            </a:pPr>
            <a:r>
              <a:rPr lang="en-US" dirty="0" smtClean="0">
                <a:solidFill>
                  <a:schemeClr val="bg1">
                    <a:lumMod val="75000"/>
                  </a:schemeClr>
                </a:solidFill>
                <a:latin typeface="+mj-lt"/>
              </a:rPr>
              <a:t>Routed channel network. </a:t>
            </a:r>
            <a:br>
              <a:rPr lang="en-US" dirty="0" smtClean="0">
                <a:solidFill>
                  <a:schemeClr val="bg1">
                    <a:lumMod val="75000"/>
                  </a:schemeClr>
                </a:solidFill>
                <a:latin typeface="+mj-lt"/>
              </a:rPr>
            </a:br>
            <a:r>
              <a:rPr lang="en-US" dirty="0" smtClean="0">
                <a:solidFill>
                  <a:schemeClr val="bg1">
                    <a:lumMod val="75000"/>
                  </a:schemeClr>
                </a:solidFill>
                <a:latin typeface="+mj-lt"/>
              </a:rPr>
              <a:t>Decisions: reach length, upslope extent.</a:t>
            </a:r>
          </a:p>
          <a:p>
            <a:pPr marL="800100" lvl="1" indent="-342900">
              <a:buFont typeface="+mj-lt"/>
              <a:buAutoNum type="alphaLcParenR"/>
            </a:pPr>
            <a:r>
              <a:rPr lang="en-US" dirty="0" smtClean="0">
                <a:solidFill>
                  <a:schemeClr val="bg1">
                    <a:lumMod val="75000"/>
                  </a:schemeClr>
                </a:solidFill>
                <a:latin typeface="+mj-lt"/>
              </a:rPr>
              <a:t>Attributes (contributing area, gradient, flow length, lake, etc.)</a:t>
            </a:r>
          </a:p>
          <a:p>
            <a:pPr marL="800100" lvl="1" indent="-342900">
              <a:buFont typeface="+mj-lt"/>
              <a:buAutoNum type="alphaLcParenR"/>
            </a:pPr>
            <a:r>
              <a:rPr lang="en-US" dirty="0" smtClean="0">
                <a:solidFill>
                  <a:schemeClr val="bg1">
                    <a:lumMod val="75000"/>
                  </a:schemeClr>
                </a:solidFill>
                <a:latin typeface="+mj-lt"/>
              </a:rPr>
              <a:t>Flood-plain polygons.</a:t>
            </a:r>
          </a:p>
          <a:p>
            <a:pPr marL="800100" lvl="1" indent="-342900">
              <a:buFont typeface="+mj-lt"/>
              <a:buAutoNum type="alphaLcParenR"/>
            </a:pPr>
            <a:r>
              <a:rPr lang="en-US" dirty="0" smtClean="0">
                <a:solidFill>
                  <a:schemeClr val="bg1">
                    <a:lumMod val="75000"/>
                  </a:schemeClr>
                </a:solidFill>
                <a:latin typeface="+mj-lt"/>
              </a:rPr>
              <a:t>Drainage wings.</a:t>
            </a:r>
          </a:p>
          <a:p>
            <a:pPr marL="800100" lvl="1" indent="-342900">
              <a:buFont typeface="+mj-lt"/>
              <a:buAutoNum type="alphaLcParenR"/>
            </a:pPr>
            <a:r>
              <a:rPr lang="en-US" dirty="0" smtClean="0">
                <a:solidFill>
                  <a:schemeClr val="bg1">
                    <a:lumMod val="75000"/>
                  </a:schemeClr>
                </a:solidFill>
                <a:latin typeface="+mj-lt"/>
              </a:rPr>
              <a:t>Other needed analyses (road erosion, etc.)</a:t>
            </a:r>
          </a:p>
          <a:p>
            <a:pPr marL="342900" indent="-342900">
              <a:spcBef>
                <a:spcPts val="600"/>
              </a:spcBef>
              <a:buFont typeface="+mj-lt"/>
              <a:buAutoNum type="arabicPeriod"/>
            </a:pPr>
            <a:r>
              <a:rPr lang="en-US" dirty="0" smtClean="0">
                <a:solidFill>
                  <a:schemeClr val="bg1">
                    <a:lumMod val="75000"/>
                  </a:schemeClr>
                </a:solidFill>
                <a:latin typeface="+mj-lt"/>
              </a:rPr>
              <a:t>Verify (field surveys, other data sets), Quality Control. Iterate.</a:t>
            </a:r>
            <a:br>
              <a:rPr lang="en-US" dirty="0" smtClean="0">
                <a:solidFill>
                  <a:schemeClr val="bg1">
                    <a:lumMod val="75000"/>
                  </a:schemeClr>
                </a:solidFill>
                <a:latin typeface="+mj-lt"/>
              </a:rPr>
            </a:br>
            <a:r>
              <a:rPr lang="en-US" dirty="0" smtClean="0">
                <a:solidFill>
                  <a:schemeClr val="bg1">
                    <a:lumMod val="75000"/>
                  </a:schemeClr>
                </a:solidFill>
                <a:latin typeface="+mj-lt"/>
              </a:rPr>
              <a:t>Ensure all subsequent analyses properly functional.</a:t>
            </a:r>
          </a:p>
        </p:txBody>
      </p:sp>
    </p:spTree>
    <p:extLst>
      <p:ext uri="{BB962C8B-B14F-4D97-AF65-F5344CB8AC3E}">
        <p14:creationId xmlns:p14="http://schemas.microsoft.com/office/powerpoint/2010/main" val="42932367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863715" y="315259"/>
            <a:ext cx="7884535" cy="3875558"/>
            <a:chOff x="913956" y="636807"/>
            <a:chExt cx="7884535" cy="3875558"/>
          </a:xfrm>
        </p:grpSpPr>
        <p:grpSp>
          <p:nvGrpSpPr>
            <p:cNvPr id="37" name="Group 36"/>
            <p:cNvGrpSpPr/>
            <p:nvPr/>
          </p:nvGrpSpPr>
          <p:grpSpPr>
            <a:xfrm>
              <a:off x="2915556" y="1282149"/>
              <a:ext cx="2885661" cy="3230216"/>
              <a:chOff x="1689653" y="1282149"/>
              <a:chExt cx="2885661" cy="2734918"/>
            </a:xfrm>
          </p:grpSpPr>
          <p:grpSp>
            <p:nvGrpSpPr>
              <p:cNvPr id="36" name="Group 35"/>
              <p:cNvGrpSpPr/>
              <p:nvPr/>
            </p:nvGrpSpPr>
            <p:grpSpPr>
              <a:xfrm>
                <a:off x="1689653" y="1282149"/>
                <a:ext cx="2885661" cy="2734918"/>
                <a:chOff x="1689653" y="1282148"/>
                <a:chExt cx="2885661" cy="3180521"/>
              </a:xfrm>
            </p:grpSpPr>
            <p:cxnSp>
              <p:nvCxnSpPr>
                <p:cNvPr id="5" name="Straight Connector 4"/>
                <p:cNvCxnSpPr/>
                <p:nvPr/>
              </p:nvCxnSpPr>
              <p:spPr>
                <a:xfrm flipH="1">
                  <a:off x="1689653" y="1282148"/>
                  <a:ext cx="9939" cy="31805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408584" y="1282148"/>
                  <a:ext cx="9939" cy="31805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127515" y="1282148"/>
                  <a:ext cx="9939" cy="31805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846446" y="1282148"/>
                  <a:ext cx="9939" cy="31805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565375" y="1282148"/>
                  <a:ext cx="9939" cy="31805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p:nvCxnSpPr>
            <p:spPr>
              <a:xfrm flipV="1">
                <a:off x="1689653" y="1282149"/>
                <a:ext cx="2875722" cy="99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689653" y="1827145"/>
                <a:ext cx="2875722" cy="99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689653" y="2372141"/>
                <a:ext cx="2875722" cy="99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689653" y="2917137"/>
                <a:ext cx="2875722" cy="99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689653" y="3462133"/>
                <a:ext cx="2875722" cy="99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689653" y="4007127"/>
                <a:ext cx="2875722" cy="99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9" name="Oval 38"/>
            <p:cNvSpPr/>
            <p:nvPr/>
          </p:nvSpPr>
          <p:spPr>
            <a:xfrm>
              <a:off x="2841012" y="1229283"/>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860890" y="1860963"/>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579821" y="2516674"/>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579820" y="3148628"/>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288810" y="3160374"/>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017683" y="3792324"/>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716735" y="3792323"/>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935433" y="1500809"/>
              <a:ext cx="3333198" cy="2611782"/>
            </a:xfrm>
            <a:custGeom>
              <a:avLst/>
              <a:gdLst>
                <a:gd name="connsiteX0" fmla="*/ 0 w 2975537"/>
                <a:gd name="connsiteY0" fmla="*/ 0 h 2532862"/>
                <a:gd name="connsiteX1" fmla="*/ 695740 w 2975537"/>
                <a:gd name="connsiteY1" fmla="*/ 1361661 h 2532862"/>
                <a:gd name="connsiteX2" fmla="*/ 1848679 w 2975537"/>
                <a:gd name="connsiteY2" fmla="*/ 2156791 h 2532862"/>
                <a:gd name="connsiteX3" fmla="*/ 2882348 w 2975537"/>
                <a:gd name="connsiteY3" fmla="*/ 2484782 h 2532862"/>
                <a:gd name="connsiteX4" fmla="*/ 2862470 w 2975537"/>
                <a:gd name="connsiteY4" fmla="*/ 2524539 h 2532862"/>
                <a:gd name="connsiteX0" fmla="*/ 0 w 3100875"/>
                <a:gd name="connsiteY0" fmla="*/ 0 h 2512289"/>
                <a:gd name="connsiteX1" fmla="*/ 695740 w 3100875"/>
                <a:gd name="connsiteY1" fmla="*/ 1361661 h 2512289"/>
                <a:gd name="connsiteX2" fmla="*/ 1848679 w 3100875"/>
                <a:gd name="connsiteY2" fmla="*/ 2156791 h 2512289"/>
                <a:gd name="connsiteX3" fmla="*/ 2882348 w 3100875"/>
                <a:gd name="connsiteY3" fmla="*/ 2484782 h 2512289"/>
                <a:gd name="connsiteX4" fmla="*/ 3059320 w 3100875"/>
                <a:gd name="connsiteY4" fmla="*/ 2486439 h 2512289"/>
                <a:gd name="connsiteX0" fmla="*/ 0 w 3442469"/>
                <a:gd name="connsiteY0" fmla="*/ 0 h 2571320"/>
                <a:gd name="connsiteX1" fmla="*/ 695740 w 3442469"/>
                <a:gd name="connsiteY1" fmla="*/ 1361661 h 2571320"/>
                <a:gd name="connsiteX2" fmla="*/ 1848679 w 3442469"/>
                <a:gd name="connsiteY2" fmla="*/ 2156791 h 2571320"/>
                <a:gd name="connsiteX3" fmla="*/ 2882348 w 3442469"/>
                <a:gd name="connsiteY3" fmla="*/ 2484782 h 2571320"/>
                <a:gd name="connsiteX4" fmla="*/ 3427620 w 3442469"/>
                <a:gd name="connsiteY4" fmla="*/ 2568989 h 2571320"/>
                <a:gd name="connsiteX0" fmla="*/ 0 w 2882348"/>
                <a:gd name="connsiteY0" fmla="*/ 0 h 2484782"/>
                <a:gd name="connsiteX1" fmla="*/ 695740 w 2882348"/>
                <a:gd name="connsiteY1" fmla="*/ 1361661 h 2484782"/>
                <a:gd name="connsiteX2" fmla="*/ 1848679 w 2882348"/>
                <a:gd name="connsiteY2" fmla="*/ 2156791 h 2484782"/>
                <a:gd name="connsiteX3" fmla="*/ 2882348 w 2882348"/>
                <a:gd name="connsiteY3" fmla="*/ 2484782 h 2484782"/>
                <a:gd name="connsiteX0" fmla="*/ 0 w 3333198"/>
                <a:gd name="connsiteY0" fmla="*/ 0 h 2611782"/>
                <a:gd name="connsiteX1" fmla="*/ 695740 w 3333198"/>
                <a:gd name="connsiteY1" fmla="*/ 1361661 h 2611782"/>
                <a:gd name="connsiteX2" fmla="*/ 1848679 w 3333198"/>
                <a:gd name="connsiteY2" fmla="*/ 2156791 h 2611782"/>
                <a:gd name="connsiteX3" fmla="*/ 3333198 w 3333198"/>
                <a:gd name="connsiteY3" fmla="*/ 2611782 h 2611782"/>
              </a:gdLst>
              <a:ahLst/>
              <a:cxnLst>
                <a:cxn ang="0">
                  <a:pos x="connsiteX0" y="connsiteY0"/>
                </a:cxn>
                <a:cxn ang="0">
                  <a:pos x="connsiteX1" y="connsiteY1"/>
                </a:cxn>
                <a:cxn ang="0">
                  <a:pos x="connsiteX2" y="connsiteY2"/>
                </a:cxn>
                <a:cxn ang="0">
                  <a:pos x="connsiteX3" y="connsiteY3"/>
                </a:cxn>
              </a:cxnLst>
              <a:rect l="l" t="t" r="r" b="b"/>
              <a:pathLst>
                <a:path w="3333198" h="2611782">
                  <a:moveTo>
                    <a:pt x="0" y="0"/>
                  </a:moveTo>
                  <a:cubicBezTo>
                    <a:pt x="193813" y="501098"/>
                    <a:pt x="387627" y="1002196"/>
                    <a:pt x="695740" y="1361661"/>
                  </a:cubicBezTo>
                  <a:cubicBezTo>
                    <a:pt x="1003853" y="1721126"/>
                    <a:pt x="1409103" y="1948437"/>
                    <a:pt x="1848679" y="2156791"/>
                  </a:cubicBezTo>
                  <a:cubicBezTo>
                    <a:pt x="2288255" y="2365145"/>
                    <a:pt x="3070041" y="2543082"/>
                    <a:pt x="3333198" y="2611782"/>
                  </a:cubicBezTo>
                </a:path>
              </a:pathLst>
            </a:custGeom>
            <a:noFill/>
            <a:ln w="38100">
              <a:solidFill>
                <a:schemeClr val="accent1">
                  <a:lumMod val="75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a:stCxn id="39" idx="4"/>
              <a:endCxn id="40" idx="0"/>
            </p:cNvCxnSpPr>
            <p:nvPr/>
          </p:nvCxnSpPr>
          <p:spPr>
            <a:xfrm>
              <a:off x="2905617" y="1358492"/>
              <a:ext cx="19878" cy="502471"/>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0" idx="5"/>
              <a:endCxn id="41" idx="1"/>
            </p:cNvCxnSpPr>
            <p:nvPr/>
          </p:nvCxnSpPr>
          <p:spPr>
            <a:xfrm>
              <a:off x="2971177" y="1971250"/>
              <a:ext cx="627566" cy="56434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42" idx="0"/>
            </p:cNvCxnSpPr>
            <p:nvPr/>
          </p:nvCxnSpPr>
          <p:spPr>
            <a:xfrm>
              <a:off x="3632829" y="2653472"/>
              <a:ext cx="11596" cy="49515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43" idx="2"/>
            </p:cNvCxnSpPr>
            <p:nvPr/>
          </p:nvCxnSpPr>
          <p:spPr>
            <a:xfrm>
              <a:off x="3706543" y="3205922"/>
              <a:ext cx="582267" cy="1905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400056" y="3266073"/>
              <a:ext cx="627566" cy="56434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5121352" y="3839662"/>
              <a:ext cx="582267" cy="1905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672907" y="995823"/>
              <a:ext cx="1158394" cy="369332"/>
            </a:xfrm>
            <a:prstGeom prst="rect">
              <a:avLst/>
            </a:prstGeom>
            <a:noFill/>
          </p:spPr>
          <p:txBody>
            <a:bodyPr wrap="none" rtlCol="0">
              <a:spAutoFit/>
            </a:bodyPr>
            <a:lstStyle/>
            <a:p>
              <a:r>
                <a:rPr lang="en-US" dirty="0" smtClean="0">
                  <a:solidFill>
                    <a:schemeClr val="bg1">
                      <a:lumMod val="65000"/>
                    </a:schemeClr>
                  </a:solidFill>
                  <a:latin typeface="+mj-lt"/>
                </a:rPr>
                <a:t>DEM cells</a:t>
              </a:r>
              <a:endParaRPr lang="en-US" dirty="0">
                <a:solidFill>
                  <a:schemeClr val="bg1">
                    <a:lumMod val="65000"/>
                  </a:schemeClr>
                </a:solidFill>
                <a:latin typeface="+mj-lt"/>
              </a:endParaRPr>
            </a:p>
          </p:txBody>
        </p:sp>
        <p:sp>
          <p:nvSpPr>
            <p:cNvPr id="62" name="TextBox 61"/>
            <p:cNvSpPr txBox="1"/>
            <p:nvPr/>
          </p:nvSpPr>
          <p:spPr>
            <a:xfrm>
              <a:off x="913956" y="988088"/>
              <a:ext cx="1697901" cy="369332"/>
            </a:xfrm>
            <a:prstGeom prst="rect">
              <a:avLst/>
            </a:prstGeom>
            <a:noFill/>
          </p:spPr>
          <p:txBody>
            <a:bodyPr wrap="none" rtlCol="0">
              <a:spAutoFit/>
            </a:bodyPr>
            <a:lstStyle/>
            <a:p>
              <a:r>
                <a:rPr lang="en-US" dirty="0" smtClean="0">
                  <a:latin typeface="+mj-lt"/>
                </a:rPr>
                <a:t>DEM grid point</a:t>
              </a:r>
              <a:endParaRPr lang="en-US" dirty="0">
                <a:latin typeface="+mj-lt"/>
              </a:endParaRPr>
            </a:p>
          </p:txBody>
        </p:sp>
        <p:cxnSp>
          <p:nvCxnSpPr>
            <p:cNvPr id="64" name="Straight Arrow Connector 63"/>
            <p:cNvCxnSpPr>
              <a:stCxn id="62" idx="3"/>
              <a:endCxn id="39" idx="2"/>
            </p:cNvCxnSpPr>
            <p:nvPr/>
          </p:nvCxnSpPr>
          <p:spPr>
            <a:xfrm>
              <a:off x="2611857" y="1172754"/>
              <a:ext cx="229155" cy="121134"/>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268631" y="3900210"/>
              <a:ext cx="2529860" cy="369332"/>
            </a:xfrm>
            <a:prstGeom prst="rect">
              <a:avLst/>
            </a:prstGeom>
            <a:noFill/>
          </p:spPr>
          <p:txBody>
            <a:bodyPr wrap="none" rtlCol="0">
              <a:spAutoFit/>
            </a:bodyPr>
            <a:lstStyle/>
            <a:p>
              <a:r>
                <a:rPr lang="en-US" b="1" dirty="0" smtClean="0">
                  <a:solidFill>
                    <a:srgbClr val="3B8EFA"/>
                  </a:solidFill>
                  <a:latin typeface="+mj-lt"/>
                </a:rPr>
                <a:t>Smoothed flow path</a:t>
              </a:r>
              <a:endParaRPr lang="en-US" b="1" dirty="0">
                <a:solidFill>
                  <a:srgbClr val="3B8EFA"/>
                </a:solidFill>
                <a:latin typeface="+mj-lt"/>
              </a:endParaRPr>
            </a:p>
          </p:txBody>
        </p:sp>
        <p:sp>
          <p:nvSpPr>
            <p:cNvPr id="68" name="TextBox 67"/>
            <p:cNvSpPr txBox="1"/>
            <p:nvPr/>
          </p:nvSpPr>
          <p:spPr>
            <a:xfrm>
              <a:off x="949317" y="1968056"/>
              <a:ext cx="1574470" cy="369332"/>
            </a:xfrm>
            <a:prstGeom prst="rect">
              <a:avLst/>
            </a:prstGeom>
            <a:noFill/>
          </p:spPr>
          <p:txBody>
            <a:bodyPr wrap="none" rtlCol="0">
              <a:spAutoFit/>
            </a:bodyPr>
            <a:lstStyle/>
            <a:p>
              <a:r>
                <a:rPr lang="en-US" dirty="0" smtClean="0">
                  <a:latin typeface="+mj-lt"/>
                </a:rPr>
                <a:t>D-8 flow path</a:t>
              </a:r>
              <a:endParaRPr lang="en-US" dirty="0">
                <a:latin typeface="+mj-lt"/>
              </a:endParaRPr>
            </a:p>
          </p:txBody>
        </p:sp>
        <p:cxnSp>
          <p:nvCxnSpPr>
            <p:cNvPr id="69" name="Straight Arrow Connector 68"/>
            <p:cNvCxnSpPr>
              <a:stCxn id="68" idx="3"/>
            </p:cNvCxnSpPr>
            <p:nvPr/>
          </p:nvCxnSpPr>
          <p:spPr>
            <a:xfrm flipV="1">
              <a:off x="2523787" y="2100105"/>
              <a:ext cx="560319" cy="52617"/>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4" name="Oval 73"/>
            <p:cNvSpPr/>
            <p:nvPr/>
          </p:nvSpPr>
          <p:spPr>
            <a:xfrm>
              <a:off x="3003371" y="1738495"/>
              <a:ext cx="129209" cy="129209"/>
            </a:xfrm>
            <a:prstGeom prst="ellipse">
              <a:avLst/>
            </a:prstGeom>
            <a:solidFill>
              <a:srgbClr val="73B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3426697" y="2634141"/>
              <a:ext cx="129209" cy="129209"/>
            </a:xfrm>
            <a:prstGeom prst="ellipse">
              <a:avLst/>
            </a:prstGeom>
            <a:solidFill>
              <a:srgbClr val="73B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720375" y="2961281"/>
              <a:ext cx="129209" cy="129209"/>
            </a:xfrm>
            <a:prstGeom prst="ellipse">
              <a:avLst/>
            </a:prstGeom>
            <a:solidFill>
              <a:srgbClr val="73B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158974" y="3283116"/>
              <a:ext cx="129209" cy="129209"/>
            </a:xfrm>
            <a:prstGeom prst="ellipse">
              <a:avLst/>
            </a:prstGeom>
            <a:solidFill>
              <a:srgbClr val="73B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037560" y="3695418"/>
              <a:ext cx="129209" cy="129209"/>
            </a:xfrm>
            <a:prstGeom prst="ellipse">
              <a:avLst/>
            </a:prstGeom>
            <a:solidFill>
              <a:srgbClr val="73B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5696858" y="3927605"/>
              <a:ext cx="129209" cy="129209"/>
            </a:xfrm>
            <a:prstGeom prst="ellipse">
              <a:avLst/>
            </a:prstGeom>
            <a:solidFill>
              <a:srgbClr val="73B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3396255" y="636807"/>
              <a:ext cx="1003801" cy="646331"/>
            </a:xfrm>
            <a:prstGeom prst="rect">
              <a:avLst/>
            </a:prstGeom>
            <a:noFill/>
          </p:spPr>
          <p:txBody>
            <a:bodyPr wrap="none" rtlCol="0">
              <a:spAutoFit/>
            </a:bodyPr>
            <a:lstStyle/>
            <a:p>
              <a:r>
                <a:rPr lang="en-US" dirty="0" smtClean="0">
                  <a:solidFill>
                    <a:srgbClr val="3B8EFA"/>
                  </a:solidFill>
                  <a:latin typeface="+mj-lt"/>
                </a:rPr>
                <a:t>Channel</a:t>
              </a:r>
            </a:p>
            <a:p>
              <a:r>
                <a:rPr lang="en-US" dirty="0" smtClean="0">
                  <a:solidFill>
                    <a:srgbClr val="3B8EFA"/>
                  </a:solidFill>
                  <a:latin typeface="+mj-lt"/>
                </a:rPr>
                <a:t>node</a:t>
              </a:r>
              <a:endParaRPr lang="en-US" dirty="0">
                <a:solidFill>
                  <a:srgbClr val="3B8EFA"/>
                </a:solidFill>
                <a:latin typeface="+mj-lt"/>
              </a:endParaRPr>
            </a:p>
          </p:txBody>
        </p:sp>
        <p:cxnSp>
          <p:nvCxnSpPr>
            <p:cNvPr id="84" name="Straight Arrow Connector 83"/>
            <p:cNvCxnSpPr>
              <a:endCxn id="74" idx="7"/>
            </p:cNvCxnSpPr>
            <p:nvPr/>
          </p:nvCxnSpPr>
          <p:spPr>
            <a:xfrm flipH="1">
              <a:off x="3113658" y="1193026"/>
              <a:ext cx="371740" cy="564391"/>
            </a:xfrm>
            <a:prstGeom prst="straightConnector1">
              <a:avLst/>
            </a:prstGeom>
            <a:ln w="9525">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86" name="TextBox 85"/>
          <p:cNvSpPr txBox="1"/>
          <p:nvPr/>
        </p:nvSpPr>
        <p:spPr>
          <a:xfrm>
            <a:off x="524284" y="4615849"/>
            <a:ext cx="7686988" cy="190821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smtClean="0">
                <a:latin typeface="+mj-lt"/>
              </a:rPr>
              <a:t>Channel nodes are defined from smoothed flow paths fit through the D-8 flow directions. </a:t>
            </a:r>
          </a:p>
          <a:p>
            <a:pPr marL="285750" indent="-285750">
              <a:spcBef>
                <a:spcPts val="600"/>
              </a:spcBef>
              <a:buFont typeface="Arial" panose="020B0604020202020204" pitchFamily="34" charset="0"/>
              <a:buChar char="•"/>
            </a:pPr>
            <a:r>
              <a:rPr lang="en-US" dirty="0" smtClean="0">
                <a:latin typeface="+mj-lt"/>
              </a:rPr>
              <a:t>Nodes are linked to the adjacent upstream and downstream nodes in the channel network. </a:t>
            </a:r>
          </a:p>
          <a:p>
            <a:pPr marL="285750" indent="-285750">
              <a:spcBef>
                <a:spcPts val="600"/>
              </a:spcBef>
              <a:buFont typeface="Arial" panose="020B0604020202020204" pitchFamily="34" charset="0"/>
              <a:buChar char="•"/>
            </a:pPr>
            <a:r>
              <a:rPr lang="en-US" dirty="0" smtClean="0">
                <a:latin typeface="+mj-lt"/>
              </a:rPr>
              <a:t>Each node has a flow length and an associated set of attributes that apply either to the node location or over the node flow length.</a:t>
            </a:r>
            <a:endParaRPr lang="en-US" dirty="0">
              <a:latin typeface="+mj-lt"/>
            </a:endParaRPr>
          </a:p>
        </p:txBody>
      </p:sp>
    </p:spTree>
    <p:extLst>
      <p:ext uri="{BB962C8B-B14F-4D97-AF65-F5344CB8AC3E}">
        <p14:creationId xmlns:p14="http://schemas.microsoft.com/office/powerpoint/2010/main" val="3662574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9929" y="267111"/>
            <a:ext cx="7857811" cy="3447098"/>
          </a:xfrm>
          <a:prstGeom prst="rect">
            <a:avLst/>
          </a:prstGeom>
          <a:noFill/>
        </p:spPr>
        <p:txBody>
          <a:bodyPr wrap="square" rtlCol="0">
            <a:spAutoFit/>
          </a:bodyPr>
          <a:lstStyle/>
          <a:p>
            <a:r>
              <a:rPr lang="en-US" b="1" dirty="0" smtClean="0"/>
              <a:t>Why use linked nodes (instead of, say, a routed vector network)?</a:t>
            </a:r>
          </a:p>
          <a:p>
            <a:pPr marL="285750" indent="-285750">
              <a:spcBef>
                <a:spcPts val="600"/>
              </a:spcBef>
              <a:buFont typeface="Arial" panose="020B0604020202020204" pitchFamily="34" charset="0"/>
              <a:buChar char="•"/>
            </a:pPr>
            <a:r>
              <a:rPr lang="en-US" dirty="0" smtClean="0"/>
              <a:t>Data stored at the spatial grain of the DEM.</a:t>
            </a:r>
          </a:p>
          <a:p>
            <a:pPr marL="285750" indent="-285750">
              <a:spcBef>
                <a:spcPts val="600"/>
              </a:spcBef>
              <a:buFont typeface="Arial" panose="020B0604020202020204" pitchFamily="34" charset="0"/>
              <a:buChar char="•"/>
            </a:pPr>
            <a:r>
              <a:rPr lang="en-US" dirty="0" smtClean="0"/>
              <a:t>Each node is associated with a single DEM cell; we can thus initiate flow routing from any point in the channel network. This helps enable coupling the “digital landscape” to hydrologic, erosion, and routing models.</a:t>
            </a:r>
          </a:p>
          <a:p>
            <a:pPr marL="285750" indent="-285750">
              <a:spcBef>
                <a:spcPts val="600"/>
              </a:spcBef>
              <a:buFont typeface="Arial" panose="020B0604020202020204" pitchFamily="34" charset="0"/>
              <a:buChar char="•"/>
            </a:pPr>
            <a:r>
              <a:rPr lang="en-US" dirty="0" smtClean="0"/>
              <a:t>Each DEM cell can also be associated to a single (or multiple) channel node, so that areas within a water mask, on the flood plain, and on </a:t>
            </a:r>
            <a:r>
              <a:rPr lang="en-US" dirty="0" err="1" smtClean="0"/>
              <a:t>hillslopes</a:t>
            </a:r>
            <a:r>
              <a:rPr lang="en-US" dirty="0" smtClean="0"/>
              <a:t> can be associated with specific locations along the center-line flow path defined by the nodes.</a:t>
            </a:r>
          </a:p>
          <a:p>
            <a:pPr marL="285750" indent="-285750">
              <a:spcBef>
                <a:spcPts val="600"/>
              </a:spcBef>
              <a:buFont typeface="Arial" panose="020B0604020202020204" pitchFamily="34" charset="0"/>
              <a:buChar char="•"/>
            </a:pPr>
            <a:r>
              <a:rPr lang="en-US" dirty="0" smtClean="0"/>
              <a:t>Node-based information can be summarized at any larger spatial scale to generate GIS vector files. </a:t>
            </a:r>
            <a:endParaRPr lang="en-US" dirty="0"/>
          </a:p>
        </p:txBody>
      </p:sp>
      <p:grpSp>
        <p:nvGrpSpPr>
          <p:cNvPr id="3" name="Group 2"/>
          <p:cNvGrpSpPr/>
          <p:nvPr/>
        </p:nvGrpSpPr>
        <p:grpSpPr>
          <a:xfrm>
            <a:off x="1361712" y="3585919"/>
            <a:ext cx="6094165" cy="2795438"/>
            <a:chOff x="701427" y="563949"/>
            <a:chExt cx="7819422" cy="3948416"/>
          </a:xfrm>
        </p:grpSpPr>
        <p:grpSp>
          <p:nvGrpSpPr>
            <p:cNvPr id="4" name="Group 3"/>
            <p:cNvGrpSpPr/>
            <p:nvPr/>
          </p:nvGrpSpPr>
          <p:grpSpPr>
            <a:xfrm>
              <a:off x="2915556" y="1282149"/>
              <a:ext cx="2885661" cy="3230216"/>
              <a:chOff x="1689653" y="1282149"/>
              <a:chExt cx="2885661" cy="2734918"/>
            </a:xfrm>
          </p:grpSpPr>
          <p:grpSp>
            <p:nvGrpSpPr>
              <p:cNvPr id="33" name="Group 32"/>
              <p:cNvGrpSpPr/>
              <p:nvPr/>
            </p:nvGrpSpPr>
            <p:grpSpPr>
              <a:xfrm>
                <a:off x="1689653" y="1282149"/>
                <a:ext cx="2885661" cy="2734918"/>
                <a:chOff x="1689653" y="1282148"/>
                <a:chExt cx="2885661" cy="3180521"/>
              </a:xfrm>
            </p:grpSpPr>
            <p:cxnSp>
              <p:nvCxnSpPr>
                <p:cNvPr id="40" name="Straight Connector 39"/>
                <p:cNvCxnSpPr/>
                <p:nvPr/>
              </p:nvCxnSpPr>
              <p:spPr>
                <a:xfrm flipH="1">
                  <a:off x="1689653" y="1282148"/>
                  <a:ext cx="9939" cy="31805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408584" y="1282148"/>
                  <a:ext cx="9939" cy="31805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127515" y="1282148"/>
                  <a:ext cx="9939" cy="31805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846446" y="1282148"/>
                  <a:ext cx="9939" cy="31805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565375" y="1282148"/>
                  <a:ext cx="9939" cy="318052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V="1">
                <a:off x="1689653" y="1282149"/>
                <a:ext cx="2875722" cy="99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689653" y="1827145"/>
                <a:ext cx="2875722" cy="99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689653" y="2372141"/>
                <a:ext cx="2875722" cy="99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689653" y="2917137"/>
                <a:ext cx="2875722" cy="99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689653" y="3462133"/>
                <a:ext cx="2875722" cy="99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9653" y="4007127"/>
                <a:ext cx="2875722" cy="99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Oval 4"/>
            <p:cNvSpPr/>
            <p:nvPr/>
          </p:nvSpPr>
          <p:spPr>
            <a:xfrm>
              <a:off x="2841012" y="1229283"/>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Oval 5"/>
            <p:cNvSpPr/>
            <p:nvPr/>
          </p:nvSpPr>
          <p:spPr>
            <a:xfrm>
              <a:off x="2860890" y="1860963"/>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Oval 6"/>
            <p:cNvSpPr/>
            <p:nvPr/>
          </p:nvSpPr>
          <p:spPr>
            <a:xfrm>
              <a:off x="3579821" y="2516674"/>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Oval 7"/>
            <p:cNvSpPr/>
            <p:nvPr/>
          </p:nvSpPr>
          <p:spPr>
            <a:xfrm>
              <a:off x="3579820" y="3148628"/>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p:cNvSpPr/>
            <p:nvPr/>
          </p:nvSpPr>
          <p:spPr>
            <a:xfrm>
              <a:off x="4288810" y="3160374"/>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p:cNvSpPr/>
            <p:nvPr/>
          </p:nvSpPr>
          <p:spPr>
            <a:xfrm>
              <a:off x="5017683" y="3792324"/>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p:cNvSpPr/>
            <p:nvPr/>
          </p:nvSpPr>
          <p:spPr>
            <a:xfrm>
              <a:off x="5716735" y="3792323"/>
              <a:ext cx="129209" cy="129209"/>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Freeform 11"/>
            <p:cNvSpPr/>
            <p:nvPr/>
          </p:nvSpPr>
          <p:spPr>
            <a:xfrm>
              <a:off x="2935433" y="1500809"/>
              <a:ext cx="3333198" cy="2611782"/>
            </a:xfrm>
            <a:custGeom>
              <a:avLst/>
              <a:gdLst>
                <a:gd name="connsiteX0" fmla="*/ 0 w 2975537"/>
                <a:gd name="connsiteY0" fmla="*/ 0 h 2532862"/>
                <a:gd name="connsiteX1" fmla="*/ 695740 w 2975537"/>
                <a:gd name="connsiteY1" fmla="*/ 1361661 h 2532862"/>
                <a:gd name="connsiteX2" fmla="*/ 1848679 w 2975537"/>
                <a:gd name="connsiteY2" fmla="*/ 2156791 h 2532862"/>
                <a:gd name="connsiteX3" fmla="*/ 2882348 w 2975537"/>
                <a:gd name="connsiteY3" fmla="*/ 2484782 h 2532862"/>
                <a:gd name="connsiteX4" fmla="*/ 2862470 w 2975537"/>
                <a:gd name="connsiteY4" fmla="*/ 2524539 h 2532862"/>
                <a:gd name="connsiteX0" fmla="*/ 0 w 3100875"/>
                <a:gd name="connsiteY0" fmla="*/ 0 h 2512289"/>
                <a:gd name="connsiteX1" fmla="*/ 695740 w 3100875"/>
                <a:gd name="connsiteY1" fmla="*/ 1361661 h 2512289"/>
                <a:gd name="connsiteX2" fmla="*/ 1848679 w 3100875"/>
                <a:gd name="connsiteY2" fmla="*/ 2156791 h 2512289"/>
                <a:gd name="connsiteX3" fmla="*/ 2882348 w 3100875"/>
                <a:gd name="connsiteY3" fmla="*/ 2484782 h 2512289"/>
                <a:gd name="connsiteX4" fmla="*/ 3059320 w 3100875"/>
                <a:gd name="connsiteY4" fmla="*/ 2486439 h 2512289"/>
                <a:gd name="connsiteX0" fmla="*/ 0 w 3442469"/>
                <a:gd name="connsiteY0" fmla="*/ 0 h 2571320"/>
                <a:gd name="connsiteX1" fmla="*/ 695740 w 3442469"/>
                <a:gd name="connsiteY1" fmla="*/ 1361661 h 2571320"/>
                <a:gd name="connsiteX2" fmla="*/ 1848679 w 3442469"/>
                <a:gd name="connsiteY2" fmla="*/ 2156791 h 2571320"/>
                <a:gd name="connsiteX3" fmla="*/ 2882348 w 3442469"/>
                <a:gd name="connsiteY3" fmla="*/ 2484782 h 2571320"/>
                <a:gd name="connsiteX4" fmla="*/ 3427620 w 3442469"/>
                <a:gd name="connsiteY4" fmla="*/ 2568989 h 2571320"/>
                <a:gd name="connsiteX0" fmla="*/ 0 w 2882348"/>
                <a:gd name="connsiteY0" fmla="*/ 0 h 2484782"/>
                <a:gd name="connsiteX1" fmla="*/ 695740 w 2882348"/>
                <a:gd name="connsiteY1" fmla="*/ 1361661 h 2484782"/>
                <a:gd name="connsiteX2" fmla="*/ 1848679 w 2882348"/>
                <a:gd name="connsiteY2" fmla="*/ 2156791 h 2484782"/>
                <a:gd name="connsiteX3" fmla="*/ 2882348 w 2882348"/>
                <a:gd name="connsiteY3" fmla="*/ 2484782 h 2484782"/>
                <a:gd name="connsiteX0" fmla="*/ 0 w 3333198"/>
                <a:gd name="connsiteY0" fmla="*/ 0 h 2611782"/>
                <a:gd name="connsiteX1" fmla="*/ 695740 w 3333198"/>
                <a:gd name="connsiteY1" fmla="*/ 1361661 h 2611782"/>
                <a:gd name="connsiteX2" fmla="*/ 1848679 w 3333198"/>
                <a:gd name="connsiteY2" fmla="*/ 2156791 h 2611782"/>
                <a:gd name="connsiteX3" fmla="*/ 3333198 w 3333198"/>
                <a:gd name="connsiteY3" fmla="*/ 2611782 h 2611782"/>
              </a:gdLst>
              <a:ahLst/>
              <a:cxnLst>
                <a:cxn ang="0">
                  <a:pos x="connsiteX0" y="connsiteY0"/>
                </a:cxn>
                <a:cxn ang="0">
                  <a:pos x="connsiteX1" y="connsiteY1"/>
                </a:cxn>
                <a:cxn ang="0">
                  <a:pos x="connsiteX2" y="connsiteY2"/>
                </a:cxn>
                <a:cxn ang="0">
                  <a:pos x="connsiteX3" y="connsiteY3"/>
                </a:cxn>
              </a:cxnLst>
              <a:rect l="l" t="t" r="r" b="b"/>
              <a:pathLst>
                <a:path w="3333198" h="2611782">
                  <a:moveTo>
                    <a:pt x="0" y="0"/>
                  </a:moveTo>
                  <a:cubicBezTo>
                    <a:pt x="193813" y="501098"/>
                    <a:pt x="387627" y="1002196"/>
                    <a:pt x="695740" y="1361661"/>
                  </a:cubicBezTo>
                  <a:cubicBezTo>
                    <a:pt x="1003853" y="1721126"/>
                    <a:pt x="1409103" y="1948437"/>
                    <a:pt x="1848679" y="2156791"/>
                  </a:cubicBezTo>
                  <a:cubicBezTo>
                    <a:pt x="2288255" y="2365145"/>
                    <a:pt x="3070041" y="2543082"/>
                    <a:pt x="3333198" y="2611782"/>
                  </a:cubicBezTo>
                </a:path>
              </a:pathLst>
            </a:custGeom>
            <a:noFill/>
            <a:ln w="38100">
              <a:solidFill>
                <a:schemeClr val="accent1">
                  <a:lumMod val="75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3" name="Straight Arrow Connector 12"/>
            <p:cNvCxnSpPr>
              <a:stCxn id="5" idx="4"/>
              <a:endCxn id="6" idx="0"/>
            </p:cNvCxnSpPr>
            <p:nvPr/>
          </p:nvCxnSpPr>
          <p:spPr>
            <a:xfrm>
              <a:off x="2905617" y="1358492"/>
              <a:ext cx="19878" cy="502471"/>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5"/>
              <a:endCxn id="7" idx="1"/>
            </p:cNvCxnSpPr>
            <p:nvPr/>
          </p:nvCxnSpPr>
          <p:spPr>
            <a:xfrm>
              <a:off x="2971177" y="1971250"/>
              <a:ext cx="627566" cy="56434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8" idx="0"/>
            </p:cNvCxnSpPr>
            <p:nvPr/>
          </p:nvCxnSpPr>
          <p:spPr>
            <a:xfrm>
              <a:off x="3632829" y="2653472"/>
              <a:ext cx="11596" cy="49515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9" idx="2"/>
            </p:cNvCxnSpPr>
            <p:nvPr/>
          </p:nvCxnSpPr>
          <p:spPr>
            <a:xfrm>
              <a:off x="3706543" y="3205922"/>
              <a:ext cx="582267" cy="1905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400056" y="3266073"/>
              <a:ext cx="627566" cy="56434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121352" y="3839662"/>
              <a:ext cx="582267" cy="1905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673894" y="941109"/>
              <a:ext cx="1055989" cy="434720"/>
            </a:xfrm>
            <a:prstGeom prst="rect">
              <a:avLst/>
            </a:prstGeom>
            <a:noFill/>
          </p:spPr>
          <p:txBody>
            <a:bodyPr wrap="none" rtlCol="0">
              <a:spAutoFit/>
            </a:bodyPr>
            <a:lstStyle/>
            <a:p>
              <a:r>
                <a:rPr lang="en-US" sz="1400" dirty="0" smtClean="0">
                  <a:solidFill>
                    <a:schemeClr val="bg1">
                      <a:lumMod val="65000"/>
                    </a:schemeClr>
                  </a:solidFill>
                  <a:latin typeface="+mj-lt"/>
                </a:rPr>
                <a:t>DEM cells</a:t>
              </a:r>
              <a:endParaRPr lang="en-US" sz="1400" dirty="0">
                <a:solidFill>
                  <a:schemeClr val="bg1">
                    <a:lumMod val="65000"/>
                  </a:schemeClr>
                </a:solidFill>
                <a:latin typeface="+mj-lt"/>
              </a:endParaRPr>
            </a:p>
          </p:txBody>
        </p:sp>
        <p:sp>
          <p:nvSpPr>
            <p:cNvPr id="20" name="TextBox 19"/>
            <p:cNvSpPr txBox="1"/>
            <p:nvPr/>
          </p:nvSpPr>
          <p:spPr>
            <a:xfrm>
              <a:off x="701427" y="996524"/>
              <a:ext cx="1744590" cy="434720"/>
            </a:xfrm>
            <a:prstGeom prst="rect">
              <a:avLst/>
            </a:prstGeom>
            <a:noFill/>
          </p:spPr>
          <p:txBody>
            <a:bodyPr wrap="none" rtlCol="0">
              <a:spAutoFit/>
            </a:bodyPr>
            <a:lstStyle/>
            <a:p>
              <a:r>
                <a:rPr lang="en-US" sz="1400" dirty="0" smtClean="0">
                  <a:latin typeface="+mj-lt"/>
                </a:rPr>
                <a:t>DEM grid point</a:t>
              </a:r>
              <a:endParaRPr lang="en-US" sz="1400" dirty="0">
                <a:latin typeface="+mj-lt"/>
              </a:endParaRPr>
            </a:p>
          </p:txBody>
        </p:sp>
        <p:cxnSp>
          <p:nvCxnSpPr>
            <p:cNvPr id="21" name="Straight Arrow Connector 20"/>
            <p:cNvCxnSpPr>
              <a:endCxn id="5" idx="2"/>
            </p:cNvCxnSpPr>
            <p:nvPr/>
          </p:nvCxnSpPr>
          <p:spPr>
            <a:xfrm>
              <a:off x="2300985" y="1229284"/>
              <a:ext cx="540027" cy="64605"/>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268631" y="3900211"/>
              <a:ext cx="2252218" cy="434720"/>
            </a:xfrm>
            <a:prstGeom prst="rect">
              <a:avLst/>
            </a:prstGeom>
            <a:noFill/>
          </p:spPr>
          <p:txBody>
            <a:bodyPr wrap="none" rtlCol="0">
              <a:spAutoFit/>
            </a:bodyPr>
            <a:lstStyle/>
            <a:p>
              <a:r>
                <a:rPr lang="en-US" sz="1400" b="1" dirty="0" smtClean="0">
                  <a:solidFill>
                    <a:srgbClr val="3B8EFA"/>
                  </a:solidFill>
                  <a:latin typeface="+mj-lt"/>
                </a:rPr>
                <a:t>Smoothed flow path</a:t>
              </a:r>
              <a:endParaRPr lang="en-US" sz="1400" b="1" dirty="0">
                <a:solidFill>
                  <a:srgbClr val="3B8EFA"/>
                </a:solidFill>
                <a:latin typeface="+mj-lt"/>
              </a:endParaRPr>
            </a:p>
          </p:txBody>
        </p:sp>
        <p:sp>
          <p:nvSpPr>
            <p:cNvPr id="23" name="TextBox 22"/>
            <p:cNvSpPr txBox="1"/>
            <p:nvPr/>
          </p:nvSpPr>
          <p:spPr>
            <a:xfrm>
              <a:off x="949317" y="1968057"/>
              <a:ext cx="1416069" cy="434720"/>
            </a:xfrm>
            <a:prstGeom prst="rect">
              <a:avLst/>
            </a:prstGeom>
            <a:noFill/>
          </p:spPr>
          <p:txBody>
            <a:bodyPr wrap="none" rtlCol="0">
              <a:spAutoFit/>
            </a:bodyPr>
            <a:lstStyle/>
            <a:p>
              <a:r>
                <a:rPr lang="en-US" sz="1400" dirty="0" smtClean="0">
                  <a:latin typeface="+mj-lt"/>
                </a:rPr>
                <a:t>D-8 flow path</a:t>
              </a:r>
              <a:endParaRPr lang="en-US" sz="1400" dirty="0">
                <a:latin typeface="+mj-lt"/>
              </a:endParaRPr>
            </a:p>
          </p:txBody>
        </p:sp>
        <p:cxnSp>
          <p:nvCxnSpPr>
            <p:cNvPr id="24" name="Straight Arrow Connector 23"/>
            <p:cNvCxnSpPr/>
            <p:nvPr/>
          </p:nvCxnSpPr>
          <p:spPr>
            <a:xfrm flipV="1">
              <a:off x="2503761" y="2100105"/>
              <a:ext cx="580345" cy="81401"/>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003371" y="1738495"/>
              <a:ext cx="129209" cy="129209"/>
            </a:xfrm>
            <a:prstGeom prst="ellipse">
              <a:avLst/>
            </a:prstGeom>
            <a:solidFill>
              <a:srgbClr val="73B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Oval 25"/>
            <p:cNvSpPr/>
            <p:nvPr/>
          </p:nvSpPr>
          <p:spPr>
            <a:xfrm>
              <a:off x="3426697" y="2634141"/>
              <a:ext cx="129209" cy="129209"/>
            </a:xfrm>
            <a:prstGeom prst="ellipse">
              <a:avLst/>
            </a:prstGeom>
            <a:solidFill>
              <a:srgbClr val="73B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Oval 26"/>
            <p:cNvSpPr/>
            <p:nvPr/>
          </p:nvSpPr>
          <p:spPr>
            <a:xfrm>
              <a:off x="3720375" y="2961281"/>
              <a:ext cx="129209" cy="129209"/>
            </a:xfrm>
            <a:prstGeom prst="ellipse">
              <a:avLst/>
            </a:prstGeom>
            <a:solidFill>
              <a:srgbClr val="73B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Oval 27"/>
            <p:cNvSpPr/>
            <p:nvPr/>
          </p:nvSpPr>
          <p:spPr>
            <a:xfrm>
              <a:off x="4158974" y="3283116"/>
              <a:ext cx="129209" cy="129209"/>
            </a:xfrm>
            <a:prstGeom prst="ellipse">
              <a:avLst/>
            </a:prstGeom>
            <a:solidFill>
              <a:srgbClr val="73B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Oval 28"/>
            <p:cNvSpPr/>
            <p:nvPr/>
          </p:nvSpPr>
          <p:spPr>
            <a:xfrm>
              <a:off x="5037560" y="3695418"/>
              <a:ext cx="129209" cy="129209"/>
            </a:xfrm>
            <a:prstGeom prst="ellipse">
              <a:avLst/>
            </a:prstGeom>
            <a:solidFill>
              <a:srgbClr val="73B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Oval 29"/>
            <p:cNvSpPr/>
            <p:nvPr/>
          </p:nvSpPr>
          <p:spPr>
            <a:xfrm>
              <a:off x="5696858" y="3927605"/>
              <a:ext cx="129209" cy="129209"/>
            </a:xfrm>
            <a:prstGeom prst="ellipse">
              <a:avLst/>
            </a:prstGeom>
            <a:solidFill>
              <a:srgbClr val="73B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TextBox 30"/>
            <p:cNvSpPr txBox="1"/>
            <p:nvPr/>
          </p:nvSpPr>
          <p:spPr>
            <a:xfrm>
              <a:off x="3409520" y="563949"/>
              <a:ext cx="919047" cy="739022"/>
            </a:xfrm>
            <a:prstGeom prst="rect">
              <a:avLst/>
            </a:prstGeom>
            <a:noFill/>
          </p:spPr>
          <p:txBody>
            <a:bodyPr wrap="none" rtlCol="0">
              <a:spAutoFit/>
            </a:bodyPr>
            <a:lstStyle/>
            <a:p>
              <a:r>
                <a:rPr lang="en-US" sz="1400" dirty="0" smtClean="0">
                  <a:solidFill>
                    <a:srgbClr val="3B8EFA"/>
                  </a:solidFill>
                  <a:latin typeface="+mj-lt"/>
                </a:rPr>
                <a:t>Channel</a:t>
              </a:r>
            </a:p>
            <a:p>
              <a:r>
                <a:rPr lang="en-US" sz="1400" dirty="0" smtClean="0">
                  <a:solidFill>
                    <a:srgbClr val="3B8EFA"/>
                  </a:solidFill>
                  <a:latin typeface="+mj-lt"/>
                </a:rPr>
                <a:t>node</a:t>
              </a:r>
              <a:endParaRPr lang="en-US" sz="1400" dirty="0">
                <a:solidFill>
                  <a:srgbClr val="3B8EFA"/>
                </a:solidFill>
                <a:latin typeface="+mj-lt"/>
              </a:endParaRPr>
            </a:p>
          </p:txBody>
        </p:sp>
        <p:cxnSp>
          <p:nvCxnSpPr>
            <p:cNvPr id="32" name="Straight Arrow Connector 31"/>
            <p:cNvCxnSpPr>
              <a:endCxn id="25" idx="7"/>
            </p:cNvCxnSpPr>
            <p:nvPr/>
          </p:nvCxnSpPr>
          <p:spPr>
            <a:xfrm flipH="1">
              <a:off x="3113658" y="1193026"/>
              <a:ext cx="371740" cy="564391"/>
            </a:xfrm>
            <a:prstGeom prst="straightConnector1">
              <a:avLst/>
            </a:prstGeom>
            <a:ln w="9525">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46472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824" y="242761"/>
            <a:ext cx="7760262" cy="6370975"/>
          </a:xfrm>
          <a:prstGeom prst="rect">
            <a:avLst/>
          </a:prstGeom>
          <a:noFill/>
        </p:spPr>
        <p:txBody>
          <a:bodyPr wrap="square" rtlCol="0">
            <a:spAutoFit/>
          </a:bodyPr>
          <a:lstStyle/>
          <a:p>
            <a:r>
              <a:rPr lang="en-US" b="1" dirty="0" smtClean="0">
                <a:solidFill>
                  <a:schemeClr val="bg1">
                    <a:lumMod val="75000"/>
                  </a:schemeClr>
                </a:solidFill>
                <a:latin typeface="+mj-lt"/>
              </a:rPr>
              <a:t>Steps in building a channel-network dataset.</a:t>
            </a:r>
          </a:p>
          <a:p>
            <a:pPr marL="342900" indent="-342900">
              <a:spcBef>
                <a:spcPts val="600"/>
              </a:spcBef>
              <a:buFont typeface="+mj-lt"/>
              <a:buAutoNum type="arabicPeriod"/>
            </a:pPr>
            <a:r>
              <a:rPr lang="en-US" dirty="0" smtClean="0">
                <a:solidFill>
                  <a:schemeClr val="bg1">
                    <a:lumMod val="75000"/>
                  </a:schemeClr>
                </a:solidFill>
                <a:latin typeface="+mj-lt"/>
              </a:rPr>
              <a:t>Build a contiguous DEM over entire watershed (</a:t>
            </a:r>
            <a:r>
              <a:rPr lang="en-US" dirty="0" err="1" smtClean="0">
                <a:solidFill>
                  <a:schemeClr val="bg1">
                    <a:lumMod val="75000"/>
                  </a:schemeClr>
                </a:solidFill>
                <a:latin typeface="+mj-lt"/>
              </a:rPr>
              <a:t>IfSAR</a:t>
            </a:r>
            <a:r>
              <a:rPr lang="en-US" dirty="0" smtClean="0">
                <a:solidFill>
                  <a:schemeClr val="bg1">
                    <a:lumMod val="75000"/>
                  </a:schemeClr>
                </a:solidFill>
                <a:latin typeface="+mj-lt"/>
              </a:rPr>
              <a:t>,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 NED).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resolution, coordinate system</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Calibrate synthetic channel-network extent.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length scale for topographic attributes, channel density</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Hydrologic conditioning.</a:t>
            </a:r>
          </a:p>
          <a:p>
            <a:pPr marL="800100" lvl="1" indent="-342900">
              <a:buFont typeface="+mj-lt"/>
              <a:buAutoNum type="alphaLcParenR"/>
            </a:pPr>
            <a:r>
              <a:rPr lang="en-US" dirty="0" smtClean="0">
                <a:solidFill>
                  <a:schemeClr val="bg1">
                    <a:lumMod val="75000"/>
                  </a:schemeClr>
                </a:solidFill>
                <a:latin typeface="+mj-lt"/>
              </a:rPr>
              <a:t>Build a water mask.</a:t>
            </a:r>
          </a:p>
          <a:p>
            <a:pPr marL="800100" lvl="1" indent="-342900">
              <a:buFont typeface="+mj-lt"/>
              <a:buAutoNum type="alphaLcParenR"/>
            </a:pPr>
            <a:r>
              <a:rPr lang="en-US" dirty="0" smtClean="0">
                <a:solidFill>
                  <a:schemeClr val="bg1">
                    <a:lumMod val="75000"/>
                  </a:schemeClr>
                </a:solidFill>
                <a:latin typeface="+mj-lt"/>
              </a:rPr>
              <a:t>Identify road crossings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a:t>
            </a:r>
          </a:p>
          <a:p>
            <a:pPr marL="800100" lvl="1" indent="-342900">
              <a:buFont typeface="+mj-lt"/>
              <a:buAutoNum type="alphaLcParenR"/>
            </a:pPr>
            <a:r>
              <a:rPr lang="en-US" dirty="0" smtClean="0">
                <a:solidFill>
                  <a:schemeClr val="bg1">
                    <a:lumMod val="75000"/>
                  </a:schemeClr>
                </a:solidFill>
                <a:latin typeface="+mj-lt"/>
              </a:rPr>
              <a:t>Existing line work</a:t>
            </a:r>
            <a:r>
              <a:rPr lang="en-US" dirty="0">
                <a:solidFill>
                  <a:schemeClr val="bg1">
                    <a:lumMod val="75000"/>
                  </a:schemeClr>
                </a:solidFill>
                <a:latin typeface="+mj-lt"/>
              </a:rPr>
              <a:t> </a:t>
            </a:r>
            <a:r>
              <a:rPr lang="en-US" dirty="0" smtClean="0">
                <a:solidFill>
                  <a:schemeClr val="bg1">
                    <a:lumMod val="75000"/>
                  </a:schemeClr>
                </a:solidFill>
                <a:latin typeface="+mj-lt"/>
              </a:rPr>
              <a:t>for hydrologic enforcement.</a:t>
            </a:r>
          </a:p>
          <a:p>
            <a:pPr marL="800100" lvl="1" indent="-342900">
              <a:buFont typeface="+mj-lt"/>
              <a:buAutoNum type="alphaLcParenR"/>
            </a:pPr>
            <a:r>
              <a:rPr lang="en-US" dirty="0" smtClean="0">
                <a:solidFill>
                  <a:schemeClr val="bg1">
                    <a:lumMod val="75000"/>
                  </a:schemeClr>
                </a:solidFill>
                <a:latin typeface="+mj-lt"/>
              </a:rPr>
              <a:t>Drain or fill closed depressions.</a:t>
            </a:r>
          </a:p>
          <a:p>
            <a:pPr marL="800100" lvl="1" indent="-342900">
              <a:buFont typeface="+mj-lt"/>
              <a:buAutoNum type="alphaLcParenR"/>
            </a:pPr>
            <a:r>
              <a:rPr lang="en-US" dirty="0" smtClean="0">
                <a:solidFill>
                  <a:schemeClr val="bg1">
                    <a:lumMod val="75000"/>
                  </a:schemeClr>
                </a:solidFill>
                <a:latin typeface="+mj-lt"/>
              </a:rPr>
              <a:t>Define flow directions. </a:t>
            </a:r>
          </a:p>
          <a:p>
            <a:pPr marL="342900" indent="-342900">
              <a:spcBef>
                <a:spcPts val="600"/>
              </a:spcBef>
              <a:buFont typeface="+mj-lt"/>
              <a:buAutoNum type="arabicPeriod"/>
            </a:pPr>
            <a:r>
              <a:rPr lang="en-US" dirty="0" smtClean="0">
                <a:solidFill>
                  <a:schemeClr val="bg1">
                    <a:lumMod val="75000"/>
                  </a:schemeClr>
                </a:solidFill>
                <a:latin typeface="+mj-lt"/>
              </a:rPr>
              <a:t>Build linked channel-node dataset.</a:t>
            </a:r>
          </a:p>
          <a:p>
            <a:pPr marL="342900" indent="-342900">
              <a:spcBef>
                <a:spcPts val="600"/>
              </a:spcBef>
              <a:buFont typeface="+mj-lt"/>
              <a:buAutoNum type="arabicPeriod"/>
            </a:pPr>
            <a:r>
              <a:rPr lang="en-US" dirty="0" smtClean="0">
                <a:latin typeface="+mj-lt"/>
              </a:rPr>
              <a:t>Build GIS output files.</a:t>
            </a:r>
          </a:p>
          <a:p>
            <a:pPr marL="800100" lvl="1" indent="-342900">
              <a:buFont typeface="+mj-lt"/>
              <a:buAutoNum type="alphaLcParenR"/>
            </a:pPr>
            <a:r>
              <a:rPr lang="en-US" dirty="0" smtClean="0">
                <a:latin typeface="+mj-lt"/>
              </a:rPr>
              <a:t>Routed channel network. </a:t>
            </a:r>
            <a:br>
              <a:rPr lang="en-US" dirty="0" smtClean="0">
                <a:latin typeface="+mj-lt"/>
              </a:rPr>
            </a:br>
            <a:r>
              <a:rPr lang="en-US" dirty="0" smtClean="0">
                <a:latin typeface="+mj-lt"/>
              </a:rPr>
              <a:t>Decisions: reach length, upslope extent.</a:t>
            </a:r>
          </a:p>
          <a:p>
            <a:pPr marL="800100" lvl="1" indent="-342900">
              <a:buFont typeface="+mj-lt"/>
              <a:buAutoNum type="alphaLcParenR"/>
            </a:pPr>
            <a:r>
              <a:rPr lang="en-US" dirty="0" smtClean="0">
                <a:latin typeface="+mj-lt"/>
              </a:rPr>
              <a:t>Attributes (contributing area, gradient, flow length, lake, etc.)</a:t>
            </a:r>
          </a:p>
          <a:p>
            <a:pPr marL="800100" lvl="1" indent="-342900">
              <a:buFont typeface="+mj-lt"/>
              <a:buAutoNum type="alphaLcParenR"/>
            </a:pPr>
            <a:r>
              <a:rPr lang="en-US" dirty="0" smtClean="0">
                <a:solidFill>
                  <a:schemeClr val="bg1">
                    <a:lumMod val="75000"/>
                  </a:schemeClr>
                </a:solidFill>
                <a:latin typeface="+mj-lt"/>
              </a:rPr>
              <a:t>Flood-plain polygons.</a:t>
            </a:r>
          </a:p>
          <a:p>
            <a:pPr marL="800100" lvl="1" indent="-342900">
              <a:buFont typeface="+mj-lt"/>
              <a:buAutoNum type="alphaLcParenR"/>
            </a:pPr>
            <a:r>
              <a:rPr lang="en-US" dirty="0" smtClean="0">
                <a:solidFill>
                  <a:schemeClr val="bg1">
                    <a:lumMod val="75000"/>
                  </a:schemeClr>
                </a:solidFill>
                <a:latin typeface="+mj-lt"/>
              </a:rPr>
              <a:t>Drainage wings.</a:t>
            </a:r>
          </a:p>
          <a:p>
            <a:pPr marL="800100" lvl="1" indent="-342900">
              <a:buFont typeface="+mj-lt"/>
              <a:buAutoNum type="alphaLcParenR"/>
            </a:pPr>
            <a:r>
              <a:rPr lang="en-US" dirty="0" smtClean="0">
                <a:solidFill>
                  <a:schemeClr val="bg1">
                    <a:lumMod val="75000"/>
                  </a:schemeClr>
                </a:solidFill>
                <a:latin typeface="+mj-lt"/>
              </a:rPr>
              <a:t>Other needed analyses (road erosion, etc.)</a:t>
            </a:r>
          </a:p>
          <a:p>
            <a:pPr marL="342900" indent="-342900">
              <a:spcBef>
                <a:spcPts val="600"/>
              </a:spcBef>
              <a:buFont typeface="+mj-lt"/>
              <a:buAutoNum type="arabicPeriod"/>
            </a:pPr>
            <a:r>
              <a:rPr lang="en-US" dirty="0" smtClean="0">
                <a:solidFill>
                  <a:schemeClr val="bg1">
                    <a:lumMod val="75000"/>
                  </a:schemeClr>
                </a:solidFill>
                <a:latin typeface="+mj-lt"/>
              </a:rPr>
              <a:t>Verify (field surveys, other data sets), Quality Control. Iterate.</a:t>
            </a:r>
            <a:br>
              <a:rPr lang="en-US" dirty="0" smtClean="0">
                <a:solidFill>
                  <a:schemeClr val="bg1">
                    <a:lumMod val="75000"/>
                  </a:schemeClr>
                </a:solidFill>
                <a:latin typeface="+mj-lt"/>
              </a:rPr>
            </a:br>
            <a:r>
              <a:rPr lang="en-US" dirty="0" smtClean="0">
                <a:solidFill>
                  <a:schemeClr val="bg1">
                    <a:lumMod val="75000"/>
                  </a:schemeClr>
                </a:solidFill>
                <a:latin typeface="+mj-lt"/>
              </a:rPr>
              <a:t>Ensure all subsequent analyses properly functional.</a:t>
            </a:r>
          </a:p>
        </p:txBody>
      </p:sp>
    </p:spTree>
    <p:extLst>
      <p:ext uri="{BB962C8B-B14F-4D97-AF65-F5344CB8AC3E}">
        <p14:creationId xmlns:p14="http://schemas.microsoft.com/office/powerpoint/2010/main" val="39756392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 y="22860"/>
            <a:ext cx="9098280" cy="681228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32" y="22860"/>
            <a:ext cx="1170834" cy="1138835"/>
          </a:xfrm>
          <a:prstGeom prst="rect">
            <a:avLst/>
          </a:prstGeom>
        </p:spPr>
      </p:pic>
      <p:sp>
        <p:nvSpPr>
          <p:cNvPr id="15" name="Rectangle 14"/>
          <p:cNvSpPr/>
          <p:nvPr/>
        </p:nvSpPr>
        <p:spPr>
          <a:xfrm>
            <a:off x="22859" y="22860"/>
            <a:ext cx="1175507" cy="11388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81840" y="229969"/>
            <a:ext cx="716526" cy="58039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84935" y="4232953"/>
            <a:ext cx="4263775" cy="1908215"/>
          </a:xfrm>
          <a:prstGeom prst="rect">
            <a:avLst/>
          </a:prstGeom>
          <a:noFill/>
        </p:spPr>
        <p:txBody>
          <a:bodyPr wrap="square" rtlCol="0">
            <a:spAutoFit/>
          </a:bodyPr>
          <a:lstStyle/>
          <a:p>
            <a:pPr>
              <a:spcBef>
                <a:spcPts val="1200"/>
              </a:spcBef>
            </a:pPr>
            <a:r>
              <a:rPr lang="en-US" dirty="0" smtClean="0">
                <a:latin typeface="+mj-lt"/>
              </a:rPr>
              <a:t>Vector GIS files can be generated with fixed or variable reach lengths.</a:t>
            </a:r>
          </a:p>
          <a:p>
            <a:pPr>
              <a:spcBef>
                <a:spcPts val="1200"/>
              </a:spcBef>
            </a:pPr>
            <a:r>
              <a:rPr lang="en-US" dirty="0" smtClean="0">
                <a:latin typeface="+mj-lt"/>
              </a:rPr>
              <a:t>A variety of data attributes can be assigned to each reach, depending on available data (shown here are some attributes derived solely from the DEM). </a:t>
            </a:r>
            <a:endParaRPr lang="en-US" dirty="0">
              <a:latin typeface="+mj-lt"/>
            </a:endParaRPr>
          </a:p>
        </p:txBody>
      </p:sp>
      <p:sp>
        <p:nvSpPr>
          <p:cNvPr id="18" name="TextBox 17"/>
          <p:cNvSpPr txBox="1"/>
          <p:nvPr/>
        </p:nvSpPr>
        <p:spPr>
          <a:xfrm>
            <a:off x="184935" y="3629085"/>
            <a:ext cx="2206053" cy="400110"/>
          </a:xfrm>
          <a:prstGeom prst="rect">
            <a:avLst/>
          </a:prstGeom>
          <a:noFill/>
        </p:spPr>
        <p:txBody>
          <a:bodyPr wrap="none" rtlCol="0">
            <a:spAutoFit/>
          </a:bodyPr>
          <a:lstStyle/>
          <a:p>
            <a:r>
              <a:rPr lang="en-US" sz="2000" b="1" dirty="0" smtClean="0">
                <a:latin typeface="+mj-lt"/>
              </a:rPr>
              <a:t>GIS output files</a:t>
            </a:r>
            <a:endParaRPr lang="en-US" sz="2000" b="1" dirty="0">
              <a:latin typeface="+mj-lt"/>
            </a:endParaRPr>
          </a:p>
        </p:txBody>
      </p:sp>
    </p:spTree>
    <p:extLst>
      <p:ext uri="{BB962C8B-B14F-4D97-AF65-F5344CB8AC3E}">
        <p14:creationId xmlns:p14="http://schemas.microsoft.com/office/powerpoint/2010/main" val="32502713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3315" y="992734"/>
            <a:ext cx="7418471" cy="5639234"/>
          </a:xfrm>
          <a:prstGeom prst="rect">
            <a:avLst/>
          </a:prstGeom>
        </p:spPr>
      </p:pic>
      <p:sp>
        <p:nvSpPr>
          <p:cNvPr id="3" name="TextBox 2"/>
          <p:cNvSpPr txBox="1"/>
          <p:nvPr/>
        </p:nvSpPr>
        <p:spPr>
          <a:xfrm>
            <a:off x="349321" y="236306"/>
            <a:ext cx="8507003" cy="707886"/>
          </a:xfrm>
          <a:prstGeom prst="rect">
            <a:avLst/>
          </a:prstGeom>
          <a:noFill/>
        </p:spPr>
        <p:txBody>
          <a:bodyPr wrap="square" rtlCol="0">
            <a:spAutoFit/>
          </a:bodyPr>
          <a:lstStyle/>
          <a:p>
            <a:r>
              <a:rPr lang="en-US" sz="2000" dirty="0" smtClean="0">
                <a:latin typeface="+mj-lt"/>
              </a:rPr>
              <a:t>Channel segments can be nominally coded; </a:t>
            </a:r>
            <a:br>
              <a:rPr lang="en-US" sz="2000" dirty="0" smtClean="0">
                <a:latin typeface="+mj-lt"/>
              </a:rPr>
            </a:br>
            <a:r>
              <a:rPr lang="en-US" sz="2000" dirty="0" smtClean="0">
                <a:latin typeface="+mj-lt"/>
              </a:rPr>
              <a:t>for example, to delineate flow paths within mapped lakes.</a:t>
            </a:r>
            <a:endParaRPr lang="en-US" sz="2000" dirty="0">
              <a:latin typeface="+mj-lt"/>
            </a:endParaRPr>
          </a:p>
        </p:txBody>
      </p:sp>
      <p:sp>
        <p:nvSpPr>
          <p:cNvPr id="4" name="Rectangle 3"/>
          <p:cNvSpPr/>
          <p:nvPr/>
        </p:nvSpPr>
        <p:spPr>
          <a:xfrm>
            <a:off x="528858" y="1140700"/>
            <a:ext cx="287676" cy="267128"/>
          </a:xfrm>
          <a:prstGeom prst="rect">
            <a:avLst/>
          </a:prstGeom>
          <a:solidFill>
            <a:srgbClr val="BED2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75438" y="1140700"/>
            <a:ext cx="694998" cy="369332"/>
          </a:xfrm>
          <a:prstGeom prst="rect">
            <a:avLst/>
          </a:prstGeom>
          <a:noFill/>
        </p:spPr>
        <p:txBody>
          <a:bodyPr wrap="none" rtlCol="0">
            <a:spAutoFit/>
          </a:bodyPr>
          <a:lstStyle/>
          <a:p>
            <a:r>
              <a:rPr lang="en-US" dirty="0" smtClean="0"/>
              <a:t>Lakes</a:t>
            </a:r>
            <a:endParaRPr lang="en-US" dirty="0"/>
          </a:p>
        </p:txBody>
      </p:sp>
      <p:cxnSp>
        <p:nvCxnSpPr>
          <p:cNvPr id="7" name="Straight Connector 6"/>
          <p:cNvCxnSpPr/>
          <p:nvPr/>
        </p:nvCxnSpPr>
        <p:spPr>
          <a:xfrm>
            <a:off x="254774" y="1849617"/>
            <a:ext cx="29208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7131" y="1664951"/>
            <a:ext cx="952505" cy="369332"/>
          </a:xfrm>
          <a:prstGeom prst="rect">
            <a:avLst/>
          </a:prstGeom>
          <a:noFill/>
        </p:spPr>
        <p:txBody>
          <a:bodyPr wrap="none" rtlCol="0">
            <a:spAutoFit/>
          </a:bodyPr>
          <a:lstStyle/>
          <a:p>
            <a:r>
              <a:rPr lang="en-US" dirty="0" smtClean="0"/>
              <a:t>Channel</a:t>
            </a:r>
            <a:endParaRPr lang="en-US" dirty="0"/>
          </a:p>
        </p:txBody>
      </p:sp>
      <p:cxnSp>
        <p:nvCxnSpPr>
          <p:cNvPr id="11" name="Straight Connector 10"/>
          <p:cNvCxnSpPr/>
          <p:nvPr/>
        </p:nvCxnSpPr>
        <p:spPr>
          <a:xfrm flipV="1">
            <a:off x="227572" y="2291407"/>
            <a:ext cx="300941" cy="8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5715" y="2123561"/>
            <a:ext cx="1067600" cy="646331"/>
          </a:xfrm>
          <a:prstGeom prst="rect">
            <a:avLst/>
          </a:prstGeom>
          <a:noFill/>
        </p:spPr>
        <p:txBody>
          <a:bodyPr wrap="none" rtlCol="0">
            <a:spAutoFit/>
          </a:bodyPr>
          <a:lstStyle/>
          <a:p>
            <a:r>
              <a:rPr lang="en-US" dirty="0" smtClean="0"/>
              <a:t>Lake flow</a:t>
            </a:r>
            <a:br>
              <a:rPr lang="en-US" dirty="0" smtClean="0"/>
            </a:br>
            <a:r>
              <a:rPr lang="en-US" dirty="0" smtClean="0"/>
              <a:t>path</a:t>
            </a:r>
            <a:endParaRPr lang="en-US" dirty="0"/>
          </a:p>
        </p:txBody>
      </p:sp>
      <p:grpSp>
        <p:nvGrpSpPr>
          <p:cNvPr id="16" name="Group 15"/>
          <p:cNvGrpSpPr/>
          <p:nvPr/>
        </p:nvGrpSpPr>
        <p:grpSpPr>
          <a:xfrm>
            <a:off x="7202183" y="236305"/>
            <a:ext cx="1829464" cy="1779465"/>
            <a:chOff x="7140539" y="236305"/>
            <a:chExt cx="1829464" cy="1779465"/>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0539" y="236305"/>
              <a:ext cx="1829464" cy="1779465"/>
            </a:xfrm>
            <a:prstGeom prst="rect">
              <a:avLst/>
            </a:prstGeom>
            <a:ln w="28575">
              <a:solidFill>
                <a:schemeClr val="tx1"/>
              </a:solidFill>
            </a:ln>
          </p:spPr>
        </p:pic>
        <p:sp>
          <p:nvSpPr>
            <p:cNvPr id="15" name="Rectangle 14"/>
            <p:cNvSpPr/>
            <p:nvPr/>
          </p:nvSpPr>
          <p:spPr>
            <a:xfrm>
              <a:off x="7561780" y="1109609"/>
              <a:ext cx="267128" cy="21575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07187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824" y="242761"/>
            <a:ext cx="7760262" cy="6370975"/>
          </a:xfrm>
          <a:prstGeom prst="rect">
            <a:avLst/>
          </a:prstGeom>
          <a:noFill/>
        </p:spPr>
        <p:txBody>
          <a:bodyPr wrap="square" rtlCol="0">
            <a:spAutoFit/>
          </a:bodyPr>
          <a:lstStyle/>
          <a:p>
            <a:r>
              <a:rPr lang="en-US" b="1" dirty="0" smtClean="0">
                <a:solidFill>
                  <a:schemeClr val="bg1">
                    <a:lumMod val="75000"/>
                  </a:schemeClr>
                </a:solidFill>
                <a:latin typeface="+mj-lt"/>
              </a:rPr>
              <a:t>Steps in building a channel-network dataset.</a:t>
            </a:r>
          </a:p>
          <a:p>
            <a:pPr marL="342900" indent="-342900">
              <a:spcBef>
                <a:spcPts val="600"/>
              </a:spcBef>
              <a:buFont typeface="+mj-lt"/>
              <a:buAutoNum type="arabicPeriod"/>
            </a:pPr>
            <a:r>
              <a:rPr lang="en-US" dirty="0" smtClean="0">
                <a:solidFill>
                  <a:schemeClr val="bg1">
                    <a:lumMod val="75000"/>
                  </a:schemeClr>
                </a:solidFill>
                <a:latin typeface="+mj-lt"/>
              </a:rPr>
              <a:t>Build a contiguous DEM over entire watershed (</a:t>
            </a:r>
            <a:r>
              <a:rPr lang="en-US" dirty="0" err="1" smtClean="0">
                <a:solidFill>
                  <a:schemeClr val="bg1">
                    <a:lumMod val="75000"/>
                  </a:schemeClr>
                </a:solidFill>
                <a:latin typeface="+mj-lt"/>
              </a:rPr>
              <a:t>IfSAR</a:t>
            </a:r>
            <a:r>
              <a:rPr lang="en-US" dirty="0" smtClean="0">
                <a:solidFill>
                  <a:schemeClr val="bg1">
                    <a:lumMod val="75000"/>
                  </a:schemeClr>
                </a:solidFill>
                <a:latin typeface="+mj-lt"/>
              </a:rPr>
              <a:t>,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 NED).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resolution, coordinate system</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Calibrate synthetic channel-network extent.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length scale for topographic attributes, channel density</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Hydrologic conditioning.</a:t>
            </a:r>
          </a:p>
          <a:p>
            <a:pPr marL="800100" lvl="1" indent="-342900">
              <a:buFont typeface="+mj-lt"/>
              <a:buAutoNum type="alphaLcParenR"/>
            </a:pPr>
            <a:r>
              <a:rPr lang="en-US" dirty="0" smtClean="0">
                <a:solidFill>
                  <a:schemeClr val="bg1">
                    <a:lumMod val="75000"/>
                  </a:schemeClr>
                </a:solidFill>
                <a:latin typeface="+mj-lt"/>
              </a:rPr>
              <a:t>Build a water mask.</a:t>
            </a:r>
          </a:p>
          <a:p>
            <a:pPr marL="800100" lvl="1" indent="-342900">
              <a:buFont typeface="+mj-lt"/>
              <a:buAutoNum type="alphaLcParenR"/>
            </a:pPr>
            <a:r>
              <a:rPr lang="en-US" dirty="0" smtClean="0">
                <a:solidFill>
                  <a:schemeClr val="bg1">
                    <a:lumMod val="75000"/>
                  </a:schemeClr>
                </a:solidFill>
                <a:latin typeface="+mj-lt"/>
              </a:rPr>
              <a:t>Identify road crossings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a:t>
            </a:r>
          </a:p>
          <a:p>
            <a:pPr marL="800100" lvl="1" indent="-342900">
              <a:buFont typeface="+mj-lt"/>
              <a:buAutoNum type="alphaLcParenR"/>
            </a:pPr>
            <a:r>
              <a:rPr lang="en-US" dirty="0" smtClean="0">
                <a:solidFill>
                  <a:schemeClr val="bg1">
                    <a:lumMod val="75000"/>
                  </a:schemeClr>
                </a:solidFill>
                <a:latin typeface="+mj-lt"/>
              </a:rPr>
              <a:t>Existing line work</a:t>
            </a:r>
            <a:r>
              <a:rPr lang="en-US" dirty="0">
                <a:solidFill>
                  <a:schemeClr val="bg1">
                    <a:lumMod val="75000"/>
                  </a:schemeClr>
                </a:solidFill>
                <a:latin typeface="+mj-lt"/>
              </a:rPr>
              <a:t> </a:t>
            </a:r>
            <a:r>
              <a:rPr lang="en-US" dirty="0" smtClean="0">
                <a:solidFill>
                  <a:schemeClr val="bg1">
                    <a:lumMod val="75000"/>
                  </a:schemeClr>
                </a:solidFill>
                <a:latin typeface="+mj-lt"/>
              </a:rPr>
              <a:t>for hydrologic enforcement.</a:t>
            </a:r>
          </a:p>
          <a:p>
            <a:pPr marL="800100" lvl="1" indent="-342900">
              <a:buFont typeface="+mj-lt"/>
              <a:buAutoNum type="alphaLcParenR"/>
            </a:pPr>
            <a:r>
              <a:rPr lang="en-US" dirty="0" smtClean="0">
                <a:solidFill>
                  <a:schemeClr val="bg1">
                    <a:lumMod val="75000"/>
                  </a:schemeClr>
                </a:solidFill>
                <a:latin typeface="+mj-lt"/>
              </a:rPr>
              <a:t>Drain or fill closed depressions.</a:t>
            </a:r>
          </a:p>
          <a:p>
            <a:pPr marL="800100" lvl="1" indent="-342900">
              <a:buFont typeface="+mj-lt"/>
              <a:buAutoNum type="alphaLcParenR"/>
            </a:pPr>
            <a:r>
              <a:rPr lang="en-US" dirty="0" smtClean="0">
                <a:solidFill>
                  <a:schemeClr val="bg1">
                    <a:lumMod val="75000"/>
                  </a:schemeClr>
                </a:solidFill>
                <a:latin typeface="+mj-lt"/>
              </a:rPr>
              <a:t>Define flow directions. </a:t>
            </a:r>
          </a:p>
          <a:p>
            <a:pPr marL="342900" indent="-342900">
              <a:spcBef>
                <a:spcPts val="600"/>
              </a:spcBef>
              <a:buFont typeface="+mj-lt"/>
              <a:buAutoNum type="arabicPeriod"/>
            </a:pPr>
            <a:r>
              <a:rPr lang="en-US" dirty="0" smtClean="0">
                <a:solidFill>
                  <a:schemeClr val="bg1">
                    <a:lumMod val="75000"/>
                  </a:schemeClr>
                </a:solidFill>
                <a:latin typeface="+mj-lt"/>
              </a:rPr>
              <a:t>Build linked channel-node dataset.</a:t>
            </a:r>
          </a:p>
          <a:p>
            <a:pPr marL="342900" indent="-342900">
              <a:spcBef>
                <a:spcPts val="600"/>
              </a:spcBef>
              <a:buFont typeface="+mj-lt"/>
              <a:buAutoNum type="arabicPeriod"/>
            </a:pPr>
            <a:r>
              <a:rPr lang="en-US" dirty="0" smtClean="0">
                <a:latin typeface="+mj-lt"/>
              </a:rPr>
              <a:t>Build GIS output files.</a:t>
            </a:r>
          </a:p>
          <a:p>
            <a:pPr marL="800100" lvl="1" indent="-342900">
              <a:buFont typeface="+mj-lt"/>
              <a:buAutoNum type="alphaLcParenR"/>
            </a:pPr>
            <a:r>
              <a:rPr lang="en-US" dirty="0" smtClean="0">
                <a:solidFill>
                  <a:schemeClr val="bg1">
                    <a:lumMod val="75000"/>
                  </a:schemeClr>
                </a:solidFill>
                <a:latin typeface="+mj-lt"/>
              </a:rPr>
              <a:t>Routed channel network. </a:t>
            </a:r>
            <a:br>
              <a:rPr lang="en-US" dirty="0" smtClean="0">
                <a:solidFill>
                  <a:schemeClr val="bg1">
                    <a:lumMod val="75000"/>
                  </a:schemeClr>
                </a:solidFill>
                <a:latin typeface="+mj-lt"/>
              </a:rPr>
            </a:br>
            <a:r>
              <a:rPr lang="en-US" dirty="0" smtClean="0">
                <a:solidFill>
                  <a:schemeClr val="bg1">
                    <a:lumMod val="75000"/>
                  </a:schemeClr>
                </a:solidFill>
                <a:latin typeface="+mj-lt"/>
              </a:rPr>
              <a:t>Decisions: reach length, upslope extent.</a:t>
            </a:r>
          </a:p>
          <a:p>
            <a:pPr marL="800100" lvl="1" indent="-342900">
              <a:buFont typeface="+mj-lt"/>
              <a:buAutoNum type="alphaLcParenR"/>
            </a:pPr>
            <a:r>
              <a:rPr lang="en-US" dirty="0" smtClean="0">
                <a:solidFill>
                  <a:schemeClr val="bg1">
                    <a:lumMod val="75000"/>
                  </a:schemeClr>
                </a:solidFill>
                <a:latin typeface="+mj-lt"/>
              </a:rPr>
              <a:t>Attributes (contributing area, gradient, flow length, lake, etc.)</a:t>
            </a:r>
          </a:p>
          <a:p>
            <a:pPr marL="800100" lvl="1" indent="-342900">
              <a:buFont typeface="+mj-lt"/>
              <a:buAutoNum type="alphaLcParenR"/>
            </a:pPr>
            <a:r>
              <a:rPr lang="en-US" dirty="0" smtClean="0">
                <a:latin typeface="+mj-lt"/>
              </a:rPr>
              <a:t>Flood-plain polygons.</a:t>
            </a:r>
          </a:p>
          <a:p>
            <a:pPr marL="800100" lvl="1" indent="-342900">
              <a:buFont typeface="+mj-lt"/>
              <a:buAutoNum type="alphaLcParenR"/>
            </a:pPr>
            <a:r>
              <a:rPr lang="en-US" dirty="0" smtClean="0">
                <a:solidFill>
                  <a:schemeClr val="bg1">
                    <a:lumMod val="75000"/>
                  </a:schemeClr>
                </a:solidFill>
                <a:latin typeface="+mj-lt"/>
              </a:rPr>
              <a:t>Drainage wings.</a:t>
            </a:r>
          </a:p>
          <a:p>
            <a:pPr marL="800100" lvl="1" indent="-342900">
              <a:buFont typeface="+mj-lt"/>
              <a:buAutoNum type="alphaLcParenR"/>
            </a:pPr>
            <a:r>
              <a:rPr lang="en-US" dirty="0" smtClean="0">
                <a:solidFill>
                  <a:schemeClr val="bg1">
                    <a:lumMod val="75000"/>
                  </a:schemeClr>
                </a:solidFill>
                <a:latin typeface="+mj-lt"/>
              </a:rPr>
              <a:t>Other needed analyses (road erosion, etc.)</a:t>
            </a:r>
          </a:p>
          <a:p>
            <a:pPr marL="342900" indent="-342900">
              <a:spcBef>
                <a:spcPts val="600"/>
              </a:spcBef>
              <a:buFont typeface="+mj-lt"/>
              <a:buAutoNum type="arabicPeriod"/>
            </a:pPr>
            <a:r>
              <a:rPr lang="en-US" dirty="0" smtClean="0">
                <a:solidFill>
                  <a:schemeClr val="bg1">
                    <a:lumMod val="75000"/>
                  </a:schemeClr>
                </a:solidFill>
                <a:latin typeface="+mj-lt"/>
              </a:rPr>
              <a:t>Verify (field surveys, other data sets), Quality Control. Iterate.</a:t>
            </a:r>
            <a:br>
              <a:rPr lang="en-US" dirty="0" smtClean="0">
                <a:solidFill>
                  <a:schemeClr val="bg1">
                    <a:lumMod val="75000"/>
                  </a:schemeClr>
                </a:solidFill>
                <a:latin typeface="+mj-lt"/>
              </a:rPr>
            </a:br>
            <a:r>
              <a:rPr lang="en-US" dirty="0" smtClean="0">
                <a:solidFill>
                  <a:schemeClr val="bg1">
                    <a:lumMod val="75000"/>
                  </a:schemeClr>
                </a:solidFill>
                <a:latin typeface="+mj-lt"/>
              </a:rPr>
              <a:t>Ensure all subsequent analyses properly functional.</a:t>
            </a:r>
          </a:p>
        </p:txBody>
      </p:sp>
    </p:spTree>
    <p:extLst>
      <p:ext uri="{BB962C8B-B14F-4D97-AF65-F5344CB8AC3E}">
        <p14:creationId xmlns:p14="http://schemas.microsoft.com/office/powerpoint/2010/main" val="401386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070" y="118469"/>
            <a:ext cx="8148119" cy="400110"/>
          </a:xfrm>
          <a:prstGeom prst="rect">
            <a:avLst/>
          </a:prstGeom>
          <a:noFill/>
        </p:spPr>
        <p:txBody>
          <a:bodyPr wrap="square" rtlCol="0">
            <a:spAutoFit/>
          </a:bodyPr>
          <a:lstStyle/>
          <a:p>
            <a:r>
              <a:rPr lang="en-US" sz="2000" b="1" dirty="0" smtClean="0">
                <a:latin typeface="+mj-lt"/>
              </a:rPr>
              <a:t>Design of a Digital Landscape</a:t>
            </a:r>
            <a:endParaRPr lang="en-US" sz="2000" b="1" dirty="0">
              <a:latin typeface="+mj-lt"/>
            </a:endParaRPr>
          </a:p>
        </p:txBody>
      </p:sp>
      <p:pic>
        <p:nvPicPr>
          <p:cNvPr id="3" name="Picture 2" descr="http://www.netmaptools.org/Pages/NetMapHelp/drex_netmap_s_digital_landscape_cust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844" y="2649931"/>
            <a:ext cx="7112631" cy="41768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4977" y="514732"/>
            <a:ext cx="8439498" cy="2169825"/>
          </a:xfrm>
          <a:prstGeom prst="rect">
            <a:avLst/>
          </a:prstGeom>
          <a:noFill/>
        </p:spPr>
        <p:txBody>
          <a:bodyPr wrap="square" rtlCol="0">
            <a:spAutoFit/>
          </a:bodyPr>
          <a:lstStyle/>
          <a:p>
            <a:pPr defTabSz="227013"/>
            <a:r>
              <a:rPr lang="en-US" dirty="0" smtClean="0">
                <a:latin typeface="+mj-lt"/>
              </a:rPr>
              <a:t>Updatable, modifiable. </a:t>
            </a:r>
            <a:r>
              <a:rPr lang="en-US" dirty="0">
                <a:latin typeface="+mj-lt"/>
              </a:rPr>
              <a:t>I</a:t>
            </a:r>
            <a:r>
              <a:rPr lang="en-US" dirty="0" smtClean="0">
                <a:latin typeface="+mj-lt"/>
              </a:rPr>
              <a:t>ncorporate new data, new algorithms, corrections. </a:t>
            </a:r>
            <a:br>
              <a:rPr lang="en-US" dirty="0" smtClean="0">
                <a:latin typeface="+mj-lt"/>
              </a:rPr>
            </a:br>
            <a:r>
              <a:rPr lang="en-US" sz="1600" dirty="0" smtClean="0">
                <a:latin typeface="+mj-lt"/>
              </a:rPr>
              <a:t>	</a:t>
            </a:r>
            <a:r>
              <a:rPr lang="en-US" sz="1600" i="1" dirty="0" smtClean="0">
                <a:latin typeface="+mj-lt"/>
              </a:rPr>
              <a:t>Object-oriented design, </a:t>
            </a:r>
            <a:r>
              <a:rPr lang="en-US" sz="1600" i="1" dirty="0">
                <a:latin typeface="+mj-lt"/>
              </a:rPr>
              <a:t>data abstraction</a:t>
            </a:r>
            <a:r>
              <a:rPr lang="en-US" sz="1600" dirty="0">
                <a:latin typeface="+mj-lt"/>
              </a:rPr>
              <a:t>.</a:t>
            </a:r>
            <a:endParaRPr lang="en-US" sz="1600" dirty="0" smtClean="0">
              <a:latin typeface="+mj-lt"/>
            </a:endParaRPr>
          </a:p>
          <a:p>
            <a:pPr>
              <a:spcBef>
                <a:spcPts val="600"/>
              </a:spcBef>
            </a:pPr>
            <a:r>
              <a:rPr lang="en-US" dirty="0" smtClean="0">
                <a:latin typeface="+mj-lt"/>
              </a:rPr>
              <a:t>Maintain data at finest spatial grain feasible. (Hardware constraints)</a:t>
            </a:r>
          </a:p>
          <a:p>
            <a:pPr defTabSz="227013">
              <a:spcBef>
                <a:spcPts val="600"/>
              </a:spcBef>
            </a:pPr>
            <a:r>
              <a:rPr lang="en-US" dirty="0">
                <a:latin typeface="+mj-lt"/>
              </a:rPr>
              <a:t>A</a:t>
            </a:r>
            <a:r>
              <a:rPr lang="en-US" dirty="0" smtClean="0">
                <a:latin typeface="+mj-lt"/>
              </a:rPr>
              <a:t>bility to efficiently query, summarize, and output to GIS or other files. </a:t>
            </a:r>
            <a:br>
              <a:rPr lang="en-US" dirty="0" smtClean="0">
                <a:latin typeface="+mj-lt"/>
              </a:rPr>
            </a:br>
            <a:r>
              <a:rPr lang="en-US" sz="1600" dirty="0" smtClean="0">
                <a:latin typeface="+mj-lt"/>
              </a:rPr>
              <a:t>	</a:t>
            </a:r>
            <a:r>
              <a:rPr lang="en-US" sz="1600" i="1" dirty="0" smtClean="0">
                <a:latin typeface="+mj-lt"/>
              </a:rPr>
              <a:t>Fortran numerical code.</a:t>
            </a:r>
          </a:p>
          <a:p>
            <a:pPr>
              <a:spcBef>
                <a:spcPts val="600"/>
              </a:spcBef>
            </a:pPr>
            <a:r>
              <a:rPr lang="en-US" dirty="0">
                <a:latin typeface="+mj-lt"/>
              </a:rPr>
              <a:t>P</a:t>
            </a:r>
            <a:r>
              <a:rPr lang="en-US" dirty="0" smtClean="0">
                <a:latin typeface="+mj-lt"/>
              </a:rPr>
              <a:t>rovide input to and incorporate output from diverse models</a:t>
            </a:r>
            <a:r>
              <a:rPr lang="en-US" sz="1600" dirty="0" smtClean="0">
                <a:latin typeface="+mj-lt"/>
              </a:rPr>
              <a:t>.</a:t>
            </a:r>
          </a:p>
          <a:p>
            <a:pPr defTabSz="227013"/>
            <a:r>
              <a:rPr lang="en-US" sz="1600" dirty="0" smtClean="0">
                <a:latin typeface="+mj-lt"/>
              </a:rPr>
              <a:t>	</a:t>
            </a:r>
            <a:r>
              <a:rPr lang="en-US" sz="1600" i="1" dirty="0" smtClean="0">
                <a:latin typeface="+mj-lt"/>
              </a:rPr>
              <a:t>Flexible data structures, data abstraction.</a:t>
            </a:r>
          </a:p>
        </p:txBody>
      </p:sp>
    </p:spTree>
    <p:extLst>
      <p:ext uri="{BB962C8B-B14F-4D97-AF65-F5344CB8AC3E}">
        <p14:creationId xmlns:p14="http://schemas.microsoft.com/office/powerpoint/2010/main" val="14564963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86" y="899136"/>
            <a:ext cx="7331136" cy="590922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904" t="3810" r="14585" b="3915"/>
          <a:stretch/>
        </p:blipFill>
        <p:spPr>
          <a:xfrm>
            <a:off x="7223146" y="159657"/>
            <a:ext cx="1791648" cy="1886857"/>
          </a:xfrm>
          <a:prstGeom prst="rect">
            <a:avLst/>
          </a:prstGeom>
          <a:ln w="19050">
            <a:solidFill>
              <a:schemeClr val="tx1"/>
            </a:solidFill>
          </a:ln>
        </p:spPr>
      </p:pic>
      <p:sp>
        <p:nvSpPr>
          <p:cNvPr id="7" name="Rectangle 6"/>
          <p:cNvSpPr/>
          <p:nvPr/>
        </p:nvSpPr>
        <p:spPr>
          <a:xfrm>
            <a:off x="7988341" y="862744"/>
            <a:ext cx="261257" cy="9414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12560" y="329342"/>
            <a:ext cx="2520242" cy="400110"/>
          </a:xfrm>
          <a:prstGeom prst="rect">
            <a:avLst/>
          </a:prstGeom>
          <a:noFill/>
        </p:spPr>
        <p:txBody>
          <a:bodyPr wrap="none" rtlCol="0">
            <a:spAutoFit/>
          </a:bodyPr>
          <a:lstStyle/>
          <a:p>
            <a:r>
              <a:rPr lang="en-US" sz="2000" b="1" dirty="0" smtClean="0">
                <a:latin typeface="+mj-lt"/>
              </a:rPr>
              <a:t>Flood Plain Extent</a:t>
            </a:r>
            <a:endParaRPr lang="en-US" sz="2000" b="1" dirty="0">
              <a:latin typeface="+mj-lt"/>
            </a:endParaRPr>
          </a:p>
        </p:txBody>
      </p:sp>
      <p:sp>
        <p:nvSpPr>
          <p:cNvPr id="9" name="TextBox 8"/>
          <p:cNvSpPr txBox="1"/>
          <p:nvPr/>
        </p:nvSpPr>
        <p:spPr>
          <a:xfrm>
            <a:off x="7154718" y="156281"/>
            <a:ext cx="678712" cy="461665"/>
          </a:xfrm>
          <a:prstGeom prst="rect">
            <a:avLst/>
          </a:prstGeom>
          <a:noFill/>
        </p:spPr>
        <p:txBody>
          <a:bodyPr wrap="none" rtlCol="0">
            <a:spAutoFit/>
          </a:bodyPr>
          <a:lstStyle/>
          <a:p>
            <a:r>
              <a:rPr lang="en-US" sz="1200" dirty="0" smtClean="0">
                <a:latin typeface="+mj-lt"/>
              </a:rPr>
              <a:t>Little</a:t>
            </a:r>
          </a:p>
          <a:p>
            <a:r>
              <a:rPr lang="en-US" sz="1200" dirty="0" smtClean="0">
                <a:latin typeface="+mj-lt"/>
              </a:rPr>
              <a:t>Susitna</a:t>
            </a:r>
            <a:endParaRPr lang="en-US" sz="1200" dirty="0">
              <a:latin typeface="+mj-lt"/>
            </a:endParaRPr>
          </a:p>
        </p:txBody>
      </p:sp>
      <p:sp>
        <p:nvSpPr>
          <p:cNvPr id="10" name="Rectangle 9"/>
          <p:cNvSpPr/>
          <p:nvPr/>
        </p:nvSpPr>
        <p:spPr>
          <a:xfrm>
            <a:off x="1310185" y="5554639"/>
            <a:ext cx="900752" cy="84616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8462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TextBox 2"/>
          <p:cNvSpPr txBox="1"/>
          <p:nvPr/>
        </p:nvSpPr>
        <p:spPr>
          <a:xfrm>
            <a:off x="4219062" y="231060"/>
            <a:ext cx="4529470" cy="3908762"/>
          </a:xfrm>
          <a:prstGeom prst="rect">
            <a:avLst/>
          </a:prstGeom>
          <a:noFill/>
        </p:spPr>
        <p:txBody>
          <a:bodyPr wrap="square" rtlCol="0">
            <a:spAutoFit/>
          </a:bodyPr>
          <a:lstStyle/>
          <a:p>
            <a:r>
              <a:rPr lang="en-US" sz="2000" b="1" dirty="0" smtClean="0">
                <a:latin typeface="+mj-lt"/>
              </a:rPr>
              <a:t>Flood plain extent</a:t>
            </a:r>
          </a:p>
          <a:p>
            <a:pPr marL="169863" indent="-169863">
              <a:spcBef>
                <a:spcPts val="1200"/>
              </a:spcBef>
              <a:buFont typeface="Arial" panose="020B0604020202020204" pitchFamily="34" charset="0"/>
              <a:buChar char="•"/>
            </a:pPr>
            <a:r>
              <a:rPr lang="en-US" dirty="0" smtClean="0">
                <a:latin typeface="+mj-lt"/>
              </a:rPr>
              <a:t>Mapping algorithm uses mean elevation of all channel cells within a specified distance (e.g., 250 bank-full depths) of the channel, weighted by distance from the channel and elevation difference encountered between the cell and the channel. </a:t>
            </a:r>
          </a:p>
          <a:p>
            <a:pPr marL="169863" indent="-169863">
              <a:spcBef>
                <a:spcPts val="1200"/>
              </a:spcBef>
              <a:buFont typeface="Arial" panose="020B0604020202020204" pitchFamily="34" charset="0"/>
              <a:buChar char="•"/>
            </a:pPr>
            <a:r>
              <a:rPr lang="en-US" dirty="0" smtClean="0">
                <a:latin typeface="+mj-lt"/>
              </a:rPr>
              <a:t>This algorithm is sensitive to errors in channel elevation.</a:t>
            </a:r>
          </a:p>
          <a:p>
            <a:pPr marL="169863" indent="-169863">
              <a:spcBef>
                <a:spcPts val="1200"/>
              </a:spcBef>
              <a:buFont typeface="Arial" panose="020B0604020202020204" pitchFamily="34" charset="0"/>
              <a:buChar char="•"/>
            </a:pPr>
            <a:r>
              <a:rPr lang="en-US" dirty="0" smtClean="0">
                <a:latin typeface="+mj-lt"/>
              </a:rPr>
              <a:t>Normalization by bank-full depth requires accurate estimates of mean depth.</a:t>
            </a:r>
            <a:endParaRPr lang="en-US" dirty="0">
              <a:latin typeface="+mj-lt"/>
            </a:endParaRPr>
          </a:p>
        </p:txBody>
      </p:sp>
    </p:spTree>
    <p:extLst>
      <p:ext uri="{BB962C8B-B14F-4D97-AF65-F5344CB8AC3E}">
        <p14:creationId xmlns:p14="http://schemas.microsoft.com/office/powerpoint/2010/main" val="4620669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824" y="242761"/>
            <a:ext cx="7760262" cy="6370975"/>
          </a:xfrm>
          <a:prstGeom prst="rect">
            <a:avLst/>
          </a:prstGeom>
          <a:noFill/>
        </p:spPr>
        <p:txBody>
          <a:bodyPr wrap="square" rtlCol="0">
            <a:spAutoFit/>
          </a:bodyPr>
          <a:lstStyle/>
          <a:p>
            <a:r>
              <a:rPr lang="en-US" b="1" dirty="0" smtClean="0">
                <a:solidFill>
                  <a:schemeClr val="bg1">
                    <a:lumMod val="75000"/>
                  </a:schemeClr>
                </a:solidFill>
                <a:latin typeface="+mj-lt"/>
              </a:rPr>
              <a:t>Steps in building a channel-network dataset.</a:t>
            </a:r>
          </a:p>
          <a:p>
            <a:pPr marL="342900" indent="-342900">
              <a:spcBef>
                <a:spcPts val="600"/>
              </a:spcBef>
              <a:buFont typeface="+mj-lt"/>
              <a:buAutoNum type="arabicPeriod"/>
            </a:pPr>
            <a:r>
              <a:rPr lang="en-US" dirty="0" smtClean="0">
                <a:solidFill>
                  <a:schemeClr val="bg1">
                    <a:lumMod val="75000"/>
                  </a:schemeClr>
                </a:solidFill>
                <a:latin typeface="+mj-lt"/>
              </a:rPr>
              <a:t>Build a contiguous DEM over entire watershed (</a:t>
            </a:r>
            <a:r>
              <a:rPr lang="en-US" dirty="0" err="1" smtClean="0">
                <a:solidFill>
                  <a:schemeClr val="bg1">
                    <a:lumMod val="75000"/>
                  </a:schemeClr>
                </a:solidFill>
                <a:latin typeface="+mj-lt"/>
              </a:rPr>
              <a:t>IfSAR</a:t>
            </a:r>
            <a:r>
              <a:rPr lang="en-US" dirty="0" smtClean="0">
                <a:solidFill>
                  <a:schemeClr val="bg1">
                    <a:lumMod val="75000"/>
                  </a:schemeClr>
                </a:solidFill>
                <a:latin typeface="+mj-lt"/>
              </a:rPr>
              <a:t>,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 NED).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resolution, coordinate system</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Calibrate synthetic channel-network extent.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length scale for topographic attributes, channel density</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Hydrologic conditioning.</a:t>
            </a:r>
          </a:p>
          <a:p>
            <a:pPr marL="800100" lvl="1" indent="-342900">
              <a:buFont typeface="+mj-lt"/>
              <a:buAutoNum type="alphaLcParenR"/>
            </a:pPr>
            <a:r>
              <a:rPr lang="en-US" dirty="0" smtClean="0">
                <a:solidFill>
                  <a:schemeClr val="bg1">
                    <a:lumMod val="75000"/>
                  </a:schemeClr>
                </a:solidFill>
                <a:latin typeface="+mj-lt"/>
              </a:rPr>
              <a:t>Build a water mask.</a:t>
            </a:r>
          </a:p>
          <a:p>
            <a:pPr marL="800100" lvl="1" indent="-342900">
              <a:buFont typeface="+mj-lt"/>
              <a:buAutoNum type="alphaLcParenR"/>
            </a:pPr>
            <a:r>
              <a:rPr lang="en-US" dirty="0" smtClean="0">
                <a:solidFill>
                  <a:schemeClr val="bg1">
                    <a:lumMod val="75000"/>
                  </a:schemeClr>
                </a:solidFill>
                <a:latin typeface="+mj-lt"/>
              </a:rPr>
              <a:t>Identify road crossings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a:t>
            </a:r>
          </a:p>
          <a:p>
            <a:pPr marL="800100" lvl="1" indent="-342900">
              <a:buFont typeface="+mj-lt"/>
              <a:buAutoNum type="alphaLcParenR"/>
            </a:pPr>
            <a:r>
              <a:rPr lang="en-US" dirty="0" smtClean="0">
                <a:solidFill>
                  <a:schemeClr val="bg1">
                    <a:lumMod val="75000"/>
                  </a:schemeClr>
                </a:solidFill>
                <a:latin typeface="+mj-lt"/>
              </a:rPr>
              <a:t>Existing line work</a:t>
            </a:r>
            <a:r>
              <a:rPr lang="en-US" dirty="0">
                <a:solidFill>
                  <a:schemeClr val="bg1">
                    <a:lumMod val="75000"/>
                  </a:schemeClr>
                </a:solidFill>
                <a:latin typeface="+mj-lt"/>
              </a:rPr>
              <a:t> </a:t>
            </a:r>
            <a:r>
              <a:rPr lang="en-US" dirty="0" smtClean="0">
                <a:solidFill>
                  <a:schemeClr val="bg1">
                    <a:lumMod val="75000"/>
                  </a:schemeClr>
                </a:solidFill>
                <a:latin typeface="+mj-lt"/>
              </a:rPr>
              <a:t>for hydrologic enforcement.</a:t>
            </a:r>
          </a:p>
          <a:p>
            <a:pPr marL="800100" lvl="1" indent="-342900">
              <a:buFont typeface="+mj-lt"/>
              <a:buAutoNum type="alphaLcParenR"/>
            </a:pPr>
            <a:r>
              <a:rPr lang="en-US" dirty="0" smtClean="0">
                <a:solidFill>
                  <a:schemeClr val="bg1">
                    <a:lumMod val="75000"/>
                  </a:schemeClr>
                </a:solidFill>
                <a:latin typeface="+mj-lt"/>
              </a:rPr>
              <a:t>Drain or fill closed depressions.</a:t>
            </a:r>
          </a:p>
          <a:p>
            <a:pPr marL="800100" lvl="1" indent="-342900">
              <a:buFont typeface="+mj-lt"/>
              <a:buAutoNum type="alphaLcParenR"/>
            </a:pPr>
            <a:r>
              <a:rPr lang="en-US" dirty="0" smtClean="0">
                <a:solidFill>
                  <a:schemeClr val="bg1">
                    <a:lumMod val="75000"/>
                  </a:schemeClr>
                </a:solidFill>
                <a:latin typeface="+mj-lt"/>
              </a:rPr>
              <a:t>Define flow directions. </a:t>
            </a:r>
          </a:p>
          <a:p>
            <a:pPr marL="342900" indent="-342900">
              <a:spcBef>
                <a:spcPts val="600"/>
              </a:spcBef>
              <a:buFont typeface="+mj-lt"/>
              <a:buAutoNum type="arabicPeriod"/>
            </a:pPr>
            <a:r>
              <a:rPr lang="en-US" dirty="0" smtClean="0">
                <a:solidFill>
                  <a:schemeClr val="bg1">
                    <a:lumMod val="75000"/>
                  </a:schemeClr>
                </a:solidFill>
                <a:latin typeface="+mj-lt"/>
              </a:rPr>
              <a:t>Build linked channel-node dataset.</a:t>
            </a:r>
          </a:p>
          <a:p>
            <a:pPr marL="342900" indent="-342900">
              <a:spcBef>
                <a:spcPts val="600"/>
              </a:spcBef>
              <a:buFont typeface="+mj-lt"/>
              <a:buAutoNum type="arabicPeriod"/>
            </a:pPr>
            <a:r>
              <a:rPr lang="en-US" dirty="0" smtClean="0">
                <a:latin typeface="+mj-lt"/>
              </a:rPr>
              <a:t>Build GIS output files.</a:t>
            </a:r>
          </a:p>
          <a:p>
            <a:pPr marL="800100" lvl="1" indent="-342900">
              <a:buFont typeface="+mj-lt"/>
              <a:buAutoNum type="alphaLcParenR"/>
            </a:pPr>
            <a:r>
              <a:rPr lang="en-US" dirty="0" smtClean="0">
                <a:solidFill>
                  <a:schemeClr val="bg1">
                    <a:lumMod val="75000"/>
                  </a:schemeClr>
                </a:solidFill>
                <a:latin typeface="+mj-lt"/>
              </a:rPr>
              <a:t>Routed channel network. </a:t>
            </a:r>
            <a:br>
              <a:rPr lang="en-US" dirty="0" smtClean="0">
                <a:solidFill>
                  <a:schemeClr val="bg1">
                    <a:lumMod val="75000"/>
                  </a:schemeClr>
                </a:solidFill>
                <a:latin typeface="+mj-lt"/>
              </a:rPr>
            </a:br>
            <a:r>
              <a:rPr lang="en-US" dirty="0" smtClean="0">
                <a:solidFill>
                  <a:schemeClr val="bg1">
                    <a:lumMod val="75000"/>
                  </a:schemeClr>
                </a:solidFill>
                <a:latin typeface="+mj-lt"/>
              </a:rPr>
              <a:t>Decisions: reach length, upslope extent.</a:t>
            </a:r>
          </a:p>
          <a:p>
            <a:pPr marL="800100" lvl="1" indent="-342900">
              <a:buFont typeface="+mj-lt"/>
              <a:buAutoNum type="alphaLcParenR"/>
            </a:pPr>
            <a:r>
              <a:rPr lang="en-US" dirty="0" smtClean="0">
                <a:solidFill>
                  <a:schemeClr val="bg1">
                    <a:lumMod val="75000"/>
                  </a:schemeClr>
                </a:solidFill>
                <a:latin typeface="+mj-lt"/>
              </a:rPr>
              <a:t>Attributes (contributing area, gradient, flow length, lake, etc.)</a:t>
            </a:r>
          </a:p>
          <a:p>
            <a:pPr marL="800100" lvl="1" indent="-342900">
              <a:buFont typeface="+mj-lt"/>
              <a:buAutoNum type="alphaLcParenR"/>
            </a:pPr>
            <a:r>
              <a:rPr lang="en-US" dirty="0" smtClean="0">
                <a:solidFill>
                  <a:schemeClr val="bg1">
                    <a:lumMod val="75000"/>
                  </a:schemeClr>
                </a:solidFill>
                <a:latin typeface="+mj-lt"/>
              </a:rPr>
              <a:t>Flood-plain polygons.</a:t>
            </a:r>
          </a:p>
          <a:p>
            <a:pPr marL="800100" lvl="1" indent="-342900">
              <a:buFont typeface="+mj-lt"/>
              <a:buAutoNum type="alphaLcParenR"/>
            </a:pPr>
            <a:r>
              <a:rPr lang="en-US" dirty="0" smtClean="0">
                <a:latin typeface="+mj-lt"/>
              </a:rPr>
              <a:t>Drainage wings.</a:t>
            </a:r>
          </a:p>
          <a:p>
            <a:pPr marL="800100" lvl="1" indent="-342900">
              <a:buFont typeface="+mj-lt"/>
              <a:buAutoNum type="alphaLcParenR"/>
            </a:pPr>
            <a:r>
              <a:rPr lang="en-US" dirty="0" smtClean="0">
                <a:solidFill>
                  <a:schemeClr val="bg1">
                    <a:lumMod val="75000"/>
                  </a:schemeClr>
                </a:solidFill>
                <a:latin typeface="+mj-lt"/>
              </a:rPr>
              <a:t>Other needed analyses (road erosion, etc.)</a:t>
            </a:r>
          </a:p>
          <a:p>
            <a:pPr marL="342900" indent="-342900">
              <a:spcBef>
                <a:spcPts val="600"/>
              </a:spcBef>
              <a:buFont typeface="+mj-lt"/>
              <a:buAutoNum type="arabicPeriod"/>
            </a:pPr>
            <a:r>
              <a:rPr lang="en-US" dirty="0" smtClean="0">
                <a:solidFill>
                  <a:schemeClr val="bg1">
                    <a:lumMod val="75000"/>
                  </a:schemeClr>
                </a:solidFill>
                <a:latin typeface="+mj-lt"/>
              </a:rPr>
              <a:t>Verify (field surveys, other data sets), Quality Control. Iterate.</a:t>
            </a:r>
            <a:br>
              <a:rPr lang="en-US" dirty="0" smtClean="0">
                <a:solidFill>
                  <a:schemeClr val="bg1">
                    <a:lumMod val="75000"/>
                  </a:schemeClr>
                </a:solidFill>
                <a:latin typeface="+mj-lt"/>
              </a:rPr>
            </a:br>
            <a:r>
              <a:rPr lang="en-US" dirty="0" smtClean="0">
                <a:solidFill>
                  <a:schemeClr val="bg1">
                    <a:lumMod val="75000"/>
                  </a:schemeClr>
                </a:solidFill>
                <a:latin typeface="+mj-lt"/>
              </a:rPr>
              <a:t>Ensure all subsequent analyses properly functional.</a:t>
            </a:r>
          </a:p>
        </p:txBody>
      </p:sp>
    </p:spTree>
    <p:extLst>
      <p:ext uri="{BB962C8B-B14F-4D97-AF65-F5344CB8AC3E}">
        <p14:creationId xmlns:p14="http://schemas.microsoft.com/office/powerpoint/2010/main" val="33245386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95419" y="2706810"/>
            <a:ext cx="1382110" cy="523220"/>
          </a:xfrm>
          <a:prstGeom prst="rect">
            <a:avLst/>
          </a:prstGeom>
          <a:noFill/>
        </p:spPr>
        <p:txBody>
          <a:bodyPr wrap="none" rtlCol="0">
            <a:spAutoFit/>
          </a:bodyPr>
          <a:lstStyle/>
          <a:p>
            <a:r>
              <a:rPr lang="en-US" sz="1400" b="1" dirty="0" smtClean="0">
                <a:solidFill>
                  <a:schemeClr val="bg1"/>
                </a:solidFill>
                <a:latin typeface="+mj-lt"/>
              </a:rPr>
              <a:t>Tributary to</a:t>
            </a:r>
            <a:br>
              <a:rPr lang="en-US" sz="1400" b="1" dirty="0" smtClean="0">
                <a:solidFill>
                  <a:schemeClr val="bg1"/>
                </a:solidFill>
                <a:latin typeface="+mj-lt"/>
              </a:rPr>
            </a:br>
            <a:r>
              <a:rPr lang="en-US" sz="1400" b="1" dirty="0" smtClean="0">
                <a:solidFill>
                  <a:schemeClr val="bg1"/>
                </a:solidFill>
                <a:latin typeface="+mj-lt"/>
              </a:rPr>
              <a:t>Little Susitna</a:t>
            </a:r>
            <a:endParaRPr lang="en-US" sz="1400" b="1" dirty="0">
              <a:solidFill>
                <a:schemeClr val="bg1"/>
              </a:solidFill>
              <a:latin typeface="+mj-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3318" y="0"/>
            <a:ext cx="6285313" cy="6858000"/>
          </a:xfrm>
          <a:prstGeom prst="rect">
            <a:avLst/>
          </a:prstGeom>
        </p:spPr>
      </p:pic>
      <p:grpSp>
        <p:nvGrpSpPr>
          <p:cNvPr id="5" name="Group 4"/>
          <p:cNvGrpSpPr/>
          <p:nvPr/>
        </p:nvGrpSpPr>
        <p:grpSpPr>
          <a:xfrm>
            <a:off x="2981003" y="3764085"/>
            <a:ext cx="1829464" cy="1779465"/>
            <a:chOff x="7068112" y="219876"/>
            <a:chExt cx="1829464" cy="177946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8112" y="219876"/>
              <a:ext cx="1829464" cy="1779465"/>
            </a:xfrm>
            <a:prstGeom prst="rect">
              <a:avLst/>
            </a:prstGeom>
            <a:ln w="28575">
              <a:solidFill>
                <a:schemeClr val="tx1"/>
              </a:solidFill>
            </a:ln>
          </p:spPr>
        </p:pic>
        <p:sp>
          <p:nvSpPr>
            <p:cNvPr id="7" name="Rectangle 6"/>
            <p:cNvSpPr/>
            <p:nvPr/>
          </p:nvSpPr>
          <p:spPr>
            <a:xfrm>
              <a:off x="7763201" y="832625"/>
              <a:ext cx="109841" cy="9486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5324474" y="2706810"/>
            <a:ext cx="1382110" cy="523220"/>
          </a:xfrm>
          <a:prstGeom prst="rect">
            <a:avLst/>
          </a:prstGeom>
          <a:noFill/>
        </p:spPr>
        <p:txBody>
          <a:bodyPr wrap="none" rtlCol="0">
            <a:spAutoFit/>
          </a:bodyPr>
          <a:lstStyle/>
          <a:p>
            <a:r>
              <a:rPr lang="en-US" sz="1400" b="1" dirty="0" smtClean="0">
                <a:solidFill>
                  <a:schemeClr val="bg1"/>
                </a:solidFill>
                <a:latin typeface="+mj-lt"/>
              </a:rPr>
              <a:t>Tributary to</a:t>
            </a:r>
            <a:br>
              <a:rPr lang="en-US" sz="1400" b="1" dirty="0" smtClean="0">
                <a:solidFill>
                  <a:schemeClr val="bg1"/>
                </a:solidFill>
                <a:latin typeface="+mj-lt"/>
              </a:rPr>
            </a:br>
            <a:r>
              <a:rPr lang="en-US" sz="1400" b="1" dirty="0" smtClean="0">
                <a:solidFill>
                  <a:schemeClr val="bg1"/>
                </a:solidFill>
                <a:latin typeface="+mj-lt"/>
              </a:rPr>
              <a:t>Little Susitna</a:t>
            </a:r>
            <a:endParaRPr lang="en-US" sz="1400" b="1" dirty="0">
              <a:solidFill>
                <a:schemeClr val="bg1"/>
              </a:solidFill>
              <a:latin typeface="+mj-lt"/>
            </a:endParaRPr>
          </a:p>
        </p:txBody>
      </p:sp>
      <p:sp>
        <p:nvSpPr>
          <p:cNvPr id="11" name="TextBox 10"/>
          <p:cNvSpPr txBox="1"/>
          <p:nvPr/>
        </p:nvSpPr>
        <p:spPr>
          <a:xfrm>
            <a:off x="190500" y="228600"/>
            <a:ext cx="4429125" cy="2646878"/>
          </a:xfrm>
          <a:prstGeom prst="rect">
            <a:avLst/>
          </a:prstGeom>
          <a:noFill/>
        </p:spPr>
        <p:txBody>
          <a:bodyPr wrap="square" rtlCol="0">
            <a:spAutoFit/>
          </a:bodyPr>
          <a:lstStyle/>
          <a:p>
            <a:r>
              <a:rPr lang="en-US" sz="2000" b="1" dirty="0" smtClean="0">
                <a:latin typeface="+mj-lt"/>
              </a:rPr>
              <a:t>Drainage “wings”. </a:t>
            </a:r>
          </a:p>
          <a:p>
            <a:pPr marL="285750" indent="-285750">
              <a:spcBef>
                <a:spcPts val="1200"/>
              </a:spcBef>
              <a:buFont typeface="Arial" panose="020B0604020202020204" pitchFamily="34" charset="0"/>
              <a:buChar char="•"/>
            </a:pPr>
            <a:r>
              <a:rPr lang="en-US" dirty="0" smtClean="0">
                <a:latin typeface="+mj-lt"/>
              </a:rPr>
              <a:t>Delineate local contributing area to each channel reach.</a:t>
            </a:r>
          </a:p>
          <a:p>
            <a:pPr marL="285750" indent="-285750">
              <a:spcBef>
                <a:spcPts val="600"/>
              </a:spcBef>
              <a:buFont typeface="Arial" panose="020B0604020202020204" pitchFamily="34" charset="0"/>
              <a:buChar char="•"/>
            </a:pPr>
            <a:r>
              <a:rPr lang="en-US" dirty="0" smtClean="0">
                <a:latin typeface="+mj-lt"/>
              </a:rPr>
              <a:t>Based on D-8 flow directions.</a:t>
            </a:r>
          </a:p>
          <a:p>
            <a:pPr marL="285750" indent="-285750">
              <a:spcBef>
                <a:spcPts val="600"/>
              </a:spcBef>
              <a:buFont typeface="Arial" panose="020B0604020202020204" pitchFamily="34" charset="0"/>
              <a:buChar char="•"/>
            </a:pPr>
            <a:r>
              <a:rPr lang="en-US" dirty="0">
                <a:latin typeface="+mj-lt"/>
              </a:rPr>
              <a:t>D</a:t>
            </a:r>
            <a:r>
              <a:rPr lang="en-US" dirty="0" smtClean="0">
                <a:latin typeface="+mj-lt"/>
              </a:rPr>
              <a:t>elineated at the scale of “reaches” in the vector channel network, which may extend from a single channel node to hundreds of meters.</a:t>
            </a:r>
            <a:endParaRPr lang="en-US" dirty="0">
              <a:latin typeface="+mj-lt"/>
            </a:endParaRPr>
          </a:p>
        </p:txBody>
      </p:sp>
    </p:spTree>
    <p:extLst>
      <p:ext uri="{BB962C8B-B14F-4D97-AF65-F5344CB8AC3E}">
        <p14:creationId xmlns:p14="http://schemas.microsoft.com/office/powerpoint/2010/main" val="3219815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070" y="118469"/>
            <a:ext cx="8148119" cy="400110"/>
          </a:xfrm>
          <a:prstGeom prst="rect">
            <a:avLst/>
          </a:prstGeom>
          <a:noFill/>
        </p:spPr>
        <p:txBody>
          <a:bodyPr wrap="square" rtlCol="0">
            <a:spAutoFit/>
          </a:bodyPr>
          <a:lstStyle/>
          <a:p>
            <a:r>
              <a:rPr lang="en-US" sz="2000" b="1" dirty="0" smtClean="0">
                <a:latin typeface="+mj-lt"/>
              </a:rPr>
              <a:t>Components of a Digital Landscape </a:t>
            </a:r>
            <a:r>
              <a:rPr lang="en-US" sz="2000" dirty="0" smtClean="0">
                <a:latin typeface="+mj-lt"/>
              </a:rPr>
              <a:t>(data + software)</a:t>
            </a:r>
            <a:endParaRPr lang="en-US" sz="2000" dirty="0">
              <a:latin typeface="+mj-lt"/>
            </a:endParaRPr>
          </a:p>
        </p:txBody>
      </p:sp>
      <p:pic>
        <p:nvPicPr>
          <p:cNvPr id="3" name="Picture 2" descr="http://www.netmaptools.org/Pages/NetMapHelp/drex_netmap_s_digital_landscape_cust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844" y="2649931"/>
            <a:ext cx="7112631" cy="41768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4977" y="518579"/>
            <a:ext cx="4137435" cy="2562240"/>
          </a:xfrm>
          <a:prstGeom prst="rect">
            <a:avLst/>
          </a:prstGeom>
          <a:noFill/>
        </p:spPr>
        <p:txBody>
          <a:bodyPr wrap="square" rtlCol="0">
            <a:spAutoFit/>
          </a:bodyPr>
          <a:lstStyle/>
          <a:p>
            <a:r>
              <a:rPr lang="en-US" u="sng" dirty="0" smtClean="0">
                <a:latin typeface="+mj-lt"/>
              </a:rPr>
              <a:t>Digital Elevation </a:t>
            </a:r>
            <a:r>
              <a:rPr lang="en-US" u="sng" dirty="0">
                <a:latin typeface="+mj-lt"/>
              </a:rPr>
              <a:t>M</a:t>
            </a:r>
            <a:r>
              <a:rPr lang="en-US" u="sng" dirty="0" smtClean="0">
                <a:latin typeface="+mj-lt"/>
              </a:rPr>
              <a:t>odel DEM</a:t>
            </a:r>
          </a:p>
          <a:p>
            <a:pPr marL="171450" indent="-171450">
              <a:spcBef>
                <a:spcPts val="300"/>
              </a:spcBef>
              <a:buFont typeface="Arial" panose="020B0604020202020204" pitchFamily="34" charset="0"/>
              <a:buChar char="•"/>
            </a:pPr>
            <a:r>
              <a:rPr lang="en-US" sz="1600" dirty="0" smtClean="0">
                <a:latin typeface="+mj-lt"/>
              </a:rPr>
              <a:t>Spatial reference, topography</a:t>
            </a:r>
          </a:p>
          <a:p>
            <a:pPr marL="171450" indent="-171450">
              <a:spcBef>
                <a:spcPts val="300"/>
              </a:spcBef>
              <a:buFont typeface="Arial" panose="020B0604020202020204" pitchFamily="34" charset="0"/>
              <a:buChar char="•"/>
            </a:pPr>
            <a:r>
              <a:rPr lang="en-US" sz="1600" dirty="0" smtClean="0">
                <a:latin typeface="+mj-lt"/>
              </a:rPr>
              <a:t>Flow routing; all locations are </a:t>
            </a:r>
            <a:r>
              <a:rPr lang="en-US" sz="1600" dirty="0">
                <a:latin typeface="+mj-lt"/>
              </a:rPr>
              <a:t>dynamically linked via flow </a:t>
            </a:r>
            <a:r>
              <a:rPr lang="en-US" sz="1600" dirty="0" smtClean="0">
                <a:latin typeface="+mj-lt"/>
              </a:rPr>
              <a:t>paths</a:t>
            </a:r>
          </a:p>
          <a:p>
            <a:pPr>
              <a:spcBef>
                <a:spcPts val="600"/>
              </a:spcBef>
            </a:pPr>
            <a:r>
              <a:rPr lang="en-US" u="sng" dirty="0" smtClean="0">
                <a:latin typeface="+mj-lt"/>
              </a:rPr>
              <a:t>Linked channel-node database</a:t>
            </a:r>
          </a:p>
          <a:p>
            <a:pPr marL="285750" indent="-285750">
              <a:spcBef>
                <a:spcPts val="300"/>
              </a:spcBef>
              <a:buFont typeface="Arial" panose="020B0604020202020204" pitchFamily="34" charset="0"/>
              <a:buChar char="•"/>
            </a:pPr>
            <a:r>
              <a:rPr lang="en-US" sz="1600" dirty="0" smtClean="0">
                <a:latin typeface="+mj-lt"/>
              </a:rPr>
              <a:t>Routed, attributed channel network; linked to, and at the same spatial grain as, the </a:t>
            </a:r>
            <a:br>
              <a:rPr lang="en-US" sz="1600" dirty="0" smtClean="0">
                <a:latin typeface="+mj-lt"/>
              </a:rPr>
            </a:br>
            <a:r>
              <a:rPr lang="en-US" sz="1600" dirty="0" smtClean="0">
                <a:latin typeface="+mj-lt"/>
              </a:rPr>
              <a:t>DEM</a:t>
            </a:r>
          </a:p>
        </p:txBody>
      </p:sp>
      <p:sp>
        <p:nvSpPr>
          <p:cNvPr id="5" name="TextBox 4"/>
          <p:cNvSpPr txBox="1"/>
          <p:nvPr/>
        </p:nvSpPr>
        <p:spPr>
          <a:xfrm>
            <a:off x="4472412" y="518579"/>
            <a:ext cx="4427144" cy="1677382"/>
          </a:xfrm>
          <a:prstGeom prst="rect">
            <a:avLst/>
          </a:prstGeom>
          <a:noFill/>
        </p:spPr>
        <p:txBody>
          <a:bodyPr wrap="square" rtlCol="0">
            <a:spAutoFit/>
          </a:bodyPr>
          <a:lstStyle/>
          <a:p>
            <a:r>
              <a:rPr lang="en-US" u="sng" dirty="0" smtClean="0">
                <a:latin typeface="+mj-lt"/>
              </a:rPr>
              <a:t>Explicit Linkages</a:t>
            </a:r>
          </a:p>
          <a:p>
            <a:pPr marL="285750" indent="-285750">
              <a:spcBef>
                <a:spcPts val="300"/>
              </a:spcBef>
              <a:buFont typeface="Arial" panose="020B0604020202020204" pitchFamily="34" charset="0"/>
              <a:buChar char="•"/>
            </a:pPr>
            <a:r>
              <a:rPr lang="en-US" sz="1600" dirty="0" smtClean="0">
                <a:latin typeface="+mj-lt"/>
              </a:rPr>
              <a:t>Other data: Land cover, roads, soils, geology, climate, field surveys, ...</a:t>
            </a:r>
          </a:p>
          <a:p>
            <a:pPr marL="285750" indent="-285750">
              <a:spcBef>
                <a:spcPts val="300"/>
              </a:spcBef>
              <a:buFont typeface="Arial" panose="020B0604020202020204" pitchFamily="34" charset="0"/>
              <a:buChar char="•"/>
            </a:pPr>
            <a:r>
              <a:rPr lang="en-US" sz="1600" dirty="0" smtClean="0">
                <a:latin typeface="+mj-lt"/>
              </a:rPr>
              <a:t>Models: mass wasting, surface erosion, habitat intrinsic potential, wood recruitment, hydrology, ....</a:t>
            </a:r>
            <a:endParaRPr lang="en-US" sz="1600" dirty="0">
              <a:latin typeface="+mj-lt"/>
            </a:endParaRPr>
          </a:p>
        </p:txBody>
      </p:sp>
    </p:spTree>
    <p:extLst>
      <p:ext uri="{BB962C8B-B14F-4D97-AF65-F5344CB8AC3E}">
        <p14:creationId xmlns:p14="http://schemas.microsoft.com/office/powerpoint/2010/main" val="1589390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824" y="242761"/>
            <a:ext cx="7760262" cy="6370975"/>
          </a:xfrm>
          <a:prstGeom prst="rect">
            <a:avLst/>
          </a:prstGeom>
          <a:noFill/>
        </p:spPr>
        <p:txBody>
          <a:bodyPr wrap="square" rtlCol="0">
            <a:spAutoFit/>
          </a:bodyPr>
          <a:lstStyle/>
          <a:p>
            <a:r>
              <a:rPr lang="en-US" b="1" dirty="0" smtClean="0">
                <a:latin typeface="+mj-lt"/>
              </a:rPr>
              <a:t>Steps in building a channel-network dataset.</a:t>
            </a:r>
          </a:p>
          <a:p>
            <a:pPr marL="342900" indent="-342900">
              <a:spcBef>
                <a:spcPts val="600"/>
              </a:spcBef>
              <a:buFont typeface="+mj-lt"/>
              <a:buAutoNum type="arabicPeriod"/>
            </a:pPr>
            <a:r>
              <a:rPr lang="en-US" dirty="0" smtClean="0">
                <a:latin typeface="+mj-lt"/>
              </a:rPr>
              <a:t>Build a contiguous DEM over entire watershed (</a:t>
            </a:r>
            <a:r>
              <a:rPr lang="en-US" dirty="0" err="1" smtClean="0">
                <a:latin typeface="+mj-lt"/>
              </a:rPr>
              <a:t>IfSAR</a:t>
            </a:r>
            <a:r>
              <a:rPr lang="en-US" dirty="0" smtClean="0">
                <a:latin typeface="+mj-lt"/>
              </a:rPr>
              <a:t>, </a:t>
            </a:r>
            <a:r>
              <a:rPr lang="en-US" dirty="0" err="1" smtClean="0">
                <a:latin typeface="+mj-lt"/>
              </a:rPr>
              <a:t>LiDAR</a:t>
            </a:r>
            <a:r>
              <a:rPr lang="en-US" dirty="0" smtClean="0">
                <a:latin typeface="+mj-lt"/>
              </a:rPr>
              <a:t>, NED). </a:t>
            </a:r>
            <a:br>
              <a:rPr lang="en-US" dirty="0" smtClean="0">
                <a:latin typeface="+mj-lt"/>
              </a:rPr>
            </a:br>
            <a:r>
              <a:rPr lang="en-US" i="1" dirty="0" smtClean="0">
                <a:latin typeface="+mj-lt"/>
              </a:rPr>
              <a:t>Decisions: resolution, coordinate system</a:t>
            </a:r>
            <a:r>
              <a:rPr lang="en-US" dirty="0" smtClean="0">
                <a:latin typeface="+mj-lt"/>
              </a:rPr>
              <a:t>.</a:t>
            </a:r>
          </a:p>
          <a:p>
            <a:pPr marL="342900" indent="-342900">
              <a:spcBef>
                <a:spcPts val="600"/>
              </a:spcBef>
              <a:buFont typeface="+mj-lt"/>
              <a:buAutoNum type="arabicPeriod"/>
            </a:pPr>
            <a:r>
              <a:rPr lang="en-US" dirty="0" smtClean="0">
                <a:latin typeface="+mj-lt"/>
              </a:rPr>
              <a:t>Calibrate synthetic channel-network extent. </a:t>
            </a:r>
            <a:br>
              <a:rPr lang="en-US" dirty="0" smtClean="0">
                <a:latin typeface="+mj-lt"/>
              </a:rPr>
            </a:br>
            <a:r>
              <a:rPr lang="en-US" i="1" dirty="0" smtClean="0">
                <a:latin typeface="+mj-lt"/>
              </a:rPr>
              <a:t>Decisions: length scale for topographic attributes, channel density</a:t>
            </a:r>
            <a:r>
              <a:rPr lang="en-US" dirty="0" smtClean="0">
                <a:latin typeface="+mj-lt"/>
              </a:rPr>
              <a:t>.</a:t>
            </a:r>
          </a:p>
          <a:p>
            <a:pPr marL="342900" indent="-342900">
              <a:spcBef>
                <a:spcPts val="600"/>
              </a:spcBef>
              <a:buFont typeface="+mj-lt"/>
              <a:buAutoNum type="arabicPeriod"/>
            </a:pPr>
            <a:r>
              <a:rPr lang="en-US" dirty="0" smtClean="0">
                <a:latin typeface="+mj-lt"/>
              </a:rPr>
              <a:t>Hydrologic conditioning.</a:t>
            </a:r>
          </a:p>
          <a:p>
            <a:pPr marL="800100" lvl="1" indent="-342900">
              <a:buFont typeface="+mj-lt"/>
              <a:buAutoNum type="alphaLcParenR"/>
            </a:pPr>
            <a:r>
              <a:rPr lang="en-US" dirty="0" smtClean="0">
                <a:latin typeface="+mj-lt"/>
              </a:rPr>
              <a:t>Build a water mask.</a:t>
            </a:r>
          </a:p>
          <a:p>
            <a:pPr marL="800100" lvl="1" indent="-342900">
              <a:buFont typeface="+mj-lt"/>
              <a:buAutoNum type="alphaLcParenR"/>
            </a:pPr>
            <a:r>
              <a:rPr lang="en-US" dirty="0" smtClean="0">
                <a:latin typeface="+mj-lt"/>
              </a:rPr>
              <a:t>Identify road crossings (</a:t>
            </a:r>
            <a:r>
              <a:rPr lang="en-US" dirty="0" err="1" smtClean="0">
                <a:latin typeface="+mj-lt"/>
              </a:rPr>
              <a:t>LiDAR</a:t>
            </a:r>
            <a:r>
              <a:rPr lang="en-US" dirty="0" smtClean="0">
                <a:latin typeface="+mj-lt"/>
              </a:rPr>
              <a:t>).</a:t>
            </a:r>
          </a:p>
          <a:p>
            <a:pPr marL="800100" lvl="1" indent="-342900">
              <a:buFont typeface="+mj-lt"/>
              <a:buAutoNum type="alphaLcParenR"/>
            </a:pPr>
            <a:r>
              <a:rPr lang="en-US" dirty="0" smtClean="0">
                <a:latin typeface="+mj-lt"/>
              </a:rPr>
              <a:t>Existing line work</a:t>
            </a:r>
            <a:r>
              <a:rPr lang="en-US" dirty="0">
                <a:latin typeface="+mj-lt"/>
              </a:rPr>
              <a:t> </a:t>
            </a:r>
            <a:r>
              <a:rPr lang="en-US" dirty="0" smtClean="0">
                <a:latin typeface="+mj-lt"/>
              </a:rPr>
              <a:t>for hydrologic enforcement.</a:t>
            </a:r>
          </a:p>
          <a:p>
            <a:pPr marL="800100" lvl="1" indent="-342900">
              <a:buFont typeface="+mj-lt"/>
              <a:buAutoNum type="alphaLcParenR"/>
            </a:pPr>
            <a:r>
              <a:rPr lang="en-US" dirty="0" smtClean="0">
                <a:latin typeface="+mj-lt"/>
              </a:rPr>
              <a:t>Drain or fill closed depressions.</a:t>
            </a:r>
          </a:p>
          <a:p>
            <a:pPr marL="800100" lvl="1" indent="-342900">
              <a:buFont typeface="+mj-lt"/>
              <a:buAutoNum type="alphaLcParenR"/>
            </a:pPr>
            <a:r>
              <a:rPr lang="en-US" dirty="0" smtClean="0">
                <a:latin typeface="+mj-lt"/>
              </a:rPr>
              <a:t>Define flow directions. </a:t>
            </a:r>
          </a:p>
          <a:p>
            <a:pPr marL="342900" indent="-342900">
              <a:spcBef>
                <a:spcPts val="600"/>
              </a:spcBef>
              <a:buFont typeface="+mj-lt"/>
              <a:buAutoNum type="arabicPeriod"/>
            </a:pPr>
            <a:r>
              <a:rPr lang="en-US" dirty="0" smtClean="0">
                <a:latin typeface="+mj-lt"/>
              </a:rPr>
              <a:t>Build linked channel-node dataset.</a:t>
            </a:r>
          </a:p>
          <a:p>
            <a:pPr marL="342900" indent="-342900">
              <a:spcBef>
                <a:spcPts val="600"/>
              </a:spcBef>
              <a:buFont typeface="+mj-lt"/>
              <a:buAutoNum type="arabicPeriod"/>
            </a:pPr>
            <a:r>
              <a:rPr lang="en-US" dirty="0" smtClean="0">
                <a:latin typeface="+mj-lt"/>
              </a:rPr>
              <a:t>Build GIS output files.</a:t>
            </a:r>
          </a:p>
          <a:p>
            <a:pPr marL="800100" lvl="1" indent="-342900">
              <a:buFont typeface="+mj-lt"/>
              <a:buAutoNum type="alphaLcParenR"/>
            </a:pPr>
            <a:r>
              <a:rPr lang="en-US" dirty="0" smtClean="0">
                <a:latin typeface="+mj-lt"/>
              </a:rPr>
              <a:t>Routed channel network. </a:t>
            </a:r>
            <a:br>
              <a:rPr lang="en-US" dirty="0" smtClean="0">
                <a:latin typeface="+mj-lt"/>
              </a:rPr>
            </a:br>
            <a:r>
              <a:rPr lang="en-US" dirty="0" smtClean="0">
                <a:latin typeface="+mj-lt"/>
              </a:rPr>
              <a:t>Decisions: reach length, upslope extent.</a:t>
            </a:r>
          </a:p>
          <a:p>
            <a:pPr marL="800100" lvl="1" indent="-342900">
              <a:buFont typeface="+mj-lt"/>
              <a:buAutoNum type="alphaLcParenR"/>
            </a:pPr>
            <a:r>
              <a:rPr lang="en-US" dirty="0" smtClean="0">
                <a:latin typeface="+mj-lt"/>
              </a:rPr>
              <a:t>Attributes (contributing area, gradient, flow length, etc.)</a:t>
            </a:r>
          </a:p>
          <a:p>
            <a:pPr marL="800100" lvl="1" indent="-342900">
              <a:buFont typeface="+mj-lt"/>
              <a:buAutoNum type="alphaLcParenR"/>
            </a:pPr>
            <a:r>
              <a:rPr lang="en-US" dirty="0" smtClean="0">
                <a:latin typeface="+mj-lt"/>
              </a:rPr>
              <a:t>Flood-plain polygons.</a:t>
            </a:r>
          </a:p>
          <a:p>
            <a:pPr marL="800100" lvl="1" indent="-342900">
              <a:buFont typeface="+mj-lt"/>
              <a:buAutoNum type="alphaLcParenR"/>
            </a:pPr>
            <a:r>
              <a:rPr lang="en-US" dirty="0" smtClean="0">
                <a:latin typeface="+mj-lt"/>
              </a:rPr>
              <a:t>Drainage wings.</a:t>
            </a:r>
          </a:p>
          <a:p>
            <a:pPr marL="800100" lvl="1" indent="-342900">
              <a:buFont typeface="+mj-lt"/>
              <a:buAutoNum type="alphaLcParenR"/>
            </a:pPr>
            <a:r>
              <a:rPr lang="en-US" dirty="0" smtClean="0">
                <a:latin typeface="+mj-lt"/>
              </a:rPr>
              <a:t>Run other needed analyses (road erosion, etc.)</a:t>
            </a:r>
          </a:p>
          <a:p>
            <a:pPr marL="342900" indent="-342900">
              <a:spcBef>
                <a:spcPts val="600"/>
              </a:spcBef>
              <a:buFont typeface="+mj-lt"/>
              <a:buAutoNum type="arabicPeriod"/>
            </a:pPr>
            <a:r>
              <a:rPr lang="en-US" dirty="0" smtClean="0">
                <a:latin typeface="+mj-lt"/>
              </a:rPr>
              <a:t>Verify (field surveys, other data sets), Quality Control. Iterate.</a:t>
            </a:r>
            <a:br>
              <a:rPr lang="en-US" dirty="0" smtClean="0">
                <a:latin typeface="+mj-lt"/>
              </a:rPr>
            </a:br>
            <a:r>
              <a:rPr lang="en-US" dirty="0" smtClean="0">
                <a:latin typeface="+mj-lt"/>
              </a:rPr>
              <a:t>Ensure all subsequent analyses properly functional.</a:t>
            </a:r>
          </a:p>
        </p:txBody>
      </p:sp>
      <p:sp>
        <p:nvSpPr>
          <p:cNvPr id="2" name="TextBox 1"/>
          <p:cNvSpPr txBox="1"/>
          <p:nvPr/>
        </p:nvSpPr>
        <p:spPr>
          <a:xfrm>
            <a:off x="6411659" y="2140001"/>
            <a:ext cx="2070340" cy="1200329"/>
          </a:xfrm>
          <a:prstGeom prst="rect">
            <a:avLst/>
          </a:prstGeom>
          <a:noFill/>
        </p:spPr>
        <p:txBody>
          <a:bodyPr wrap="square" rtlCol="0">
            <a:spAutoFit/>
          </a:bodyPr>
          <a:lstStyle/>
          <a:p>
            <a:r>
              <a:rPr lang="en-US" dirty="0" smtClean="0">
                <a:latin typeface="+mj-lt"/>
              </a:rPr>
              <a:t>All processing on separate DEM; original data unaltered.</a:t>
            </a:r>
            <a:endParaRPr lang="en-US" dirty="0">
              <a:latin typeface="+mj-lt"/>
            </a:endParaRPr>
          </a:p>
        </p:txBody>
      </p:sp>
      <p:cxnSp>
        <p:nvCxnSpPr>
          <p:cNvPr id="5" name="Straight Connector 4"/>
          <p:cNvCxnSpPr/>
          <p:nvPr/>
        </p:nvCxnSpPr>
        <p:spPr>
          <a:xfrm>
            <a:off x="6335347" y="1992702"/>
            <a:ext cx="8627" cy="15872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668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877" y="76087"/>
            <a:ext cx="4167194" cy="3554845"/>
          </a:xfrm>
          <a:prstGeom prst="rect">
            <a:avLst/>
          </a:prstGeom>
        </p:spPr>
      </p:pic>
      <p:sp>
        <p:nvSpPr>
          <p:cNvPr id="4" name="TextBox 3"/>
          <p:cNvSpPr txBox="1"/>
          <p:nvPr/>
        </p:nvSpPr>
        <p:spPr>
          <a:xfrm>
            <a:off x="242681" y="3827485"/>
            <a:ext cx="3743497" cy="253915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Mosaic </a:t>
            </a:r>
            <a:r>
              <a:rPr lang="en-US" dirty="0">
                <a:latin typeface="Tahoma" panose="020B0604030504040204" pitchFamily="34" charset="0"/>
                <a:ea typeface="Tahoma" panose="020B0604030504040204" pitchFamily="34" charset="0"/>
                <a:cs typeface="Tahoma" panose="020B0604030504040204" pitchFamily="34" charset="0"/>
              </a:rPr>
              <a:t>tiles.</a:t>
            </a:r>
          </a:p>
          <a:p>
            <a:pPr marL="285750" indent="-285750">
              <a:spcBef>
                <a:spcPts val="600"/>
              </a:spcBef>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Project to common coordinate system (Albers).</a:t>
            </a:r>
          </a:p>
          <a:p>
            <a:pPr marL="285750" indent="-285750">
              <a:spcBef>
                <a:spcPts val="600"/>
              </a:spcBef>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Vertically warp DEMs so elevations match at edge of overlap (3000-m transition).</a:t>
            </a:r>
          </a:p>
          <a:p>
            <a:pPr marL="285750" indent="-285750">
              <a:spcBef>
                <a:spcPts val="600"/>
              </a:spcBef>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Subsample to 5-m cell size.</a:t>
            </a:r>
          </a:p>
          <a:p>
            <a:pPr marL="285750"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4887237" y="489888"/>
            <a:ext cx="3299301" cy="1169551"/>
          </a:xfrm>
          <a:prstGeom prst="rect">
            <a:avLst/>
          </a:prstGeom>
          <a:noFill/>
        </p:spPr>
        <p:txBody>
          <a:bodyPr wrap="none" rtlCol="0">
            <a:spAutoFit/>
          </a:bodyPr>
          <a:lstStyle/>
          <a:p>
            <a:pPr>
              <a:spcBef>
                <a:spcPts val="1200"/>
              </a:spcBef>
            </a:pPr>
            <a:r>
              <a:rPr lang="en-US" sz="2000" b="1" dirty="0" smtClean="0">
                <a:latin typeface="Tahoma" panose="020B0604030504040204" pitchFamily="34" charset="0"/>
                <a:ea typeface="Tahoma" panose="020B0604030504040204" pitchFamily="34" charset="0"/>
                <a:cs typeface="Tahoma" panose="020B0604030504040204" pitchFamily="34" charset="0"/>
              </a:rPr>
              <a:t>Build a contiguous DEM.</a:t>
            </a:r>
          </a:p>
          <a:p>
            <a:pPr>
              <a:spcBef>
                <a:spcPts val="1200"/>
              </a:spcBef>
            </a:pPr>
            <a:r>
              <a:rPr lang="en-US" sz="2000" b="1" dirty="0" smtClean="0">
                <a:latin typeface="Tahoma" panose="020B0604030504040204" pitchFamily="34" charset="0"/>
                <a:ea typeface="Tahoma" panose="020B0604030504040204" pitchFamily="34" charset="0"/>
                <a:cs typeface="Tahoma" panose="020B0604030504040204" pitchFamily="34" charset="0"/>
              </a:rPr>
              <a:t>Merge </a:t>
            </a:r>
            <a:r>
              <a:rPr lang="en-US" sz="2000" b="1" dirty="0" err="1">
                <a:latin typeface="Tahoma" panose="020B0604030504040204" pitchFamily="34" charset="0"/>
                <a:ea typeface="Tahoma" panose="020B0604030504040204" pitchFamily="34" charset="0"/>
                <a:cs typeface="Tahoma" panose="020B0604030504040204" pitchFamily="34" charset="0"/>
              </a:rPr>
              <a:t>IfSAR</a:t>
            </a:r>
            <a:r>
              <a:rPr lang="en-US" sz="2000" b="1" dirty="0">
                <a:latin typeface="Tahoma" panose="020B0604030504040204" pitchFamily="34" charset="0"/>
                <a:ea typeface="Tahoma" panose="020B0604030504040204" pitchFamily="34" charset="0"/>
                <a:cs typeface="Tahoma" panose="020B0604030504040204" pitchFamily="34" charset="0"/>
              </a:rPr>
              <a:t> 5-m DEM </a:t>
            </a:r>
            <a:endParaRPr lang="en-US" sz="2000" b="1" dirty="0" smtClean="0">
              <a:latin typeface="Tahoma" panose="020B0604030504040204" pitchFamily="34" charset="0"/>
              <a:ea typeface="Tahoma" panose="020B0604030504040204" pitchFamily="34" charset="0"/>
              <a:cs typeface="Tahoma" panose="020B0604030504040204" pitchFamily="34" charset="0"/>
            </a:endParaRPr>
          </a:p>
          <a:p>
            <a:r>
              <a:rPr lang="en-US" sz="2000" b="1" dirty="0" smtClean="0">
                <a:latin typeface="Tahoma" panose="020B0604030504040204" pitchFamily="34" charset="0"/>
                <a:ea typeface="Tahoma" panose="020B0604030504040204" pitchFamily="34" charset="0"/>
                <a:cs typeface="Tahoma" panose="020B0604030504040204" pitchFamily="34" charset="0"/>
              </a:rPr>
              <a:t>and </a:t>
            </a:r>
            <a:r>
              <a:rPr lang="en-US" sz="2000" b="1" dirty="0" err="1">
                <a:latin typeface="Tahoma" panose="020B0604030504040204" pitchFamily="34" charset="0"/>
                <a:ea typeface="Tahoma" panose="020B0604030504040204" pitchFamily="34" charset="0"/>
                <a:cs typeface="Tahoma" panose="020B0604030504040204" pitchFamily="34" charset="0"/>
              </a:rPr>
              <a:t>LiDAR</a:t>
            </a:r>
            <a:r>
              <a:rPr lang="en-US" sz="2000" b="1" dirty="0">
                <a:latin typeface="Tahoma" panose="020B0604030504040204" pitchFamily="34" charset="0"/>
                <a:ea typeface="Tahoma" panose="020B0604030504040204" pitchFamily="34" charset="0"/>
                <a:cs typeface="Tahoma" panose="020B0604030504040204" pitchFamily="34" charset="0"/>
              </a:rPr>
              <a:t> 1-m DEM.</a:t>
            </a:r>
          </a:p>
        </p:txBody>
      </p:sp>
      <p:sp>
        <p:nvSpPr>
          <p:cNvPr id="8" name="TextBox 7"/>
          <p:cNvSpPr txBox="1"/>
          <p:nvPr/>
        </p:nvSpPr>
        <p:spPr>
          <a:xfrm>
            <a:off x="1652287" y="2025123"/>
            <a:ext cx="675185" cy="461665"/>
          </a:xfrm>
          <a:prstGeom prst="rect">
            <a:avLst/>
          </a:prstGeom>
          <a:noFill/>
        </p:spPr>
        <p:txBody>
          <a:bodyPr wrap="none" rtlCol="0">
            <a:spAutoFit/>
          </a:bodyPr>
          <a:lstStyle/>
          <a:p>
            <a:r>
              <a:rPr lang="en-US" sz="1200" b="1" dirty="0" smtClean="0">
                <a:latin typeface="Tahoma" panose="020B0604030504040204" pitchFamily="34" charset="0"/>
                <a:ea typeface="Tahoma" panose="020B0604030504040204" pitchFamily="34" charset="0"/>
                <a:cs typeface="Tahoma" panose="020B0604030504040204" pitchFamily="34" charset="0"/>
              </a:rPr>
              <a:t>Pilot</a:t>
            </a:r>
            <a:endParaRPr lang="en-US" sz="1200" b="1" dirty="0">
              <a:latin typeface="Tahoma" panose="020B0604030504040204" pitchFamily="34" charset="0"/>
              <a:ea typeface="Tahoma" panose="020B0604030504040204" pitchFamily="34" charset="0"/>
              <a:cs typeface="Tahoma" panose="020B0604030504040204" pitchFamily="34" charset="0"/>
            </a:endParaRPr>
          </a:p>
          <a:p>
            <a:r>
              <a:rPr lang="en-US" sz="1200" b="1" dirty="0" smtClean="0">
                <a:latin typeface="Tahoma" panose="020B0604030504040204" pitchFamily="34" charset="0"/>
                <a:ea typeface="Tahoma" panose="020B0604030504040204" pitchFamily="34" charset="0"/>
                <a:cs typeface="Tahoma" panose="020B0604030504040204" pitchFamily="34" charset="0"/>
              </a:rPr>
              <a:t>basins</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Arrow Connector 9"/>
          <p:cNvCxnSpPr>
            <a:stCxn id="8" idx="2"/>
          </p:cNvCxnSpPr>
          <p:nvPr/>
        </p:nvCxnSpPr>
        <p:spPr>
          <a:xfrm>
            <a:off x="1989880" y="2486788"/>
            <a:ext cx="112386" cy="188045"/>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091890" y="2260178"/>
            <a:ext cx="4889997" cy="4529418"/>
            <a:chOff x="4091890" y="2260178"/>
            <a:chExt cx="4889997" cy="4529418"/>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1890" y="2260178"/>
              <a:ext cx="4889997" cy="4529418"/>
            </a:xfrm>
            <a:prstGeom prst="rect">
              <a:avLst/>
            </a:prstGeom>
          </p:spPr>
        </p:pic>
        <p:sp>
          <p:nvSpPr>
            <p:cNvPr id="14" name="TextBox 13"/>
            <p:cNvSpPr txBox="1"/>
            <p:nvPr/>
          </p:nvSpPr>
          <p:spPr>
            <a:xfrm>
              <a:off x="4777098" y="3353933"/>
              <a:ext cx="1010213" cy="276999"/>
            </a:xfrm>
            <a:prstGeom prst="rect">
              <a:avLst/>
            </a:prstGeom>
            <a:noFill/>
          </p:spPr>
          <p:txBody>
            <a:bodyPr wrap="none" rtlCol="0">
              <a:spAutoFit/>
            </a:bodyPr>
            <a:lstStyle/>
            <a:p>
              <a:r>
                <a:rPr lang="en-US"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1-m </a:t>
              </a:r>
              <a:r>
                <a:rPr lang="en-US"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LiDAR</a:t>
              </a: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5841864" y="3035488"/>
              <a:ext cx="989373" cy="276999"/>
            </a:xfrm>
            <a:prstGeom prst="rect">
              <a:avLst/>
            </a:prstGeom>
            <a:noFill/>
          </p:spPr>
          <p:txBody>
            <a:bodyPr wrap="none" rtlCol="0">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5</a:t>
              </a:r>
              <a:r>
                <a:rPr lang="en-US"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-m </a:t>
              </a:r>
              <a:r>
                <a:rPr lang="en-US"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IfSAR</a:t>
              </a: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4218706" y="2599306"/>
              <a:ext cx="2064989" cy="276999"/>
            </a:xfrm>
            <a:prstGeom prst="rect">
              <a:avLst/>
            </a:prstGeom>
            <a:noFill/>
          </p:spPr>
          <p:txBody>
            <a:bodyPr wrap="none" rtlCol="0">
              <a:spAutoFit/>
            </a:bodyPr>
            <a:lstStyle/>
            <a:p>
              <a:r>
                <a:rPr lang="en-US" sz="1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Merged, sampled to 5-m</a:t>
              </a:r>
              <a:endParaRPr lang="en-US" sz="1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cxnSp>
          <p:nvCxnSpPr>
            <p:cNvPr id="18" name="Straight Arrow Connector 17"/>
            <p:cNvCxnSpPr>
              <a:stCxn id="16" idx="3"/>
            </p:cNvCxnSpPr>
            <p:nvPr/>
          </p:nvCxnSpPr>
          <p:spPr>
            <a:xfrm>
              <a:off x="6283695" y="2737806"/>
              <a:ext cx="105712" cy="236776"/>
            </a:xfrm>
            <a:prstGeom prst="straightConnector1">
              <a:avLst/>
            </a:prstGeom>
            <a:ln w="28575">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187155" y="3471670"/>
              <a:ext cx="149396" cy="2201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242681" y="120556"/>
            <a:ext cx="2797561" cy="338554"/>
          </a:xfrm>
          <a:prstGeom prst="rect">
            <a:avLst/>
          </a:prstGeom>
          <a:noFill/>
        </p:spPr>
        <p:txBody>
          <a:bodyPr wrap="none" rtlCol="0">
            <a:spAutoFit/>
          </a:bodyPr>
          <a:lstStyle/>
          <a:p>
            <a:r>
              <a:rPr lang="en-US" sz="1600" b="1" dirty="0" smtClean="0">
                <a:latin typeface="+mj-lt"/>
              </a:rPr>
              <a:t>Matanuska-Susitna Basin</a:t>
            </a:r>
            <a:endParaRPr lang="en-US" sz="1600" b="1" dirty="0">
              <a:latin typeface="+mj-lt"/>
            </a:endParaRPr>
          </a:p>
        </p:txBody>
      </p:sp>
      <p:sp>
        <p:nvSpPr>
          <p:cNvPr id="9" name="TextBox 8"/>
          <p:cNvSpPr txBox="1"/>
          <p:nvPr/>
        </p:nvSpPr>
        <p:spPr>
          <a:xfrm>
            <a:off x="4191915" y="2175826"/>
            <a:ext cx="1155188" cy="369332"/>
          </a:xfrm>
          <a:prstGeom prst="rect">
            <a:avLst/>
          </a:prstGeom>
          <a:noFill/>
        </p:spPr>
        <p:txBody>
          <a:bodyPr wrap="none" rtlCol="0">
            <a:spAutoFit/>
          </a:bodyPr>
          <a:lstStyle/>
          <a:p>
            <a:r>
              <a:rPr lang="en-US" dirty="0" smtClean="0">
                <a:latin typeface="+mj-lt"/>
              </a:rPr>
              <a:t>Pilot Area</a:t>
            </a:r>
            <a:endParaRPr lang="en-US" dirty="0">
              <a:latin typeface="+mj-lt"/>
            </a:endParaRPr>
          </a:p>
        </p:txBody>
      </p:sp>
    </p:spTree>
    <p:extLst>
      <p:ext uri="{BB962C8B-B14F-4D97-AF65-F5344CB8AC3E}">
        <p14:creationId xmlns:p14="http://schemas.microsoft.com/office/powerpoint/2010/main" val="591582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TextBox 2"/>
          <p:cNvSpPr txBox="1"/>
          <p:nvPr/>
        </p:nvSpPr>
        <p:spPr>
          <a:xfrm>
            <a:off x="3165844" y="2679522"/>
            <a:ext cx="1391728" cy="369332"/>
          </a:xfrm>
          <a:prstGeom prst="rect">
            <a:avLst/>
          </a:prstGeom>
          <a:noFill/>
        </p:spPr>
        <p:txBody>
          <a:bodyPr wrap="none" rtlCol="0">
            <a:spAutoFit/>
          </a:bodyPr>
          <a:lstStyle/>
          <a:p>
            <a:r>
              <a:rPr lang="en-US" b="1" dirty="0" smtClean="0">
                <a:solidFill>
                  <a:schemeClr val="bg1"/>
                </a:solidFill>
                <a:latin typeface="Tahoma" panose="020B0604030504040204" pitchFamily="34" charset="0"/>
                <a:ea typeface="Tahoma" panose="020B0604030504040204" pitchFamily="34" charset="0"/>
                <a:cs typeface="Tahoma" panose="020B0604030504040204" pitchFamily="34" charset="0"/>
              </a:rPr>
              <a:t>5-m </a:t>
            </a:r>
            <a:r>
              <a:rPr lang="en-US"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IfSAR</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3151417" y="3244334"/>
            <a:ext cx="1420582" cy="369332"/>
          </a:xfrm>
          <a:prstGeom prst="rect">
            <a:avLst/>
          </a:prstGeom>
          <a:noFill/>
        </p:spPr>
        <p:txBody>
          <a:bodyPr wrap="none" rtlCol="0">
            <a:sp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en-US" b="1" dirty="0" smtClean="0">
                <a:solidFill>
                  <a:schemeClr val="bg1"/>
                </a:solidFill>
                <a:latin typeface="Tahoma" panose="020B0604030504040204" pitchFamily="34" charset="0"/>
                <a:ea typeface="Tahoma" panose="020B0604030504040204" pitchFamily="34" charset="0"/>
                <a:cs typeface="Tahoma" panose="020B0604030504040204" pitchFamily="34" charset="0"/>
              </a:rPr>
              <a:t>-m </a:t>
            </a:r>
            <a:r>
              <a:rPr lang="en-US"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LiDAR</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6666474" y="243366"/>
            <a:ext cx="1967205" cy="646331"/>
          </a:xfrm>
          <a:prstGeom prst="rect">
            <a:avLst/>
          </a:prstGeom>
          <a:noFill/>
        </p:spPr>
        <p:txBody>
          <a:bodyPr wrap="none" rtlCol="0">
            <a:spAutoFit/>
          </a:bodyPr>
          <a:lstStyle/>
          <a:p>
            <a:r>
              <a:rPr lang="en-US" b="1" dirty="0" smtClean="0">
                <a:solidFill>
                  <a:schemeClr val="bg1"/>
                </a:solidFill>
                <a:latin typeface="Tahoma" panose="020B0604030504040204" pitchFamily="34" charset="0"/>
                <a:ea typeface="Tahoma" panose="020B0604030504040204" pitchFamily="34" charset="0"/>
                <a:cs typeface="Tahoma" panose="020B0604030504040204" pitchFamily="34" charset="0"/>
              </a:rPr>
              <a:t>Merged, </a:t>
            </a:r>
            <a:br>
              <a:rPr lang="en-US"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US" b="1" dirty="0" smtClean="0">
                <a:solidFill>
                  <a:schemeClr val="bg1"/>
                </a:solidFill>
                <a:latin typeface="Tahoma" panose="020B0604030504040204" pitchFamily="34" charset="0"/>
                <a:ea typeface="Tahoma" panose="020B0604030504040204" pitchFamily="34" charset="0"/>
                <a:cs typeface="Tahoma" panose="020B0604030504040204" pitchFamily="34" charset="0"/>
              </a:rPr>
              <a:t>sampled to 5 m</a:t>
            </a:r>
          </a:p>
        </p:txBody>
      </p:sp>
    </p:spTree>
    <p:extLst>
      <p:ext uri="{BB962C8B-B14F-4D97-AF65-F5344CB8AC3E}">
        <p14:creationId xmlns:p14="http://schemas.microsoft.com/office/powerpoint/2010/main" val="2513772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824" y="242761"/>
            <a:ext cx="7760262" cy="6370975"/>
          </a:xfrm>
          <a:prstGeom prst="rect">
            <a:avLst/>
          </a:prstGeom>
          <a:noFill/>
        </p:spPr>
        <p:txBody>
          <a:bodyPr wrap="square" rtlCol="0">
            <a:spAutoFit/>
          </a:bodyPr>
          <a:lstStyle/>
          <a:p>
            <a:r>
              <a:rPr lang="en-US" b="1" dirty="0" smtClean="0">
                <a:solidFill>
                  <a:schemeClr val="bg1">
                    <a:lumMod val="75000"/>
                  </a:schemeClr>
                </a:solidFill>
                <a:latin typeface="+mj-lt"/>
              </a:rPr>
              <a:t>Steps in building a channel-network dataset.</a:t>
            </a:r>
          </a:p>
          <a:p>
            <a:pPr marL="342900" indent="-342900">
              <a:spcBef>
                <a:spcPts val="600"/>
              </a:spcBef>
              <a:buFont typeface="+mj-lt"/>
              <a:buAutoNum type="arabicPeriod"/>
            </a:pPr>
            <a:r>
              <a:rPr lang="en-US" dirty="0" smtClean="0">
                <a:solidFill>
                  <a:schemeClr val="bg1">
                    <a:lumMod val="75000"/>
                  </a:schemeClr>
                </a:solidFill>
                <a:latin typeface="+mj-lt"/>
              </a:rPr>
              <a:t>Build a contiguous DEM over entire watershed (</a:t>
            </a:r>
            <a:r>
              <a:rPr lang="en-US" dirty="0" err="1" smtClean="0">
                <a:solidFill>
                  <a:schemeClr val="bg1">
                    <a:lumMod val="75000"/>
                  </a:schemeClr>
                </a:solidFill>
                <a:latin typeface="+mj-lt"/>
              </a:rPr>
              <a:t>IfSAR</a:t>
            </a:r>
            <a:r>
              <a:rPr lang="en-US" dirty="0" smtClean="0">
                <a:solidFill>
                  <a:schemeClr val="bg1">
                    <a:lumMod val="75000"/>
                  </a:schemeClr>
                </a:solidFill>
                <a:latin typeface="+mj-lt"/>
              </a:rPr>
              <a:t>,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 NED). </a:t>
            </a:r>
            <a:br>
              <a:rPr lang="en-US" dirty="0" smtClean="0">
                <a:solidFill>
                  <a:schemeClr val="bg1">
                    <a:lumMod val="75000"/>
                  </a:schemeClr>
                </a:solidFill>
                <a:latin typeface="+mj-lt"/>
              </a:rPr>
            </a:br>
            <a:r>
              <a:rPr lang="en-US" i="1" dirty="0" smtClean="0">
                <a:solidFill>
                  <a:schemeClr val="bg1">
                    <a:lumMod val="75000"/>
                  </a:schemeClr>
                </a:solidFill>
                <a:latin typeface="+mj-lt"/>
              </a:rPr>
              <a:t>Decisions: resolution, coordinate system</a:t>
            </a:r>
            <a:r>
              <a:rPr lang="en-US" dirty="0" smtClean="0">
                <a:solidFill>
                  <a:schemeClr val="bg1">
                    <a:lumMod val="75000"/>
                  </a:schemeClr>
                </a:solidFill>
                <a:latin typeface="+mj-lt"/>
              </a:rPr>
              <a:t>.</a:t>
            </a:r>
          </a:p>
          <a:p>
            <a:pPr marL="342900" indent="-342900">
              <a:spcBef>
                <a:spcPts val="600"/>
              </a:spcBef>
              <a:buFont typeface="+mj-lt"/>
              <a:buAutoNum type="arabicPeriod"/>
            </a:pPr>
            <a:r>
              <a:rPr lang="en-US" dirty="0" smtClean="0">
                <a:latin typeface="+mj-lt"/>
              </a:rPr>
              <a:t>Calibrate synthetic channel-network extent. </a:t>
            </a:r>
            <a:br>
              <a:rPr lang="en-US" dirty="0" smtClean="0">
                <a:latin typeface="+mj-lt"/>
              </a:rPr>
            </a:br>
            <a:r>
              <a:rPr lang="en-US" i="1" dirty="0" smtClean="0">
                <a:latin typeface="+mj-lt"/>
              </a:rPr>
              <a:t>Decisions: length scale for topographic attributes, channel density</a:t>
            </a:r>
            <a:r>
              <a:rPr lang="en-US" dirty="0" smtClean="0">
                <a:latin typeface="+mj-lt"/>
              </a:rPr>
              <a:t>.</a:t>
            </a:r>
          </a:p>
          <a:p>
            <a:pPr marL="342900" indent="-342900">
              <a:spcBef>
                <a:spcPts val="600"/>
              </a:spcBef>
              <a:buFont typeface="+mj-lt"/>
              <a:buAutoNum type="arabicPeriod"/>
            </a:pPr>
            <a:r>
              <a:rPr lang="en-US" dirty="0" smtClean="0">
                <a:solidFill>
                  <a:schemeClr val="bg1">
                    <a:lumMod val="75000"/>
                  </a:schemeClr>
                </a:solidFill>
                <a:latin typeface="+mj-lt"/>
              </a:rPr>
              <a:t>Hydrologic conditioning.</a:t>
            </a:r>
          </a:p>
          <a:p>
            <a:pPr marL="800100" lvl="1" indent="-342900">
              <a:buFont typeface="+mj-lt"/>
              <a:buAutoNum type="alphaLcParenR"/>
            </a:pPr>
            <a:r>
              <a:rPr lang="en-US" dirty="0" smtClean="0">
                <a:solidFill>
                  <a:schemeClr val="bg1">
                    <a:lumMod val="75000"/>
                  </a:schemeClr>
                </a:solidFill>
                <a:latin typeface="+mj-lt"/>
              </a:rPr>
              <a:t>Build a water mask.</a:t>
            </a:r>
          </a:p>
          <a:p>
            <a:pPr marL="800100" lvl="1" indent="-342900">
              <a:buFont typeface="+mj-lt"/>
              <a:buAutoNum type="alphaLcParenR"/>
            </a:pPr>
            <a:r>
              <a:rPr lang="en-US" dirty="0" smtClean="0">
                <a:solidFill>
                  <a:schemeClr val="bg1">
                    <a:lumMod val="75000"/>
                  </a:schemeClr>
                </a:solidFill>
                <a:latin typeface="+mj-lt"/>
              </a:rPr>
              <a:t>Identify road crossings (</a:t>
            </a:r>
            <a:r>
              <a:rPr lang="en-US" dirty="0" err="1" smtClean="0">
                <a:solidFill>
                  <a:schemeClr val="bg1">
                    <a:lumMod val="75000"/>
                  </a:schemeClr>
                </a:solidFill>
                <a:latin typeface="+mj-lt"/>
              </a:rPr>
              <a:t>LiDAR</a:t>
            </a:r>
            <a:r>
              <a:rPr lang="en-US" dirty="0" smtClean="0">
                <a:solidFill>
                  <a:schemeClr val="bg1">
                    <a:lumMod val="75000"/>
                  </a:schemeClr>
                </a:solidFill>
                <a:latin typeface="+mj-lt"/>
              </a:rPr>
              <a:t>).</a:t>
            </a:r>
          </a:p>
          <a:p>
            <a:pPr marL="800100" lvl="1" indent="-342900">
              <a:buFont typeface="+mj-lt"/>
              <a:buAutoNum type="alphaLcParenR"/>
            </a:pPr>
            <a:r>
              <a:rPr lang="en-US" dirty="0" smtClean="0">
                <a:solidFill>
                  <a:schemeClr val="bg1">
                    <a:lumMod val="75000"/>
                  </a:schemeClr>
                </a:solidFill>
                <a:latin typeface="+mj-lt"/>
              </a:rPr>
              <a:t>Existing line work</a:t>
            </a:r>
            <a:r>
              <a:rPr lang="en-US" dirty="0">
                <a:solidFill>
                  <a:schemeClr val="bg1">
                    <a:lumMod val="75000"/>
                  </a:schemeClr>
                </a:solidFill>
                <a:latin typeface="+mj-lt"/>
              </a:rPr>
              <a:t> </a:t>
            </a:r>
            <a:r>
              <a:rPr lang="en-US" dirty="0" smtClean="0">
                <a:solidFill>
                  <a:schemeClr val="bg1">
                    <a:lumMod val="75000"/>
                  </a:schemeClr>
                </a:solidFill>
                <a:latin typeface="+mj-lt"/>
              </a:rPr>
              <a:t>for hydrologic enforcement.</a:t>
            </a:r>
          </a:p>
          <a:p>
            <a:pPr marL="800100" lvl="1" indent="-342900">
              <a:buFont typeface="+mj-lt"/>
              <a:buAutoNum type="alphaLcParenR"/>
            </a:pPr>
            <a:r>
              <a:rPr lang="en-US" dirty="0" smtClean="0">
                <a:solidFill>
                  <a:schemeClr val="bg1">
                    <a:lumMod val="75000"/>
                  </a:schemeClr>
                </a:solidFill>
                <a:latin typeface="+mj-lt"/>
              </a:rPr>
              <a:t>Drain or fill closed depressions.</a:t>
            </a:r>
          </a:p>
          <a:p>
            <a:pPr marL="800100" lvl="1" indent="-342900">
              <a:buFont typeface="+mj-lt"/>
              <a:buAutoNum type="alphaLcParenR"/>
            </a:pPr>
            <a:r>
              <a:rPr lang="en-US" dirty="0" smtClean="0">
                <a:solidFill>
                  <a:schemeClr val="bg1">
                    <a:lumMod val="75000"/>
                  </a:schemeClr>
                </a:solidFill>
                <a:latin typeface="+mj-lt"/>
              </a:rPr>
              <a:t>Define flow directions for flat ground. </a:t>
            </a:r>
          </a:p>
          <a:p>
            <a:pPr marL="342900" indent="-342900">
              <a:spcBef>
                <a:spcPts val="600"/>
              </a:spcBef>
              <a:buFont typeface="+mj-lt"/>
              <a:buAutoNum type="arabicPeriod"/>
            </a:pPr>
            <a:r>
              <a:rPr lang="en-US" dirty="0" smtClean="0">
                <a:solidFill>
                  <a:schemeClr val="bg1">
                    <a:lumMod val="75000"/>
                  </a:schemeClr>
                </a:solidFill>
                <a:latin typeface="+mj-lt"/>
              </a:rPr>
              <a:t>Build linked channel-node dataset.</a:t>
            </a:r>
          </a:p>
          <a:p>
            <a:pPr marL="342900" indent="-342900">
              <a:spcBef>
                <a:spcPts val="600"/>
              </a:spcBef>
              <a:buFont typeface="+mj-lt"/>
              <a:buAutoNum type="arabicPeriod"/>
            </a:pPr>
            <a:r>
              <a:rPr lang="en-US" dirty="0" smtClean="0">
                <a:solidFill>
                  <a:schemeClr val="bg1">
                    <a:lumMod val="75000"/>
                  </a:schemeClr>
                </a:solidFill>
                <a:latin typeface="+mj-lt"/>
              </a:rPr>
              <a:t>Build GIS output files.</a:t>
            </a:r>
          </a:p>
          <a:p>
            <a:pPr marL="800100" lvl="1" indent="-342900">
              <a:buFont typeface="+mj-lt"/>
              <a:buAutoNum type="alphaLcParenR"/>
            </a:pPr>
            <a:r>
              <a:rPr lang="en-US" dirty="0" smtClean="0">
                <a:solidFill>
                  <a:schemeClr val="bg1">
                    <a:lumMod val="75000"/>
                  </a:schemeClr>
                </a:solidFill>
                <a:latin typeface="+mj-lt"/>
              </a:rPr>
              <a:t>Routed channel network. </a:t>
            </a:r>
            <a:br>
              <a:rPr lang="en-US" dirty="0" smtClean="0">
                <a:solidFill>
                  <a:schemeClr val="bg1">
                    <a:lumMod val="75000"/>
                  </a:schemeClr>
                </a:solidFill>
                <a:latin typeface="+mj-lt"/>
              </a:rPr>
            </a:br>
            <a:r>
              <a:rPr lang="en-US" dirty="0" smtClean="0">
                <a:solidFill>
                  <a:schemeClr val="bg1">
                    <a:lumMod val="75000"/>
                  </a:schemeClr>
                </a:solidFill>
                <a:latin typeface="+mj-lt"/>
              </a:rPr>
              <a:t>Decisions: reach length, upslope extent.</a:t>
            </a:r>
          </a:p>
          <a:p>
            <a:pPr marL="800100" lvl="1" indent="-342900">
              <a:buFont typeface="+mj-lt"/>
              <a:buAutoNum type="alphaLcParenR"/>
            </a:pPr>
            <a:r>
              <a:rPr lang="en-US" dirty="0" smtClean="0">
                <a:solidFill>
                  <a:schemeClr val="bg1">
                    <a:lumMod val="75000"/>
                  </a:schemeClr>
                </a:solidFill>
                <a:latin typeface="+mj-lt"/>
              </a:rPr>
              <a:t>Attributes (contributing area, gradient, flow length, etc.)</a:t>
            </a:r>
          </a:p>
          <a:p>
            <a:pPr marL="800100" lvl="1" indent="-342900">
              <a:buFont typeface="+mj-lt"/>
              <a:buAutoNum type="alphaLcParenR"/>
            </a:pPr>
            <a:r>
              <a:rPr lang="en-US" dirty="0" smtClean="0">
                <a:solidFill>
                  <a:schemeClr val="bg1">
                    <a:lumMod val="75000"/>
                  </a:schemeClr>
                </a:solidFill>
                <a:latin typeface="+mj-lt"/>
              </a:rPr>
              <a:t>Flood-plain polygons.</a:t>
            </a:r>
          </a:p>
          <a:p>
            <a:pPr marL="800100" lvl="1" indent="-342900">
              <a:buFont typeface="+mj-lt"/>
              <a:buAutoNum type="alphaLcParenR"/>
            </a:pPr>
            <a:r>
              <a:rPr lang="en-US" dirty="0" smtClean="0">
                <a:solidFill>
                  <a:schemeClr val="bg1">
                    <a:lumMod val="75000"/>
                  </a:schemeClr>
                </a:solidFill>
                <a:latin typeface="+mj-lt"/>
              </a:rPr>
              <a:t>Drainage wings.</a:t>
            </a:r>
          </a:p>
          <a:p>
            <a:pPr marL="800100" lvl="1" indent="-342900">
              <a:buFont typeface="+mj-lt"/>
              <a:buAutoNum type="alphaLcParenR"/>
            </a:pPr>
            <a:r>
              <a:rPr lang="en-US" dirty="0" smtClean="0">
                <a:solidFill>
                  <a:schemeClr val="bg1">
                    <a:lumMod val="75000"/>
                  </a:schemeClr>
                </a:solidFill>
                <a:latin typeface="+mj-lt"/>
              </a:rPr>
              <a:t>Run other needed analyses (road erosion, etc.)</a:t>
            </a:r>
          </a:p>
          <a:p>
            <a:pPr marL="342900" indent="-342900">
              <a:spcBef>
                <a:spcPts val="600"/>
              </a:spcBef>
              <a:buFont typeface="+mj-lt"/>
              <a:buAutoNum type="arabicPeriod"/>
            </a:pPr>
            <a:r>
              <a:rPr lang="en-US" dirty="0" smtClean="0">
                <a:solidFill>
                  <a:schemeClr val="bg1">
                    <a:lumMod val="75000"/>
                  </a:schemeClr>
                </a:solidFill>
                <a:latin typeface="+mj-lt"/>
              </a:rPr>
              <a:t>Verify (field surveys, other data sets), Quality Control. Iterate.</a:t>
            </a:r>
            <a:br>
              <a:rPr lang="en-US" dirty="0" smtClean="0">
                <a:solidFill>
                  <a:schemeClr val="bg1">
                    <a:lumMod val="75000"/>
                  </a:schemeClr>
                </a:solidFill>
                <a:latin typeface="+mj-lt"/>
              </a:rPr>
            </a:br>
            <a:r>
              <a:rPr lang="en-US" dirty="0" smtClean="0">
                <a:solidFill>
                  <a:schemeClr val="bg1">
                    <a:lumMod val="75000"/>
                  </a:schemeClr>
                </a:solidFill>
                <a:latin typeface="+mj-lt"/>
              </a:rPr>
              <a:t>Ensure all subsequent analyses properly functional.</a:t>
            </a:r>
          </a:p>
        </p:txBody>
      </p:sp>
    </p:spTree>
    <p:extLst>
      <p:ext uri="{BB962C8B-B14F-4D97-AF65-F5344CB8AC3E}">
        <p14:creationId xmlns:p14="http://schemas.microsoft.com/office/powerpoint/2010/main" val="4256207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ahoma"/>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13551</TotalTime>
  <Words>2505</Words>
  <Application>Microsoft Office PowerPoint</Application>
  <PresentationFormat>On-screen Show (4:3)</PresentationFormat>
  <Paragraphs>472</Paragraphs>
  <Slides>43</Slides>
  <Notes>18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46" baseType="lpstr">
      <vt:lpstr>Office Theme</vt:lpstr>
      <vt:lpstr>Corel DESIGNER</vt:lpstr>
      <vt:lpstr>PHOTO-PAINT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Miller</dc:creator>
  <cp:lastModifiedBy>Lee</cp:lastModifiedBy>
  <cp:revision>179</cp:revision>
  <dcterms:created xsi:type="dcterms:W3CDTF">2014-01-24T19:13:27Z</dcterms:created>
  <dcterms:modified xsi:type="dcterms:W3CDTF">2014-06-10T17:08:00Z</dcterms:modified>
</cp:coreProperties>
</file>