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91" r:id="rId4"/>
    <p:sldId id="262" r:id="rId5"/>
    <p:sldId id="312" r:id="rId6"/>
    <p:sldId id="259" r:id="rId7"/>
    <p:sldId id="260" r:id="rId8"/>
    <p:sldId id="302" r:id="rId9"/>
    <p:sldId id="303" r:id="rId10"/>
    <p:sldId id="313" r:id="rId11"/>
    <p:sldId id="297" r:id="rId12"/>
    <p:sldId id="310" r:id="rId13"/>
    <p:sldId id="311" r:id="rId14"/>
    <p:sldId id="261" r:id="rId15"/>
    <p:sldId id="294" r:id="rId16"/>
    <p:sldId id="263" r:id="rId17"/>
    <p:sldId id="306" r:id="rId18"/>
    <p:sldId id="272" r:id="rId19"/>
    <p:sldId id="299" r:id="rId20"/>
    <p:sldId id="305" r:id="rId21"/>
    <p:sldId id="271" r:id="rId22"/>
    <p:sldId id="308" r:id="rId23"/>
    <p:sldId id="307" r:id="rId24"/>
    <p:sldId id="270" r:id="rId25"/>
    <p:sldId id="269" r:id="rId26"/>
    <p:sldId id="273" r:id="rId27"/>
    <p:sldId id="274" r:id="rId28"/>
    <p:sldId id="268" r:id="rId29"/>
    <p:sldId id="275" r:id="rId30"/>
    <p:sldId id="281" r:id="rId31"/>
    <p:sldId id="286" r:id="rId32"/>
    <p:sldId id="287" r:id="rId33"/>
    <p:sldId id="314" r:id="rId34"/>
    <p:sldId id="315" r:id="rId35"/>
    <p:sldId id="309" r:id="rId36"/>
    <p:sldId id="267" r:id="rId37"/>
    <p:sldId id="266" r:id="rId38"/>
    <p:sldId id="298" r:id="rId39"/>
    <p:sldId id="295" r:id="rId40"/>
    <p:sldId id="277" r:id="rId41"/>
    <p:sldId id="282" r:id="rId42"/>
    <p:sldId id="316" r:id="rId43"/>
    <p:sldId id="280" r:id="rId44"/>
    <p:sldId id="283" r:id="rId45"/>
    <p:sldId id="284" r:id="rId46"/>
    <p:sldId id="290" r:id="rId47"/>
    <p:sldId id="296" r:id="rId48"/>
    <p:sldId id="317" r:id="rId49"/>
    <p:sldId id="318" r:id="rId50"/>
    <p:sldId id="319" r:id="rId51"/>
    <p:sldId id="28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94" autoAdjust="0"/>
  </p:normalViewPr>
  <p:slideViewPr>
    <p:cSldViewPr snapToGrid="0">
      <p:cViewPr>
        <p:scale>
          <a:sx n="66" d="100"/>
          <a:sy n="66" d="100"/>
        </p:scale>
        <p:origin x="32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C2BD7-50FE-4CC5-B6FD-E8DDEDC5A309}" type="datetimeFigureOut">
              <a:rPr lang="en-US" smtClean="0"/>
              <a:t>7/22/2015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57BBD-3A60-4158-8BAB-FB77DF29A18C}" type="slidenum">
              <a:rPr lang="en-US" smtClean="0"/>
              <a:t>‹#›</a:t>
            </a:fld>
            <a:endParaRPr lang="en-US"/>
          </a:p>
        </p:txBody>
      </p:sp>
    </p:spTree>
    <p:extLst>
      <p:ext uri="{BB962C8B-B14F-4D97-AF65-F5344CB8AC3E}">
        <p14:creationId xmlns:p14="http://schemas.microsoft.com/office/powerpoint/2010/main" val="24525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Powerpoint</a:t>
            </a:r>
            <a:r>
              <a:rPr lang="en-US" baseline="0" dirty="0" smtClean="0"/>
              <a:t> presentation summarizes the use of </a:t>
            </a:r>
            <a:r>
              <a:rPr lang="en-US" baseline="0" dirty="0" err="1" smtClean="0"/>
              <a:t>NetMap</a:t>
            </a:r>
            <a:r>
              <a:rPr lang="en-US" baseline="0" dirty="0" smtClean="0"/>
              <a:t> for a Fire and Fish Decision Support System. Created on July 24, 2015 by Dr. Lee Benda and Kevin </a:t>
            </a:r>
            <a:r>
              <a:rPr lang="en-US" baseline="0" dirty="0" err="1" smtClean="0"/>
              <a:t>Andras</a:t>
            </a:r>
            <a:r>
              <a:rPr lang="en-US" baseline="0" dirty="0" smtClean="0"/>
              <a:t> (</a:t>
            </a:r>
            <a:r>
              <a:rPr lang="en-US" baseline="0" dirty="0" err="1" smtClean="0"/>
              <a:t>TerrainWorks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a:t>
            </a:fld>
            <a:endParaRPr lang="en-US"/>
          </a:p>
        </p:txBody>
      </p:sp>
    </p:spTree>
    <p:extLst>
      <p:ext uri="{BB962C8B-B14F-4D97-AF65-F5344CB8AC3E}">
        <p14:creationId xmlns:p14="http://schemas.microsoft.com/office/powerpoint/2010/main" val="190102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how a terrestrial (hillside)</a:t>
            </a:r>
            <a:r>
              <a:rPr lang="en-US" baseline="0" dirty="0" smtClean="0"/>
              <a:t> attribute is transferred to the channel network and aggregated downstream. These types of channel attributes can then be compared to other channel attributes such as fish habitat or other watershed characteristics, like thermal </a:t>
            </a:r>
            <a:r>
              <a:rPr lang="en-US" baseline="0" dirty="0" err="1" smtClean="0"/>
              <a:t>refugia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10</a:t>
            </a:fld>
            <a:endParaRPr lang="en-US"/>
          </a:p>
        </p:txBody>
      </p:sp>
    </p:spTree>
    <p:extLst>
      <p:ext uri="{BB962C8B-B14F-4D97-AF65-F5344CB8AC3E}">
        <p14:creationId xmlns:p14="http://schemas.microsoft.com/office/powerpoint/2010/main" val="405242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deliverables come at a range of scales including</a:t>
            </a:r>
            <a:r>
              <a:rPr lang="en-US" baseline="0" dirty="0" smtClean="0"/>
              <a:t> (1) hillside raters or grids (at the scale of the DEM), (2) individual stream segments (~100 m), (3) hillside drainage wings (local contributing areas, ~ 0.1 km2), (4) stream segment data aggregated downstream, (5) road segments broken a pixel boundaries and re-aggregated for various purposes, including hydrologic connectivity and (6) data summarized at the scale of HUC 6 </a:t>
            </a:r>
            <a:r>
              <a:rPr lang="en-US" baseline="0" dirty="0" err="1" smtClean="0"/>
              <a:t>subbasins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11</a:t>
            </a:fld>
            <a:endParaRPr lang="en-US"/>
          </a:p>
        </p:txBody>
      </p:sp>
    </p:spTree>
    <p:extLst>
      <p:ext uri="{BB962C8B-B14F-4D97-AF65-F5344CB8AC3E}">
        <p14:creationId xmlns:p14="http://schemas.microsoft.com/office/powerpoint/2010/main" val="182814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 Forest Service information on distribution</a:t>
            </a:r>
            <a:r>
              <a:rPr lang="en-US" baseline="0" dirty="0" smtClean="0"/>
              <a:t> of Bull Trout and </a:t>
            </a:r>
            <a:r>
              <a:rPr lang="en-US" baseline="0" dirty="0" err="1" smtClean="0"/>
              <a:t>Redband</a:t>
            </a:r>
            <a:r>
              <a:rPr lang="en-US" baseline="0" dirty="0" smtClean="0"/>
              <a:t> Trout were used in the analysis. Habitat intrinsic potential (HIP) models (Burnett et al. 2007) were applied for steelhead and Chinook.</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12</a:t>
            </a:fld>
            <a:endParaRPr lang="en-US"/>
          </a:p>
        </p:txBody>
      </p:sp>
    </p:spTree>
    <p:extLst>
      <p:ext uri="{BB962C8B-B14F-4D97-AF65-F5344CB8AC3E}">
        <p14:creationId xmlns:p14="http://schemas.microsoft.com/office/powerpoint/2010/main" val="13788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13</a:t>
            </a:fld>
            <a:endParaRPr lang="en-US"/>
          </a:p>
        </p:txBody>
      </p:sp>
    </p:spTree>
    <p:extLst>
      <p:ext uri="{BB962C8B-B14F-4D97-AF65-F5344CB8AC3E}">
        <p14:creationId xmlns:p14="http://schemas.microsoft.com/office/powerpoint/2010/main" val="1006977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severity in terms of flame length was obtained from</a:t>
            </a:r>
            <a:r>
              <a:rPr lang="en-US" baseline="0" dirty="0" smtClean="0"/>
              <a:t> agency </a:t>
            </a:r>
            <a:r>
              <a:rPr lang="en-US" baseline="0" dirty="0" err="1" smtClean="0"/>
              <a:t>Flammap</a:t>
            </a:r>
            <a:r>
              <a:rPr lang="en-US" baseline="0" dirty="0" smtClean="0"/>
              <a:t> predictions (WWETAC).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14</a:t>
            </a:fld>
            <a:endParaRPr lang="en-US"/>
          </a:p>
        </p:txBody>
      </p:sp>
    </p:spTree>
    <p:extLst>
      <p:ext uri="{BB962C8B-B14F-4D97-AF65-F5344CB8AC3E}">
        <p14:creationId xmlns:p14="http://schemas.microsoft.com/office/powerpoint/2010/main" val="167487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severity is reported to individual channel segments</a:t>
            </a:r>
            <a:r>
              <a:rPr lang="en-US" baseline="0" dirty="0" smtClean="0"/>
              <a:t> (left), via drainage wings, and aggregated downstream.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15</a:t>
            </a:fld>
            <a:endParaRPr lang="en-US"/>
          </a:p>
        </p:txBody>
      </p:sp>
    </p:spTree>
    <p:extLst>
      <p:ext uri="{BB962C8B-B14F-4D97-AF65-F5344CB8AC3E}">
        <p14:creationId xmlns:p14="http://schemas.microsoft.com/office/powerpoint/2010/main" val="769961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Fire probability was obtained from</a:t>
            </a:r>
            <a:r>
              <a:rPr lang="en-US" baseline="0" dirty="0" smtClean="0"/>
              <a:t> agency </a:t>
            </a:r>
            <a:r>
              <a:rPr lang="en-US" baseline="0" dirty="0" err="1" smtClean="0"/>
              <a:t>Flammap</a:t>
            </a:r>
            <a:r>
              <a:rPr lang="en-US" baseline="0" dirty="0" smtClean="0"/>
              <a:t> predictions (WWETAC). 1/probability = fire recurrence interval. </a:t>
            </a:r>
            <a:endParaRPr lang="en-US" dirty="0" smtClean="0"/>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16</a:t>
            </a:fld>
            <a:endParaRPr lang="en-US"/>
          </a:p>
        </p:txBody>
      </p:sp>
    </p:spTree>
    <p:extLst>
      <p:ext uri="{BB962C8B-B14F-4D97-AF65-F5344CB8AC3E}">
        <p14:creationId xmlns:p14="http://schemas.microsoft.com/office/powerpoint/2010/main" val="4260603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 fire erosion and channel sedimentation are</a:t>
            </a:r>
            <a:r>
              <a:rPr lang="en-US" baseline="0" dirty="0" smtClean="0"/>
              <a:t> predicted for surface erosion, gullying and shallow </a:t>
            </a:r>
            <a:r>
              <a:rPr lang="en-US" baseline="0" dirty="0" err="1" smtClean="0"/>
              <a:t>landsliding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17</a:t>
            </a:fld>
            <a:endParaRPr lang="en-US"/>
          </a:p>
        </p:txBody>
      </p:sp>
    </p:spTree>
    <p:extLst>
      <p:ext uri="{BB962C8B-B14F-4D97-AF65-F5344CB8AC3E}">
        <p14:creationId xmlns:p14="http://schemas.microsoft.com/office/powerpoint/2010/main" val="3004279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Post fire surface erosion was predicted</a:t>
            </a:r>
            <a:r>
              <a:rPr lang="en-US" baseline="0" dirty="0" smtClean="0"/>
              <a:t> using the WEPP-disturbed model. The color patterns (right panel) indicating variable surface erosion illustrates the variable sizes and shapes of local contributing areas or drainage wings. </a:t>
            </a:r>
            <a:r>
              <a:rPr lang="en-US" baseline="0" dirty="0" smtClean="0"/>
              <a:t>See </a:t>
            </a:r>
            <a:r>
              <a:rPr lang="en-US" baseline="0" dirty="0" err="1" smtClean="0"/>
              <a:t>NetMap’s</a:t>
            </a:r>
            <a:r>
              <a:rPr lang="en-US" baseline="0" dirty="0" smtClean="0"/>
              <a:t> online technical help materials for additional information: http://www.netmaptools.org/Pages/NetMapHelp/5_5_surface_erosion_veg_fire.htm</a:t>
            </a:r>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18</a:t>
            </a:fld>
            <a:endParaRPr lang="en-US"/>
          </a:p>
        </p:txBody>
      </p:sp>
    </p:spTree>
    <p:extLst>
      <p:ext uri="{BB962C8B-B14F-4D97-AF65-F5344CB8AC3E}">
        <p14:creationId xmlns:p14="http://schemas.microsoft.com/office/powerpoint/2010/main" val="310868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a:t>
            </a:r>
            <a:r>
              <a:rPr lang="en-US" baseline="0" dirty="0" smtClean="0"/>
              <a:t> surface erosion is transferred to individual stream segments (left) and aggregated downstream (right), the latter revealing erosion patterns at the tributary and </a:t>
            </a:r>
            <a:r>
              <a:rPr lang="en-US" baseline="0" dirty="0" err="1" smtClean="0"/>
              <a:t>subbasin</a:t>
            </a:r>
            <a:r>
              <a:rPr lang="en-US" baseline="0" dirty="0" smtClean="0"/>
              <a:t> scale.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19</a:t>
            </a:fld>
            <a:endParaRPr lang="en-US"/>
          </a:p>
        </p:txBody>
      </p:sp>
    </p:spTree>
    <p:extLst>
      <p:ext uri="{BB962C8B-B14F-4D97-AF65-F5344CB8AC3E}">
        <p14:creationId xmlns:p14="http://schemas.microsoft.com/office/powerpoint/2010/main" val="72258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approach</a:t>
            </a:r>
            <a:r>
              <a:rPr lang="en-US" baseline="0" dirty="0" smtClean="0"/>
              <a:t> strategy. Wildfire (severity) is linked to aquatic habitats (primarily fish) via (1) erosion processes and sediment delivery to streams (surface erosion, gullying, shallow </a:t>
            </a:r>
            <a:r>
              <a:rPr lang="en-US" baseline="0" dirty="0" err="1" smtClean="0"/>
              <a:t>landsliding</a:t>
            </a:r>
            <a:r>
              <a:rPr lang="en-US" baseline="0" dirty="0" smtClean="0"/>
              <a:t> and post fire road erosion) and (2) riparian processes, specifically impacts on shade, thermal loading and on thermal </a:t>
            </a:r>
            <a:r>
              <a:rPr lang="en-US" baseline="0" dirty="0" err="1" smtClean="0"/>
              <a:t>refugia</a:t>
            </a:r>
            <a:r>
              <a:rPr lang="en-US" baseline="0" dirty="0" smtClean="0"/>
              <a:t>. The approach is designed to provide decision support for (</a:t>
            </a:r>
            <a:r>
              <a:rPr lang="en-US" baseline="0" dirty="0" err="1" smtClean="0"/>
              <a:t>i</a:t>
            </a:r>
            <a:r>
              <a:rPr lang="en-US" baseline="0" dirty="0" smtClean="0"/>
              <a:t>) firefighting (including retardant drops), (ii) pre fire management (vegetation and roads) and (</a:t>
            </a:r>
            <a:r>
              <a:rPr lang="en-US" baseline="0" dirty="0" err="1" smtClean="0"/>
              <a:t>lll</a:t>
            </a:r>
            <a:r>
              <a:rPr lang="en-US" baseline="0" dirty="0" smtClean="0"/>
              <a:t>) post fire restoration (in the BAER process or otherwise).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a:t>
            </a:fld>
            <a:endParaRPr lang="en-US"/>
          </a:p>
        </p:txBody>
      </p:sp>
    </p:spTree>
    <p:extLst>
      <p:ext uri="{BB962C8B-B14F-4D97-AF65-F5344CB8AC3E}">
        <p14:creationId xmlns:p14="http://schemas.microsoft.com/office/powerpoint/2010/main" val="10245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gully </a:t>
            </a:r>
            <a:r>
              <a:rPr lang="en-US" dirty="0" smtClean="0"/>
              <a:t>erosion model was used in</a:t>
            </a:r>
            <a:r>
              <a:rPr lang="en-US" baseline="0" dirty="0" smtClean="0"/>
              <a:t> the analysis (Parker et al. 2010). See </a:t>
            </a:r>
            <a:r>
              <a:rPr lang="en-US" baseline="0" dirty="0" err="1" smtClean="0"/>
              <a:t>NetMap’s</a:t>
            </a:r>
            <a:r>
              <a:rPr lang="en-US" baseline="0" dirty="0" smtClean="0"/>
              <a:t> online technical help materials for additional information.</a:t>
            </a:r>
          </a:p>
          <a:p>
            <a:r>
              <a:rPr lang="en-US" dirty="0" smtClean="0"/>
              <a:t>http://www.netmaptools.org/Pages/NetMapHelp/gullying.htm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20</a:t>
            </a:fld>
            <a:endParaRPr lang="en-US"/>
          </a:p>
        </p:txBody>
      </p:sp>
    </p:spTree>
    <p:extLst>
      <p:ext uri="{BB962C8B-B14F-4D97-AF65-F5344CB8AC3E}">
        <p14:creationId xmlns:p14="http://schemas.microsoft.com/office/powerpoint/2010/main" val="37170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shallow landslide model (Miller</a:t>
            </a:r>
            <a:r>
              <a:rPr lang="en-US" baseline="0" dirty="0" smtClean="0"/>
              <a:t> and Burnett 2007)</a:t>
            </a:r>
            <a:r>
              <a:rPr lang="en-US" dirty="0" smtClean="0"/>
              <a:t> based on hillslope</a:t>
            </a:r>
            <a:r>
              <a:rPr lang="en-US" baseline="0" dirty="0" smtClean="0"/>
              <a:t> gradient and curvature was used in the analysis. </a:t>
            </a:r>
            <a:r>
              <a:rPr lang="en-US" baseline="0" dirty="0" smtClean="0"/>
              <a:t>See </a:t>
            </a:r>
            <a:r>
              <a:rPr lang="en-US" baseline="0" dirty="0" err="1" smtClean="0"/>
              <a:t>NetMap’s</a:t>
            </a:r>
            <a:r>
              <a:rPr lang="en-US" baseline="0" dirty="0" smtClean="0"/>
              <a:t> online technical help materials for additional information: http://www.netmaptools.org/Pages/NetMapHelp/hillside_1.htm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21</a:t>
            </a:fld>
            <a:endParaRPr lang="en-US"/>
          </a:p>
        </p:txBody>
      </p:sp>
    </p:spTree>
    <p:extLst>
      <p:ext uri="{BB962C8B-B14F-4D97-AF65-F5344CB8AC3E}">
        <p14:creationId xmlns:p14="http://schemas.microsoft.com/office/powerpoint/2010/main" val="232042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22</a:t>
            </a:fld>
            <a:endParaRPr lang="en-US"/>
          </a:p>
        </p:txBody>
      </p:sp>
    </p:spTree>
    <p:extLst>
      <p:ext uri="{BB962C8B-B14F-4D97-AF65-F5344CB8AC3E}">
        <p14:creationId xmlns:p14="http://schemas.microsoft.com/office/powerpoint/2010/main" val="4196564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Roads can be significant sources of flooding,</a:t>
            </a:r>
            <a:r>
              <a:rPr lang="en-US" baseline="0" dirty="0" smtClean="0"/>
              <a:t> erosion and sediment delivery to streams,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23</a:t>
            </a:fld>
            <a:endParaRPr lang="en-US"/>
          </a:p>
        </p:txBody>
      </p:sp>
    </p:spTree>
    <p:extLst>
      <p:ext uri="{BB962C8B-B14F-4D97-AF65-F5344CB8AC3E}">
        <p14:creationId xmlns:p14="http://schemas.microsoft.com/office/powerpoint/2010/main" val="74914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GRAIP-Lite model (RMRS, </a:t>
            </a:r>
            <a:r>
              <a:rPr lang="en-US" dirty="0" err="1" smtClean="0"/>
              <a:t>Luce</a:t>
            </a:r>
            <a:r>
              <a:rPr lang="en-US" dirty="0" smtClean="0"/>
              <a:t>, Black and Nelson) was used in the analysis. </a:t>
            </a:r>
            <a:r>
              <a:rPr lang="en-US" baseline="0" dirty="0" smtClean="0"/>
              <a:t>See </a:t>
            </a:r>
            <a:r>
              <a:rPr lang="en-US" baseline="0" dirty="0" err="1" smtClean="0"/>
              <a:t>NetMap’s</a:t>
            </a:r>
            <a:r>
              <a:rPr lang="en-US" baseline="0" dirty="0" smtClean="0"/>
              <a:t> online technical help materials for additional information: http://www.netmaptools.org/Pages/NetMapHelp/graip_lite.htm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24</a:t>
            </a:fld>
            <a:endParaRPr lang="en-US"/>
          </a:p>
        </p:txBody>
      </p:sp>
    </p:spTree>
    <p:extLst>
      <p:ext uri="{BB962C8B-B14F-4D97-AF65-F5344CB8AC3E}">
        <p14:creationId xmlns:p14="http://schemas.microsoft.com/office/powerpoint/2010/main" val="2650877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GRAIP-Lite sediment delivery component</a:t>
            </a:r>
            <a:r>
              <a:rPr lang="en-US" baseline="0" dirty="0" smtClean="0"/>
              <a:t> was modified in </a:t>
            </a:r>
            <a:r>
              <a:rPr lang="en-US" baseline="0" dirty="0" err="1" smtClean="0"/>
              <a:t>NetMap</a:t>
            </a:r>
            <a:r>
              <a:rPr lang="en-US" baseline="0" dirty="0" smtClean="0"/>
              <a:t>, using a steady state, conservation of mass approach. For additional information, see </a:t>
            </a:r>
            <a:r>
              <a:rPr lang="en-US" baseline="0" dirty="0" err="1" smtClean="0"/>
              <a:t>NetMap’s</a:t>
            </a:r>
            <a:r>
              <a:rPr lang="en-US" baseline="0" dirty="0" smtClean="0"/>
              <a:t> online technical help: http://www.netmaptools.org/Pages/NetMapHelp/netmap_sediment_delivery_2.htm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25</a:t>
            </a:fld>
            <a:endParaRPr lang="en-US"/>
          </a:p>
        </p:txBody>
      </p:sp>
    </p:spTree>
    <p:extLst>
      <p:ext uri="{BB962C8B-B14F-4D97-AF65-F5344CB8AC3E}">
        <p14:creationId xmlns:p14="http://schemas.microsoft.com/office/powerpoint/2010/main" val="3014939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26</a:t>
            </a:fld>
            <a:endParaRPr lang="en-US"/>
          </a:p>
        </p:txBody>
      </p:sp>
    </p:spTree>
    <p:extLst>
      <p:ext uri="{BB962C8B-B14F-4D97-AF65-F5344CB8AC3E}">
        <p14:creationId xmlns:p14="http://schemas.microsoft.com/office/powerpoint/2010/main" val="4117170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27</a:t>
            </a:fld>
            <a:endParaRPr lang="en-US"/>
          </a:p>
        </p:txBody>
      </p:sp>
    </p:spTree>
    <p:extLst>
      <p:ext uri="{BB962C8B-B14F-4D97-AF65-F5344CB8AC3E}">
        <p14:creationId xmlns:p14="http://schemas.microsoft.com/office/powerpoint/2010/main" val="469529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can impact road erosion sediment delivery by reducing the infiltration capacity of the forest floor (if burned). Lower infiltration capacity</a:t>
            </a:r>
            <a:r>
              <a:rPr lang="en-US" baseline="0" dirty="0" smtClean="0"/>
              <a:t> can lead to longer sediment plume lengths and greater connectivity between forest roads and stream channels.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28</a:t>
            </a:fld>
            <a:endParaRPr lang="en-US"/>
          </a:p>
        </p:txBody>
      </p:sp>
    </p:spTree>
    <p:extLst>
      <p:ext uri="{BB962C8B-B14F-4D97-AF65-F5344CB8AC3E}">
        <p14:creationId xmlns:p14="http://schemas.microsoft.com/office/powerpoint/2010/main" val="2577309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selected a non fire forest floor infiltration rate of 60 mm/</a:t>
            </a:r>
            <a:r>
              <a:rPr lang="en-US" dirty="0" err="1" smtClean="0"/>
              <a:t>hr</a:t>
            </a:r>
            <a:r>
              <a:rPr lang="en-US" dirty="0" smtClean="0"/>
              <a:t>; this was reduced based</a:t>
            </a:r>
            <a:r>
              <a:rPr lang="en-US" baseline="0" dirty="0" smtClean="0"/>
              <a:t> on predicted fire severity as indicated above.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29</a:t>
            </a:fld>
            <a:endParaRPr lang="en-US"/>
          </a:p>
        </p:txBody>
      </p:sp>
    </p:spTree>
    <p:extLst>
      <p:ext uri="{BB962C8B-B14F-4D97-AF65-F5344CB8AC3E}">
        <p14:creationId xmlns:p14="http://schemas.microsoft.com/office/powerpoint/2010/main" val="285040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listing</a:t>
            </a:r>
            <a:r>
              <a:rPr lang="en-US" baseline="0" dirty="0" smtClean="0"/>
              <a:t> of decision support activities (left panel), the </a:t>
            </a:r>
            <a:r>
              <a:rPr lang="en-US" baseline="0" dirty="0" err="1" smtClean="0"/>
              <a:t>NetMap</a:t>
            </a:r>
            <a:r>
              <a:rPr lang="en-US" baseline="0" dirty="0" smtClean="0"/>
              <a:t> data layers to support it (middle panel) and the purpose of the data layers.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a:t>
            </a:fld>
            <a:endParaRPr lang="en-US"/>
          </a:p>
        </p:txBody>
      </p:sp>
    </p:spTree>
    <p:extLst>
      <p:ext uri="{BB962C8B-B14F-4D97-AF65-F5344CB8AC3E}">
        <p14:creationId xmlns:p14="http://schemas.microsoft.com/office/powerpoint/2010/main" val="3028942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design storm is needed in </a:t>
            </a:r>
            <a:r>
              <a:rPr lang="en-US" dirty="0" err="1" smtClean="0"/>
              <a:t>NetMap’s</a:t>
            </a:r>
            <a:r>
              <a:rPr lang="en-US" dirty="0" smtClean="0"/>
              <a:t> sediment</a:t>
            </a:r>
            <a:r>
              <a:rPr lang="en-US" baseline="0" dirty="0" smtClean="0"/>
              <a:t> delivery model. We choose a short duration 10-year storm to mimic thunderstorm activity,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30</a:t>
            </a:fld>
            <a:endParaRPr lang="en-US"/>
          </a:p>
        </p:txBody>
      </p:sp>
    </p:spTree>
    <p:extLst>
      <p:ext uri="{BB962C8B-B14F-4D97-AF65-F5344CB8AC3E}">
        <p14:creationId xmlns:p14="http://schemas.microsoft.com/office/powerpoint/2010/main" val="144676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sediment</a:t>
            </a:r>
            <a:r>
              <a:rPr lang="en-US" baseline="0" dirty="0" smtClean="0"/>
              <a:t> delivery is mapped to the road network for pre and post fire conditions; little change can be see because of the board legend classes, but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31</a:t>
            </a:fld>
            <a:endParaRPr lang="en-US"/>
          </a:p>
        </p:txBody>
      </p:sp>
    </p:spTree>
    <p:extLst>
      <p:ext uri="{BB962C8B-B14F-4D97-AF65-F5344CB8AC3E}">
        <p14:creationId xmlns:p14="http://schemas.microsoft.com/office/powerpoint/2010/main" val="415177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difference map of road sediment delivery reveals that some road segments are more</a:t>
            </a:r>
            <a:r>
              <a:rPr lang="en-US" baseline="0" dirty="0" smtClean="0"/>
              <a:t> sensitive to fire reductions in infiltration capacity compared to others.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32</a:t>
            </a:fld>
            <a:endParaRPr lang="en-US"/>
          </a:p>
        </p:txBody>
      </p:sp>
    </p:spTree>
    <p:extLst>
      <p:ext uri="{BB962C8B-B14F-4D97-AF65-F5344CB8AC3E}">
        <p14:creationId xmlns:p14="http://schemas.microsoft.com/office/powerpoint/2010/main" val="378634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 reaches where post fire road sediment delivery</a:t>
            </a:r>
            <a:r>
              <a:rPr lang="en-US" baseline="0" dirty="0" smtClean="0"/>
              <a:t> is predicted to increase; some of these reaches overlap sensitive fish habitats.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33</a:t>
            </a:fld>
            <a:endParaRPr lang="en-US"/>
          </a:p>
        </p:txBody>
      </p:sp>
    </p:spTree>
    <p:extLst>
      <p:ext uri="{BB962C8B-B14F-4D97-AF65-F5344CB8AC3E}">
        <p14:creationId xmlns:p14="http://schemas.microsoft.com/office/powerpoint/2010/main" val="3783057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 in pre and post fire road erosion sediment delivery is routed</a:t>
            </a:r>
            <a:r>
              <a:rPr lang="en-US" baseline="0" dirty="0" smtClean="0"/>
              <a:t> or aggregated downstream, revealing tributary and </a:t>
            </a:r>
            <a:r>
              <a:rPr lang="en-US" baseline="0" dirty="0" err="1" smtClean="0"/>
              <a:t>subbasin</a:t>
            </a:r>
            <a:r>
              <a:rPr lang="en-US" baseline="0" dirty="0" smtClean="0"/>
              <a:t> patterns. This information was also aggregated to the HUC 6</a:t>
            </a:r>
            <a:r>
              <a:rPr lang="en-US" baseline="30000" dirty="0" smtClean="0"/>
              <a:t>th</a:t>
            </a:r>
            <a:r>
              <a:rPr lang="en-US" baseline="0" dirty="0" smtClean="0"/>
              <a:t> </a:t>
            </a:r>
            <a:r>
              <a:rPr lang="en-US" baseline="0" dirty="0" err="1" smtClean="0"/>
              <a:t>subbasin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34</a:t>
            </a:fld>
            <a:endParaRPr lang="en-US"/>
          </a:p>
        </p:txBody>
      </p:sp>
    </p:spTree>
    <p:extLst>
      <p:ext uri="{BB962C8B-B14F-4D97-AF65-F5344CB8AC3E}">
        <p14:creationId xmlns:p14="http://schemas.microsoft.com/office/powerpoint/2010/main" val="281972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35</a:t>
            </a:fld>
            <a:endParaRPr lang="en-US"/>
          </a:p>
        </p:txBody>
      </p:sp>
    </p:spTree>
    <p:extLst>
      <p:ext uri="{BB962C8B-B14F-4D97-AF65-F5344CB8AC3E}">
        <p14:creationId xmlns:p14="http://schemas.microsoft.com/office/powerpoint/2010/main" val="2034273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shade model was used to estimate the effects of vegetation on reducing thermal energy to streams. Shorter, denser vegetation provides more shade, but the shadow</a:t>
            </a:r>
            <a:r>
              <a:rPr lang="en-US" baseline="0" dirty="0" smtClean="0"/>
              <a:t> length is smaller. Taller older trees have less dense vegetation mid crown that can reduce the shade, but they have a longer shadow length. We used a simple linear relationship between percent shade and predicted flame length. To learn more about this modeling approach, go to </a:t>
            </a:r>
            <a:r>
              <a:rPr lang="en-US" baseline="0" dirty="0" err="1" smtClean="0"/>
              <a:t>NetMap’s</a:t>
            </a:r>
            <a:r>
              <a:rPr lang="en-US" baseline="0" dirty="0" smtClean="0"/>
              <a:t> online technical help materials: http://www.netmaptools.org/Pages/NetMapHelp/current_shade_thermal_energy.htm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36</a:t>
            </a:fld>
            <a:endParaRPr lang="en-US"/>
          </a:p>
        </p:txBody>
      </p:sp>
    </p:spTree>
    <p:extLst>
      <p:ext uri="{BB962C8B-B14F-4D97-AF65-F5344CB8AC3E}">
        <p14:creationId xmlns:p14="http://schemas.microsoft.com/office/powerpoint/2010/main" val="1916026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thermal</a:t>
            </a:r>
            <a:r>
              <a:rPr lang="en-US" baseline="0" dirty="0" smtClean="0"/>
              <a:t> energy to streams under current (no fire) shade conditions (using LEMMA vegetation data (http://lemma.forestry.oregonstate.edu/) and fire-reduced shade. Many channel segments receive higher thermal loading, post fire. Some areas like the lower right hand corner are south facing with little topographic shading, and thus do not exhibit much change.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37</a:t>
            </a:fld>
            <a:endParaRPr lang="en-US"/>
          </a:p>
        </p:txBody>
      </p:sp>
    </p:spTree>
    <p:extLst>
      <p:ext uri="{BB962C8B-B14F-4D97-AF65-F5344CB8AC3E}">
        <p14:creationId xmlns:p14="http://schemas.microsoft.com/office/powerpoint/2010/main" val="3679769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difference map is</a:t>
            </a:r>
            <a:r>
              <a:rPr lang="en-US" baseline="0" dirty="0" smtClean="0"/>
              <a:t> produced from the previous slide’s data, revealing which channel segments would be most sensitive to fire-induced reductions in shade, according to the predicted fire severity (flame length).</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38</a:t>
            </a:fld>
            <a:endParaRPr lang="en-US"/>
          </a:p>
        </p:txBody>
      </p:sp>
    </p:spTree>
    <p:extLst>
      <p:ext uri="{BB962C8B-B14F-4D97-AF65-F5344CB8AC3E}">
        <p14:creationId xmlns:p14="http://schemas.microsoft.com/office/powerpoint/2010/main" val="2347308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information from the previous slide is aggregated downstream,</a:t>
            </a:r>
            <a:r>
              <a:rPr lang="en-US" baseline="0" dirty="0" smtClean="0"/>
              <a:t> revealing tributary and </a:t>
            </a:r>
            <a:r>
              <a:rPr lang="en-US" baseline="0" dirty="0" err="1" smtClean="0"/>
              <a:t>subbasin</a:t>
            </a:r>
            <a:r>
              <a:rPr lang="en-US" baseline="0" dirty="0" smtClean="0"/>
              <a:t> scale patterns of increasing thermal conditions due to fire and its variable intensity.</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39</a:t>
            </a:fld>
            <a:endParaRPr lang="en-US"/>
          </a:p>
        </p:txBody>
      </p:sp>
    </p:spTree>
    <p:extLst>
      <p:ext uri="{BB962C8B-B14F-4D97-AF65-F5344CB8AC3E}">
        <p14:creationId xmlns:p14="http://schemas.microsoft.com/office/powerpoint/2010/main" val="358725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the various models and data</a:t>
            </a:r>
            <a:r>
              <a:rPr lang="en-US" baseline="0" dirty="0" smtClean="0"/>
              <a:t> sources there were used in the Fire and Fish analysis.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a:t>
            </a:fld>
            <a:endParaRPr lang="en-US"/>
          </a:p>
        </p:txBody>
      </p:sp>
    </p:spTree>
    <p:extLst>
      <p:ext uri="{BB962C8B-B14F-4D97-AF65-F5344CB8AC3E}">
        <p14:creationId xmlns:p14="http://schemas.microsoft.com/office/powerpoint/2010/main" val="2464932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Information provided in the Fire and Fish analysis (previous slides, among other data) can be used visually and qualitatively to search for intersections or overlaps between various fire related stressors (erosion, roads, thermal) and sensitive aquatic habitats, as illustrated above. Or one of </a:t>
            </a:r>
            <a:r>
              <a:rPr lang="en-US" baseline="0" dirty="0" err="1" smtClean="0"/>
              <a:t>NetMap’s</a:t>
            </a:r>
            <a:r>
              <a:rPr lang="en-US" baseline="0" dirty="0" smtClean="0"/>
              <a:t> tools (Habitat-Stressor Overlap Tool) can be used quantitatively to locate overlaps and intersections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40</a:t>
            </a:fld>
            <a:endParaRPr lang="en-US"/>
          </a:p>
        </p:txBody>
      </p:sp>
    </p:spTree>
    <p:extLst>
      <p:ext uri="{BB962C8B-B14F-4D97-AF65-F5344CB8AC3E}">
        <p14:creationId xmlns:p14="http://schemas.microsoft.com/office/powerpoint/2010/main" val="3258106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Quick Tool that contains the Habitat-Stressor overlap capability can be used to locate intersections between fire related</a:t>
            </a:r>
            <a:r>
              <a:rPr lang="en-US" baseline="0" dirty="0" smtClean="0"/>
              <a:t> impacts and sensitive fish habitats.  The tool calculates, on the fly, the full frequency distribution of values (shown as the cumulative distribution of values in this slide), and the analyst, using the tool, selects from the distributions to search for overlaps. For example, an analyst can quickly search for intersections among the highest 10% of fire severity, highest 5% of post fire surface erosion (or </a:t>
            </a:r>
            <a:r>
              <a:rPr lang="en-US" baseline="0" dirty="0" err="1" smtClean="0"/>
              <a:t>landsliding</a:t>
            </a:r>
            <a:r>
              <a:rPr lang="en-US" baseline="0" dirty="0" smtClean="0"/>
              <a:t> or gullying), highest 10% of fire related increases in thermal loading, and fish habitats (either presence of habitat or some numeric value of habitat quality [used in IP]).</a:t>
            </a:r>
          </a:p>
          <a:p>
            <a:endParaRPr lang="en-US" baseline="0" dirty="0" smtClean="0"/>
          </a:p>
          <a:p>
            <a:r>
              <a:rPr lang="en-US" baseline="0" dirty="0" smtClean="0"/>
              <a:t>For additional information, see </a:t>
            </a:r>
            <a:r>
              <a:rPr lang="en-US" baseline="0" dirty="0" err="1" smtClean="0"/>
              <a:t>NetMap’s</a:t>
            </a:r>
            <a:r>
              <a:rPr lang="en-US" baseline="0" dirty="0" smtClean="0"/>
              <a:t> online technical help that describes the overlap tool: http://www.netmaptools.org/Pages/NetMapHelp/overlap_tool___reaches.htm</a:t>
            </a:r>
          </a:p>
          <a:p>
            <a:endParaRPr lang="en-US" baseline="0" dirty="0" smtClean="0"/>
          </a:p>
          <a:p>
            <a:r>
              <a:rPr lang="en-US" baseline="0" dirty="0" smtClean="0"/>
              <a:t>And the Quick Tool, which is provided as part of this analysis: http://www.netmaptools.org/Pages/NetMapHelp/netmap_quick_tool.htm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41</a:t>
            </a:fld>
            <a:endParaRPr lang="en-US"/>
          </a:p>
        </p:txBody>
      </p:sp>
    </p:spTree>
    <p:extLst>
      <p:ext uri="{BB962C8B-B14F-4D97-AF65-F5344CB8AC3E}">
        <p14:creationId xmlns:p14="http://schemas.microsoft.com/office/powerpoint/2010/main" val="285955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analysis results are summarized</a:t>
            </a:r>
            <a:r>
              <a:rPr lang="en-US" baseline="0" dirty="0" smtClean="0"/>
              <a:t> to the HUC 6</a:t>
            </a:r>
            <a:r>
              <a:rPr lang="en-US" baseline="30000" dirty="0" smtClean="0"/>
              <a:t>th</a:t>
            </a:r>
            <a:r>
              <a:rPr lang="en-US" baseline="0" dirty="0" smtClean="0"/>
              <a:t> </a:t>
            </a:r>
            <a:r>
              <a:rPr lang="en-US" baseline="0" dirty="0" err="1" smtClean="0"/>
              <a:t>subbasin</a:t>
            </a:r>
            <a:r>
              <a:rPr lang="en-US" baseline="0" dirty="0" smtClean="0"/>
              <a:t> scale. This can be used to examine </a:t>
            </a:r>
            <a:r>
              <a:rPr lang="en-US" baseline="0" dirty="0" err="1" smtClean="0"/>
              <a:t>subbasin</a:t>
            </a:r>
            <a:r>
              <a:rPr lang="en-US" baseline="0" dirty="0" smtClean="0"/>
              <a:t> scale patterns of fire related attributes and stressors and the locations of aquatic habitats. </a:t>
            </a:r>
            <a:r>
              <a:rPr lang="en-US" baseline="0" dirty="0" err="1" smtClean="0"/>
              <a:t>Subbasin</a:t>
            </a:r>
            <a:r>
              <a:rPr lang="en-US" baseline="0" dirty="0" smtClean="0"/>
              <a:t> scale data summaries may be most useful at the scale of larger watersheds or entire national forests.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42</a:t>
            </a:fld>
            <a:endParaRPr lang="en-US"/>
          </a:p>
        </p:txBody>
      </p:sp>
    </p:spTree>
    <p:extLst>
      <p:ext uri="{BB962C8B-B14F-4D97-AF65-F5344CB8AC3E}">
        <p14:creationId xmlns:p14="http://schemas.microsoft.com/office/powerpoint/2010/main" val="1302211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Fire</a:t>
            </a:r>
            <a:r>
              <a:rPr lang="en-US" baseline="0" dirty="0" smtClean="0"/>
              <a:t> and Fish analysis could be used to inform firefighting, including retardant drops. For example, critical riparian-fish habitat zones, using the shade-thermal results and fish distributions (or IP mapping) could be used to direct on the ground firefighting to protect important riparian forests. The analysis can also be used to inform locations where retardant drops should be avoided or allowed. For example, a relevant question is whether long term loss of critical riparian habitats (and resultant long term increases in thermal loading and a loss of thermal </a:t>
            </a:r>
            <a:r>
              <a:rPr lang="en-US" baseline="0" dirty="0" err="1" smtClean="0"/>
              <a:t>refugia</a:t>
            </a:r>
            <a:r>
              <a:rPr lang="en-US" baseline="0" dirty="0" smtClean="0"/>
              <a:t>) </a:t>
            </a:r>
            <a:r>
              <a:rPr lang="en-US" baseline="0" dirty="0" err="1" smtClean="0"/>
              <a:t>outweights</a:t>
            </a:r>
            <a:r>
              <a:rPr lang="en-US" baseline="0" dirty="0" smtClean="0"/>
              <a:t> short term retardant in water impacts.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43</a:t>
            </a:fld>
            <a:endParaRPr lang="en-US"/>
          </a:p>
        </p:txBody>
      </p:sp>
    </p:spTree>
    <p:extLst>
      <p:ext uri="{BB962C8B-B14F-4D97-AF65-F5344CB8AC3E}">
        <p14:creationId xmlns:p14="http://schemas.microsoft.com/office/powerpoint/2010/main" val="3582237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approach for identifying</a:t>
            </a:r>
            <a:r>
              <a:rPr lang="en-US" baseline="0" dirty="0" smtClean="0"/>
              <a:t> retardant avoidance and retardant Yes areas, used by the Willamette National Forest. We modified this approach in the following slides.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44</a:t>
            </a:fld>
            <a:endParaRPr lang="en-US"/>
          </a:p>
        </p:txBody>
      </p:sp>
    </p:spTree>
    <p:extLst>
      <p:ext uri="{BB962C8B-B14F-4D97-AF65-F5344CB8AC3E}">
        <p14:creationId xmlns:p14="http://schemas.microsoft.com/office/powerpoint/2010/main" val="1589059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45</a:t>
            </a:fld>
            <a:endParaRPr lang="en-US"/>
          </a:p>
        </p:txBody>
      </p:sp>
    </p:spTree>
    <p:extLst>
      <p:ext uri="{BB962C8B-B14F-4D97-AF65-F5344CB8AC3E}">
        <p14:creationId xmlns:p14="http://schemas.microsoft.com/office/powerpoint/2010/main" val="1770078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 foot buffers on both sides of </a:t>
            </a:r>
            <a:r>
              <a:rPr lang="en-US" dirty="0" err="1" smtClean="0"/>
              <a:t>NetMap’s</a:t>
            </a:r>
            <a:r>
              <a:rPr lang="en-US" dirty="0" smtClean="0"/>
              <a:t> synthetic stream layer (left) compared to first-order channels (likely ephemeral</a:t>
            </a:r>
            <a:r>
              <a:rPr lang="en-US" baseline="0" dirty="0" smtClean="0"/>
              <a:t> channels, dry in fire season) removed from the retardant avoidance areas (right) (all fish bearing channels are included in the avoidance areas in both maps). This is only an illustration, and it used the </a:t>
            </a:r>
            <a:r>
              <a:rPr lang="en-US" baseline="0" dirty="0" err="1" smtClean="0"/>
              <a:t>NorWest</a:t>
            </a:r>
            <a:r>
              <a:rPr lang="en-US" baseline="0" dirty="0" smtClean="0"/>
              <a:t> data (NHD-based) on Bull Trout, not the US Forest Service more extensive Bull Trout habitat distribution. Agency analysts will need to conduct their own GIS buffering, although </a:t>
            </a:r>
            <a:r>
              <a:rPr lang="en-US" baseline="0" dirty="0" err="1" smtClean="0"/>
              <a:t>TerrainWorks</a:t>
            </a:r>
            <a:r>
              <a:rPr lang="en-US" baseline="0" dirty="0" smtClean="0"/>
              <a:t> uses a customized program that employs drainage wings for accurate buffering (contact </a:t>
            </a:r>
            <a:r>
              <a:rPr lang="en-US" baseline="0" dirty="0" err="1" smtClean="0"/>
              <a:t>TerrainWorks</a:t>
            </a:r>
            <a:r>
              <a:rPr lang="en-US" baseline="0" dirty="0" smtClean="0"/>
              <a:t> for additional details).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46</a:t>
            </a:fld>
            <a:endParaRPr lang="en-US"/>
          </a:p>
        </p:txBody>
      </p:sp>
    </p:spTree>
    <p:extLst>
      <p:ext uri="{BB962C8B-B14F-4D97-AF65-F5344CB8AC3E}">
        <p14:creationId xmlns:p14="http://schemas.microsoft.com/office/powerpoint/2010/main" val="3634753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(Left) Avoidance areas that do not include first-order channels. (Right) Areas</a:t>
            </a:r>
            <a:r>
              <a:rPr lang="en-US" baseline="0" dirty="0" smtClean="0"/>
              <a:t> of critical riparian-aquatic habitats (defined as the highest 30% of thermally impacted reaches due to shade loss from fire, overlapped with Bull Trout habitat) have been removed from the left panel avoidance areas. Agency analysts can use the Habitat-Stressor Overlap function in </a:t>
            </a:r>
            <a:r>
              <a:rPr lang="en-US" baseline="0" dirty="0" err="1" smtClean="0"/>
              <a:t>NetMap’s</a:t>
            </a:r>
            <a:r>
              <a:rPr lang="en-US" baseline="0" dirty="0" smtClean="0"/>
              <a:t> Quick Tool (provided as an add-in ArcMap) to identify other combinations of critical habitats to protect. </a:t>
            </a:r>
            <a:r>
              <a:rPr lang="en-US" baseline="0" dirty="0" smtClean="0"/>
              <a:t>This is only an illustration, and it used the </a:t>
            </a:r>
            <a:r>
              <a:rPr lang="en-US" baseline="0" dirty="0" err="1" smtClean="0"/>
              <a:t>NorWest</a:t>
            </a:r>
            <a:r>
              <a:rPr lang="en-US" baseline="0" dirty="0" smtClean="0"/>
              <a:t> data (NHD-based) on Bull Trout, not the US Forest Service more extensive Bull Trout habitat distribution. Agency analysts will need to conduct their own GIS buffering and the selection of what constitutes critical riparian and aquatic habitats. </a:t>
            </a:r>
            <a:r>
              <a:rPr lang="en-US" baseline="0" dirty="0" err="1" smtClean="0"/>
              <a:t>However,TerrainWorks</a:t>
            </a:r>
            <a:r>
              <a:rPr lang="en-US" baseline="0" dirty="0" smtClean="0"/>
              <a:t> uses a customized program that employs drainage wings for accurate buffering (contact </a:t>
            </a:r>
            <a:r>
              <a:rPr lang="en-US" baseline="0" dirty="0" err="1" smtClean="0"/>
              <a:t>TerrainWorks</a:t>
            </a:r>
            <a:r>
              <a:rPr lang="en-US" baseline="0" dirty="0" smtClean="0"/>
              <a:t> for additional details).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47</a:t>
            </a:fld>
            <a:endParaRPr lang="en-US"/>
          </a:p>
        </p:txBody>
      </p:sp>
    </p:spTree>
    <p:extLst>
      <p:ext uri="{BB962C8B-B14F-4D97-AF65-F5344CB8AC3E}">
        <p14:creationId xmlns:p14="http://schemas.microsoft.com/office/powerpoint/2010/main" val="1102395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analysis results are provided as a set of </a:t>
            </a:r>
            <a:r>
              <a:rPr lang="en-US" dirty="0" err="1" smtClean="0"/>
              <a:t>shapefiles</a:t>
            </a:r>
            <a:r>
              <a:rPr lang="en-US" dirty="0" smtClean="0"/>
              <a:t> that can be loaded into ArcMap</a:t>
            </a:r>
            <a:r>
              <a:rPr lang="en-US" baseline="0" dirty="0" smtClean="0"/>
              <a:t> (a table in a provided document lists the attribute field names and </a:t>
            </a:r>
            <a:r>
              <a:rPr lang="en-US" baseline="0" dirty="0" err="1" smtClean="0"/>
              <a:t>shapefile</a:t>
            </a:r>
            <a:r>
              <a:rPr lang="en-US" baseline="0" dirty="0" smtClean="0"/>
              <a:t> locations).  In addition, the results can be accessed from </a:t>
            </a:r>
            <a:r>
              <a:rPr lang="en-US" baseline="0" dirty="0" err="1" smtClean="0"/>
              <a:t>NetMap’s</a:t>
            </a:r>
            <a:r>
              <a:rPr lang="en-US" baseline="0" dirty="0" smtClean="0"/>
              <a:t> Quick Tool (provided) where selecting an attribute from a drop down list and displaying it is made easy. In addition, the Quick Tool contains the stressor-habitat overlap tool for making quick searches for up to 5 attribute combinations of data, such as the highest 10% of thermal impacts by fire overlapped with Bull Trout habitat.</a:t>
            </a:r>
          </a:p>
          <a:p>
            <a:r>
              <a:rPr lang="en-US" baseline="0" dirty="0" smtClean="0"/>
              <a:t>To learn more about the Quick Tool, go to: http://www.netmaptools.org/Pages/NetMapHelp/netmap_quick_tool.htm</a:t>
            </a:r>
          </a:p>
          <a:p>
            <a:r>
              <a:rPr lang="en-US" baseline="0" dirty="0" smtClean="0"/>
              <a:t>To learn more about its overlap tool, go here: http://www.netmaptools.org/Pages/NetMapHelp/overlap_tool___reaches.htm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48</a:t>
            </a:fld>
            <a:endParaRPr lang="en-US"/>
          </a:p>
        </p:txBody>
      </p:sp>
    </p:spTree>
    <p:extLst>
      <p:ext uri="{BB962C8B-B14F-4D97-AF65-F5344CB8AC3E}">
        <p14:creationId xmlns:p14="http://schemas.microsoft.com/office/powerpoint/2010/main" val="33452811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drop down list of analysis results in the Quick Tool (previous slide) is organized by main</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49</a:t>
            </a:fld>
            <a:endParaRPr lang="en-US"/>
          </a:p>
        </p:txBody>
      </p:sp>
    </p:spTree>
    <p:extLst>
      <p:ext uri="{BB962C8B-B14F-4D97-AF65-F5344CB8AC3E}">
        <p14:creationId xmlns:p14="http://schemas.microsoft.com/office/powerpoint/2010/main" val="166858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general data deliverables and their formats within ArcMap </a:t>
            </a:r>
            <a:r>
              <a:rPr lang="en-US" dirty="0" err="1" smtClean="0"/>
              <a:t>shapefiles</a:t>
            </a:r>
            <a:r>
              <a:rPr lang="en-US"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a:t>
            </a:fld>
            <a:endParaRPr lang="en-US"/>
          </a:p>
        </p:txBody>
      </p:sp>
    </p:spTree>
    <p:extLst>
      <p:ext uri="{BB962C8B-B14F-4D97-AF65-F5344CB8AC3E}">
        <p14:creationId xmlns:p14="http://schemas.microsoft.com/office/powerpoint/2010/main" val="3672583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50</a:t>
            </a:fld>
            <a:endParaRPr lang="en-US"/>
          </a:p>
        </p:txBody>
      </p:sp>
    </p:spTree>
    <p:extLst>
      <p:ext uri="{BB962C8B-B14F-4D97-AF65-F5344CB8AC3E}">
        <p14:creationId xmlns:p14="http://schemas.microsoft.com/office/powerpoint/2010/main" val="3700535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51</a:t>
            </a:fld>
            <a:endParaRPr lang="en-US"/>
          </a:p>
        </p:txBody>
      </p:sp>
    </p:spTree>
    <p:extLst>
      <p:ext uri="{BB962C8B-B14F-4D97-AF65-F5344CB8AC3E}">
        <p14:creationId xmlns:p14="http://schemas.microsoft.com/office/powerpoint/2010/main" val="176338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Pilot</a:t>
            </a:r>
            <a:r>
              <a:rPr lang="en-US" baseline="0" dirty="0" smtClean="0"/>
              <a:t> area study locations showing Camp Creek (covered by 1 m LiDAR DEM) and the Upper North Fork Malheur (covered by 10 m DEM); both watersheds are located in the Malheur National Forest.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6</a:t>
            </a:fld>
            <a:endParaRPr lang="en-US"/>
          </a:p>
        </p:txBody>
      </p:sp>
    </p:spTree>
    <p:extLst>
      <p:ext uri="{BB962C8B-B14F-4D97-AF65-F5344CB8AC3E}">
        <p14:creationId xmlns:p14="http://schemas.microsoft.com/office/powerpoint/2010/main" val="59451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analytical</a:t>
            </a:r>
            <a:r>
              <a:rPr lang="en-US" baseline="0" dirty="0" smtClean="0"/>
              <a:t> foundation for the Fire and Fish Analysis is </a:t>
            </a:r>
            <a:r>
              <a:rPr lang="en-US" baseline="0" dirty="0" err="1" smtClean="0"/>
              <a:t>NetMap’s</a:t>
            </a:r>
            <a:r>
              <a:rPr lang="en-US" baseline="0" dirty="0" smtClean="0"/>
              <a:t> synthetic stream network and virtual watersheds. For brevity, this important topic is left for the viewers to explore as they need to; see www.terrainworks.com for additional background information or </a:t>
            </a:r>
            <a:r>
              <a:rPr lang="en-US" baseline="0" dirty="0" err="1" smtClean="0"/>
              <a:t>NetMap’s</a:t>
            </a:r>
            <a:r>
              <a:rPr lang="en-US" baseline="0" dirty="0" smtClean="0"/>
              <a:t> online Technical Help materials.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7</a:t>
            </a:fld>
            <a:endParaRPr lang="en-US"/>
          </a:p>
        </p:txBody>
      </p:sp>
    </p:spTree>
    <p:extLst>
      <p:ext uri="{BB962C8B-B14F-4D97-AF65-F5344CB8AC3E}">
        <p14:creationId xmlns:p14="http://schemas.microsoft.com/office/powerpoint/2010/main" val="3763927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data structure of the virtual watershed includes a synthetic river network (derived from DEMs and the NHD) and drainage wings, local contributing areas located on both sides of 100 m channel segments</a:t>
            </a:r>
            <a:r>
              <a:rPr lang="en-US" sz="1100" dirty="0" smtClean="0"/>
              <a:t>. Each channel segment has a corresponding set of local contributing areas or drainage wings.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a:t>
            </a:fld>
            <a:endParaRPr lang="en-US"/>
          </a:p>
        </p:txBody>
      </p:sp>
    </p:spTree>
    <p:extLst>
      <p:ext uri="{BB962C8B-B14F-4D97-AF65-F5344CB8AC3E}">
        <p14:creationId xmlns:p14="http://schemas.microsoft.com/office/powerpoint/2010/main" val="425222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drainage wings discretize the watershed terrestrial environment</a:t>
            </a:r>
            <a:r>
              <a:rPr lang="en-US" sz="1100" baseline="0" dirty="0" smtClean="0"/>
              <a:t> into small areas (approx. 0.1 km</a:t>
            </a:r>
            <a:r>
              <a:rPr lang="en-US" sz="1100" baseline="30000" dirty="0" smtClean="0"/>
              <a:t>2</a:t>
            </a:r>
            <a:r>
              <a:rPr lang="en-US" sz="1100" baseline="0" dirty="0" smtClean="0"/>
              <a:t> in area) and all information on hillsides is then summarized to channels. This supports analysis of aquatic habitat-terrestrial stressor intersections.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a:t>
            </a:fld>
            <a:endParaRPr lang="en-US"/>
          </a:p>
        </p:txBody>
      </p:sp>
    </p:spTree>
    <p:extLst>
      <p:ext uri="{BB962C8B-B14F-4D97-AF65-F5344CB8AC3E}">
        <p14:creationId xmlns:p14="http://schemas.microsoft.com/office/powerpoint/2010/main" val="128726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06235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685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78564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82538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839F1-175A-41F8-B56E-DA643005FB16}"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06247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839F1-175A-41F8-B56E-DA643005FB16}"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28864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839F1-175A-41F8-B56E-DA643005FB16}" type="datetimeFigureOut">
              <a:rPr lang="en-US" smtClean="0"/>
              <a:t>7/22/2015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19489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839F1-175A-41F8-B56E-DA643005FB16}" type="datetimeFigureOut">
              <a:rPr lang="en-US" smtClean="0"/>
              <a:t>7/22/2015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37548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839F1-175A-41F8-B56E-DA643005FB16}" type="datetimeFigureOut">
              <a:rPr lang="en-US" smtClean="0"/>
              <a:t>7/22/2015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36545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20476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59028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839F1-175A-41F8-B56E-DA643005FB16}" type="datetimeFigureOut">
              <a:rPr lang="en-US" smtClean="0"/>
              <a:t>7/22/2015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FE873-2CA0-4B60-BF3A-F222D7A7DEEB}" type="slidenum">
              <a:rPr lang="en-US" smtClean="0"/>
              <a:t>‹#›</a:t>
            </a:fld>
            <a:endParaRPr lang="en-US"/>
          </a:p>
        </p:txBody>
      </p:sp>
    </p:spTree>
    <p:extLst>
      <p:ext uri="{BB962C8B-B14F-4D97-AF65-F5344CB8AC3E}">
        <p14:creationId xmlns:p14="http://schemas.microsoft.com/office/powerpoint/2010/main" val="134262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NUL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oleObject" Target="../embeddings/oleObject1.bin"/><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9144000" cy="2387600"/>
          </a:xfrm>
        </p:spPr>
        <p:txBody>
          <a:bodyPr/>
          <a:lstStyle/>
          <a:p>
            <a:r>
              <a:rPr lang="en-US" dirty="0" smtClean="0"/>
              <a:t>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975" y="2715208"/>
            <a:ext cx="3919320" cy="29394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248" y="4308192"/>
            <a:ext cx="2404476" cy="1346506"/>
          </a:xfrm>
          <a:prstGeom prst="rect">
            <a:avLst/>
          </a:prstGeom>
        </p:spPr>
      </p:pic>
      <p:sp>
        <p:nvSpPr>
          <p:cNvPr id="7" name="TextBox 6"/>
          <p:cNvSpPr txBox="1"/>
          <p:nvPr/>
        </p:nvSpPr>
        <p:spPr>
          <a:xfrm>
            <a:off x="2205082" y="211217"/>
            <a:ext cx="7265772" cy="1292662"/>
          </a:xfrm>
          <a:prstGeom prst="rect">
            <a:avLst/>
          </a:prstGeom>
          <a:noFill/>
        </p:spPr>
        <p:txBody>
          <a:bodyPr wrap="none" rtlCol="0">
            <a:spAutoFit/>
          </a:bodyPr>
          <a:lstStyle/>
          <a:p>
            <a:pPr algn="ctr"/>
            <a:r>
              <a:rPr lang="en-US" sz="3600" b="1" dirty="0" smtClean="0"/>
              <a:t>Fire &amp; Fish</a:t>
            </a:r>
          </a:p>
          <a:p>
            <a:pPr algn="ctr"/>
            <a:r>
              <a:rPr lang="en-US" sz="2400" b="1" dirty="0" smtClean="0"/>
              <a:t>Decision Support for Pre Fire, Fire Fighting and Post Fire</a:t>
            </a:r>
          </a:p>
          <a:p>
            <a:pPr algn="ctr"/>
            <a:r>
              <a:rPr lang="en-US" b="1" dirty="0" smtClean="0"/>
              <a:t>(Pilot Project, Malheur National Forest, Eastern Oregon)</a:t>
            </a:r>
            <a:endParaRPr lang="en-US" b="1" dirty="0"/>
          </a:p>
        </p:txBody>
      </p:sp>
      <p:sp>
        <p:nvSpPr>
          <p:cNvPr id="8" name="TextBox 7"/>
          <p:cNvSpPr txBox="1"/>
          <p:nvPr/>
        </p:nvSpPr>
        <p:spPr>
          <a:xfrm>
            <a:off x="685406" y="6061077"/>
            <a:ext cx="10218118" cy="646331"/>
          </a:xfrm>
          <a:prstGeom prst="rect">
            <a:avLst/>
          </a:prstGeom>
          <a:noFill/>
        </p:spPr>
        <p:txBody>
          <a:bodyPr wrap="none" rtlCol="0">
            <a:spAutoFit/>
          </a:bodyPr>
          <a:lstStyle/>
          <a:p>
            <a:pPr algn="ctr"/>
            <a:r>
              <a:rPr lang="en-US" dirty="0" err="1" smtClean="0"/>
              <a:t>TerrainWorks</a:t>
            </a:r>
            <a:r>
              <a:rPr lang="en-US" dirty="0" smtClean="0"/>
              <a:t> (</a:t>
            </a:r>
            <a:r>
              <a:rPr lang="en-US" dirty="0" err="1" smtClean="0"/>
              <a:t>NetMap</a:t>
            </a:r>
            <a:r>
              <a:rPr lang="en-US" dirty="0" smtClean="0"/>
              <a:t>), in Collaboration with US Forest Service, PNW Corvallis and Malheur National Forest</a:t>
            </a:r>
          </a:p>
          <a:p>
            <a:pPr algn="ctr"/>
            <a:r>
              <a:rPr lang="en-US" dirty="0" smtClean="0"/>
              <a:t>Summer, 2015</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825" y="2010792"/>
            <a:ext cx="3757602" cy="2409766"/>
          </a:xfrm>
          <a:prstGeom prst="rect">
            <a:avLst/>
          </a:prstGeom>
        </p:spPr>
      </p:pic>
      <p:sp>
        <p:nvSpPr>
          <p:cNvPr id="11" name="TextBox 10"/>
          <p:cNvSpPr txBox="1"/>
          <p:nvPr/>
        </p:nvSpPr>
        <p:spPr>
          <a:xfrm>
            <a:off x="2168676" y="3509963"/>
            <a:ext cx="1899815" cy="646331"/>
          </a:xfrm>
          <a:prstGeom prst="rect">
            <a:avLst/>
          </a:prstGeom>
          <a:noFill/>
        </p:spPr>
        <p:txBody>
          <a:bodyPr wrap="none" rtlCol="0">
            <a:spAutoFit/>
          </a:bodyPr>
          <a:lstStyle/>
          <a:p>
            <a:r>
              <a:rPr lang="en-US" b="1" dirty="0" smtClean="0">
                <a:solidFill>
                  <a:schemeClr val="bg1"/>
                </a:solidFill>
              </a:rPr>
              <a:t>Pre-Fire Planning</a:t>
            </a:r>
          </a:p>
          <a:p>
            <a:r>
              <a:rPr lang="en-US" b="1" dirty="0" smtClean="0">
                <a:solidFill>
                  <a:schemeClr val="bg1"/>
                </a:solidFill>
              </a:rPr>
              <a:t>(Veg/Road </a:t>
            </a:r>
            <a:r>
              <a:rPr lang="en-US" b="1" dirty="0" err="1" smtClean="0">
                <a:solidFill>
                  <a:schemeClr val="bg1"/>
                </a:solidFill>
              </a:rPr>
              <a:t>Mgmt</a:t>
            </a:r>
            <a:r>
              <a:rPr lang="en-US" b="1" dirty="0" smtClean="0">
                <a:solidFill>
                  <a:schemeClr val="bg1"/>
                </a:solidFill>
              </a:rPr>
              <a:t>)</a:t>
            </a:r>
            <a:endParaRPr lang="en-US" b="1" dirty="0">
              <a:solidFill>
                <a:schemeClr val="bg1"/>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784" y="1530220"/>
            <a:ext cx="3566325" cy="2373227"/>
          </a:xfrm>
          <a:prstGeom prst="rect">
            <a:avLst/>
          </a:prstGeom>
        </p:spPr>
      </p:pic>
      <p:sp>
        <p:nvSpPr>
          <p:cNvPr id="13" name="TextBox 12"/>
          <p:cNvSpPr txBox="1"/>
          <p:nvPr/>
        </p:nvSpPr>
        <p:spPr>
          <a:xfrm>
            <a:off x="4270761" y="2737208"/>
            <a:ext cx="2345450" cy="646331"/>
          </a:xfrm>
          <a:prstGeom prst="rect">
            <a:avLst/>
          </a:prstGeom>
          <a:noFill/>
        </p:spPr>
        <p:txBody>
          <a:bodyPr wrap="none" rtlCol="0">
            <a:spAutoFit/>
          </a:bodyPr>
          <a:lstStyle/>
          <a:p>
            <a:r>
              <a:rPr lang="en-US" b="1" dirty="0" smtClean="0">
                <a:solidFill>
                  <a:schemeClr val="bg1"/>
                </a:solidFill>
              </a:rPr>
              <a:t>Real Time Fire Fighting</a:t>
            </a:r>
          </a:p>
          <a:p>
            <a:r>
              <a:rPr lang="en-US" b="1" dirty="0" smtClean="0">
                <a:solidFill>
                  <a:schemeClr val="bg1"/>
                </a:solidFill>
              </a:rPr>
              <a:t>(Retardant Go/No Go)</a:t>
            </a:r>
            <a:endParaRPr lang="en-US" b="1" dirty="0">
              <a:solidFill>
                <a:schemeClr val="bg1"/>
              </a:solidFill>
            </a:endParaRPr>
          </a:p>
        </p:txBody>
      </p:sp>
      <p:sp>
        <p:nvSpPr>
          <p:cNvPr id="14" name="TextBox 13"/>
          <p:cNvSpPr txBox="1"/>
          <p:nvPr/>
        </p:nvSpPr>
        <p:spPr>
          <a:xfrm>
            <a:off x="8421426" y="1669832"/>
            <a:ext cx="2053767" cy="646331"/>
          </a:xfrm>
          <a:prstGeom prst="rect">
            <a:avLst/>
          </a:prstGeom>
          <a:noFill/>
        </p:spPr>
        <p:txBody>
          <a:bodyPr wrap="none" rtlCol="0">
            <a:spAutoFit/>
          </a:bodyPr>
          <a:lstStyle/>
          <a:p>
            <a:r>
              <a:rPr lang="en-US" b="1" dirty="0" smtClean="0">
                <a:solidFill>
                  <a:schemeClr val="bg1"/>
                </a:solidFill>
              </a:rPr>
              <a:t>Post-Fire Planning</a:t>
            </a:r>
          </a:p>
          <a:p>
            <a:r>
              <a:rPr lang="en-US" b="1" dirty="0" smtClean="0">
                <a:solidFill>
                  <a:schemeClr val="bg1"/>
                </a:solidFill>
              </a:rPr>
              <a:t>(BAER, Restoration)</a:t>
            </a:r>
            <a:endParaRPr lang="en-US" b="1" dirty="0">
              <a:solidFill>
                <a:schemeClr val="bg1"/>
              </a:solidFill>
            </a:endParaRPr>
          </a:p>
        </p:txBody>
      </p:sp>
    </p:spTree>
    <p:extLst>
      <p:ext uri="{BB962C8B-B14F-4D97-AF65-F5344CB8AC3E}">
        <p14:creationId xmlns:p14="http://schemas.microsoft.com/office/powerpoint/2010/main" val="3543850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199" y="232227"/>
            <a:ext cx="2989921" cy="1938992"/>
          </a:xfrm>
          <a:prstGeom prst="rect">
            <a:avLst/>
          </a:prstGeom>
          <a:noFill/>
        </p:spPr>
        <p:txBody>
          <a:bodyPr wrap="none" rtlCol="0">
            <a:spAutoFit/>
          </a:bodyPr>
          <a:lstStyle/>
          <a:p>
            <a:r>
              <a:rPr lang="en-US" sz="2000" b="1" dirty="0" smtClean="0"/>
              <a:t>An example about</a:t>
            </a:r>
          </a:p>
          <a:p>
            <a:r>
              <a:rPr lang="en-US" sz="2000" b="1" dirty="0" smtClean="0"/>
              <a:t>how a hillside attribute</a:t>
            </a:r>
          </a:p>
          <a:p>
            <a:r>
              <a:rPr lang="en-US" sz="2000" b="1" dirty="0" smtClean="0"/>
              <a:t>(post fire erosion)</a:t>
            </a:r>
          </a:p>
          <a:p>
            <a:r>
              <a:rPr lang="en-US" sz="2000" b="1" dirty="0" smtClean="0"/>
              <a:t>is transferred to individual</a:t>
            </a:r>
          </a:p>
          <a:p>
            <a:r>
              <a:rPr lang="en-US" sz="2000" b="1" dirty="0" smtClean="0"/>
              <a:t>channel segments, and</a:t>
            </a:r>
          </a:p>
          <a:p>
            <a:r>
              <a:rPr lang="en-US" sz="2000" b="1" dirty="0" smtClean="0"/>
              <a:t>aggregated downstream</a:t>
            </a:r>
            <a:endParaRPr lang="en-US" sz="20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120" y="232227"/>
            <a:ext cx="8530129" cy="6393543"/>
          </a:xfrm>
          <a:prstGeom prst="rect">
            <a:avLst/>
          </a:prstGeom>
        </p:spPr>
      </p:pic>
    </p:spTree>
    <p:extLst>
      <p:ext uri="{BB962C8B-B14F-4D97-AF65-F5344CB8AC3E}">
        <p14:creationId xmlns:p14="http://schemas.microsoft.com/office/powerpoint/2010/main" val="1413158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286" y="321044"/>
            <a:ext cx="2527295" cy="461665"/>
          </a:xfrm>
          <a:prstGeom prst="rect">
            <a:avLst/>
          </a:prstGeom>
          <a:noFill/>
        </p:spPr>
        <p:txBody>
          <a:bodyPr wrap="none" rtlCol="0">
            <a:spAutoFit/>
          </a:bodyPr>
          <a:lstStyle/>
          <a:p>
            <a:r>
              <a:rPr lang="en-US" sz="2400" b="1" dirty="0" smtClean="0"/>
              <a:t>Data spatial </a:t>
            </a:r>
            <a:r>
              <a:rPr lang="en-US" sz="2400" b="1" dirty="0" smtClean="0"/>
              <a:t>scales</a:t>
            </a:r>
            <a:endParaRPr lang="en-US" sz="24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40" y="321044"/>
            <a:ext cx="9267462" cy="6181356"/>
          </a:xfrm>
          <a:prstGeom prst="rect">
            <a:avLst/>
          </a:prstGeom>
        </p:spPr>
      </p:pic>
    </p:spTree>
    <p:extLst>
      <p:ext uri="{BB962C8B-B14F-4D97-AF65-F5344CB8AC3E}">
        <p14:creationId xmlns:p14="http://schemas.microsoft.com/office/powerpoint/2010/main" val="262910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990" y="0"/>
            <a:ext cx="4917375" cy="6858000"/>
          </a:xfrm>
          <a:prstGeom prst="rect">
            <a:avLst/>
          </a:prstGeom>
        </p:spPr>
      </p:pic>
      <p:sp>
        <p:nvSpPr>
          <p:cNvPr id="5" name="TextBox 4"/>
          <p:cNvSpPr txBox="1"/>
          <p:nvPr/>
        </p:nvSpPr>
        <p:spPr>
          <a:xfrm>
            <a:off x="326571" y="167951"/>
            <a:ext cx="3978397" cy="461665"/>
          </a:xfrm>
          <a:prstGeom prst="rect">
            <a:avLst/>
          </a:prstGeom>
          <a:noFill/>
        </p:spPr>
        <p:txBody>
          <a:bodyPr wrap="none" rtlCol="0">
            <a:spAutoFit/>
          </a:bodyPr>
          <a:lstStyle/>
          <a:p>
            <a:r>
              <a:rPr lang="en-US" sz="2400" b="1" dirty="0" smtClean="0"/>
              <a:t>Data Deliverable: </a:t>
            </a:r>
            <a:r>
              <a:rPr lang="en-US" sz="2400" b="1" dirty="0" smtClean="0"/>
              <a:t>Fish Habitat</a:t>
            </a:r>
            <a:endParaRPr lang="en-US" sz="2400" b="1" dirty="0"/>
          </a:p>
        </p:txBody>
      </p:sp>
      <p:sp>
        <p:nvSpPr>
          <p:cNvPr id="6" name="TextBox 5"/>
          <p:cNvSpPr txBox="1"/>
          <p:nvPr/>
        </p:nvSpPr>
        <p:spPr>
          <a:xfrm>
            <a:off x="6247990" y="132702"/>
            <a:ext cx="3367012" cy="369332"/>
          </a:xfrm>
          <a:prstGeom prst="rect">
            <a:avLst/>
          </a:prstGeom>
          <a:noFill/>
        </p:spPr>
        <p:txBody>
          <a:bodyPr wrap="none" rtlCol="0">
            <a:spAutoFit/>
          </a:bodyPr>
          <a:lstStyle/>
          <a:p>
            <a:r>
              <a:rPr lang="en-US" b="1" dirty="0" smtClean="0"/>
              <a:t>Bull Trout (</a:t>
            </a:r>
            <a:r>
              <a:rPr lang="en-US" i="1" dirty="0" err="1"/>
              <a:t>Salvelinus</a:t>
            </a:r>
            <a:r>
              <a:rPr lang="en-US" i="1" dirty="0"/>
              <a:t> </a:t>
            </a:r>
            <a:r>
              <a:rPr lang="en-US" i="1" dirty="0" err="1" smtClean="0"/>
              <a:t>confluentus</a:t>
            </a:r>
            <a:r>
              <a:rPr lang="en-US" i="1" dirty="0" smtClean="0"/>
              <a:t>)</a:t>
            </a:r>
            <a:endParaRPr lang="en-US" b="1" dirty="0"/>
          </a:p>
        </p:txBody>
      </p:sp>
      <p:pic>
        <p:nvPicPr>
          <p:cNvPr id="7" name="Picture 6"/>
          <p:cNvPicPr>
            <a:picLocks noChangeAspect="1"/>
          </p:cNvPicPr>
          <p:nvPr/>
        </p:nvPicPr>
        <p:blipFill>
          <a:blip r:embed="rId4"/>
          <a:stretch>
            <a:fillRect/>
          </a:stretch>
        </p:blipFill>
        <p:spPr>
          <a:xfrm>
            <a:off x="1170668" y="629616"/>
            <a:ext cx="3028950" cy="1514475"/>
          </a:xfrm>
          <a:prstGeom prst="rect">
            <a:avLst/>
          </a:prstGeom>
        </p:spPr>
      </p:pic>
    </p:spTree>
    <p:extLst>
      <p:ext uri="{BB962C8B-B14F-4D97-AF65-F5344CB8AC3E}">
        <p14:creationId xmlns:p14="http://schemas.microsoft.com/office/powerpoint/2010/main" val="3361939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8444684" cy="461665"/>
          </a:xfrm>
          <a:prstGeom prst="rect">
            <a:avLst/>
          </a:prstGeom>
          <a:noFill/>
        </p:spPr>
        <p:txBody>
          <a:bodyPr wrap="none" rtlCol="0">
            <a:spAutoFit/>
          </a:bodyPr>
          <a:lstStyle/>
          <a:p>
            <a:r>
              <a:rPr lang="en-US" sz="2400" b="1" dirty="0" smtClean="0"/>
              <a:t>Fish Habitat: </a:t>
            </a:r>
            <a:r>
              <a:rPr lang="en-US" sz="2400" b="1" dirty="0" err="1" smtClean="0"/>
              <a:t>Redband</a:t>
            </a:r>
            <a:r>
              <a:rPr lang="en-US" sz="2400" b="1" dirty="0" smtClean="0"/>
              <a:t> Trout (subspecies of </a:t>
            </a:r>
            <a:r>
              <a:rPr lang="en-US" sz="2400" i="1" dirty="0" err="1"/>
              <a:t>Oncorhynchus</a:t>
            </a:r>
            <a:r>
              <a:rPr lang="en-US" sz="2400" i="1" dirty="0"/>
              <a:t> </a:t>
            </a:r>
            <a:r>
              <a:rPr lang="en-US" sz="2400" i="1" dirty="0" err="1" smtClean="0"/>
              <a:t>mykiss</a:t>
            </a:r>
            <a:r>
              <a:rPr lang="en-US" sz="2400" i="1" dirty="0" smtClean="0"/>
              <a:t>)</a:t>
            </a:r>
            <a:endParaRPr lang="en-US" sz="2400" b="1" dirty="0"/>
          </a:p>
        </p:txBody>
      </p:sp>
      <p:pic>
        <p:nvPicPr>
          <p:cNvPr id="4" name="Picture 3"/>
          <p:cNvPicPr>
            <a:picLocks noChangeAspect="1"/>
          </p:cNvPicPr>
          <p:nvPr/>
        </p:nvPicPr>
        <p:blipFill>
          <a:blip r:embed="rId3"/>
          <a:stretch>
            <a:fillRect/>
          </a:stretch>
        </p:blipFill>
        <p:spPr>
          <a:xfrm>
            <a:off x="326571" y="749302"/>
            <a:ext cx="4615770" cy="307498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7636" y="629616"/>
            <a:ext cx="4312427" cy="6105013"/>
          </a:xfrm>
          <a:prstGeom prst="rect">
            <a:avLst/>
          </a:prstGeom>
        </p:spPr>
      </p:pic>
    </p:spTree>
    <p:extLst>
      <p:ext uri="{BB962C8B-B14F-4D97-AF65-F5344CB8AC3E}">
        <p14:creationId xmlns:p14="http://schemas.microsoft.com/office/powerpoint/2010/main" val="2684455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167951"/>
            <a:ext cx="4274119" cy="830997"/>
          </a:xfrm>
          <a:prstGeom prst="rect">
            <a:avLst/>
          </a:prstGeom>
          <a:noFill/>
        </p:spPr>
        <p:txBody>
          <a:bodyPr wrap="none" rtlCol="0">
            <a:spAutoFit/>
          </a:bodyPr>
          <a:lstStyle/>
          <a:p>
            <a:r>
              <a:rPr lang="en-US" sz="2400" b="1" dirty="0" smtClean="0"/>
              <a:t>Data Deliverables</a:t>
            </a:r>
          </a:p>
          <a:p>
            <a:r>
              <a:rPr lang="en-US" sz="2400" b="1" dirty="0" smtClean="0"/>
              <a:t>Fire </a:t>
            </a:r>
            <a:r>
              <a:rPr lang="en-US" sz="2400" b="1" dirty="0" smtClean="0"/>
              <a:t>Severity </a:t>
            </a:r>
            <a:r>
              <a:rPr lang="en-US" sz="2400" b="1" dirty="0" smtClean="0"/>
              <a:t>(hillside, </a:t>
            </a:r>
            <a:r>
              <a:rPr lang="en-US" sz="2400" b="1" dirty="0" err="1" smtClean="0"/>
              <a:t>Flammap</a:t>
            </a:r>
            <a:r>
              <a:rPr lang="en-US" sz="2400" b="1" dirty="0" smtClean="0"/>
              <a:t>)</a:t>
            </a:r>
            <a:endParaRPr lang="en-US" sz="2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004" y="167951"/>
            <a:ext cx="5599801" cy="6474149"/>
          </a:xfrm>
          <a:prstGeom prst="rect">
            <a:avLst/>
          </a:prstGeom>
        </p:spPr>
      </p:pic>
    </p:spTree>
    <p:extLst>
      <p:ext uri="{BB962C8B-B14F-4D97-AF65-F5344CB8AC3E}">
        <p14:creationId xmlns:p14="http://schemas.microsoft.com/office/powerpoint/2010/main" val="382187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86" y="299416"/>
            <a:ext cx="2127057" cy="707886"/>
          </a:xfrm>
          <a:prstGeom prst="rect">
            <a:avLst/>
          </a:prstGeom>
          <a:noFill/>
        </p:spPr>
        <p:txBody>
          <a:bodyPr wrap="none" rtlCol="0">
            <a:spAutoFit/>
          </a:bodyPr>
          <a:lstStyle/>
          <a:p>
            <a:r>
              <a:rPr lang="en-US" sz="2000" b="1" dirty="0" smtClean="0"/>
              <a:t>Fire </a:t>
            </a:r>
            <a:r>
              <a:rPr lang="en-US" sz="2000" b="1" dirty="0" smtClean="0"/>
              <a:t>Severity </a:t>
            </a:r>
            <a:endParaRPr lang="en-US" sz="2000" b="1" dirty="0" smtClean="0"/>
          </a:p>
          <a:p>
            <a:r>
              <a:rPr lang="en-US" sz="2000" b="1" dirty="0" smtClean="0"/>
              <a:t>(</a:t>
            </a:r>
            <a:r>
              <a:rPr lang="en-US" sz="2000" b="1" dirty="0" smtClean="0"/>
              <a:t>channel, fish eye</a:t>
            </a:r>
            <a:r>
              <a:rPr lang="en-US" sz="2000" b="1" dirty="0" smtClean="0"/>
              <a:t>)</a:t>
            </a:r>
            <a:endParaRPr lang="en-US" sz="2000" b="1"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86" y="1007302"/>
            <a:ext cx="4174079" cy="56743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027" y="1007302"/>
            <a:ext cx="4033099" cy="5685598"/>
          </a:xfrm>
          <a:prstGeom prst="rect">
            <a:avLst/>
          </a:prstGeom>
        </p:spPr>
      </p:pic>
      <p:sp>
        <p:nvSpPr>
          <p:cNvPr id="6" name="TextBox 5"/>
          <p:cNvSpPr txBox="1"/>
          <p:nvPr/>
        </p:nvSpPr>
        <p:spPr>
          <a:xfrm>
            <a:off x="5103289" y="299416"/>
            <a:ext cx="4252574" cy="707886"/>
          </a:xfrm>
          <a:prstGeom prst="rect">
            <a:avLst/>
          </a:prstGeom>
          <a:noFill/>
        </p:spPr>
        <p:txBody>
          <a:bodyPr wrap="none" rtlCol="0">
            <a:spAutoFit/>
          </a:bodyPr>
          <a:lstStyle/>
          <a:p>
            <a:r>
              <a:rPr lang="en-US" sz="2000" b="1" dirty="0" smtClean="0"/>
              <a:t>Fire Severity, Aggregated Downstream</a:t>
            </a:r>
          </a:p>
          <a:p>
            <a:r>
              <a:rPr lang="en-US" sz="2000" b="1" dirty="0" smtClean="0"/>
              <a:t>(tributary scale patterns)</a:t>
            </a:r>
          </a:p>
        </p:txBody>
      </p:sp>
      <p:sp>
        <p:nvSpPr>
          <p:cNvPr id="7" name="TextBox 6"/>
          <p:cNvSpPr txBox="1"/>
          <p:nvPr/>
        </p:nvSpPr>
        <p:spPr>
          <a:xfrm>
            <a:off x="9355863" y="1259172"/>
            <a:ext cx="2829685" cy="2585323"/>
          </a:xfrm>
          <a:prstGeom prst="rect">
            <a:avLst/>
          </a:prstGeom>
          <a:noFill/>
        </p:spPr>
        <p:txBody>
          <a:bodyPr wrap="none" rtlCol="0">
            <a:spAutoFit/>
          </a:bodyPr>
          <a:lstStyle/>
          <a:p>
            <a:r>
              <a:rPr lang="en-US" b="1" dirty="0" smtClean="0"/>
              <a:t>Why are hillslope attributes</a:t>
            </a:r>
          </a:p>
          <a:p>
            <a:r>
              <a:rPr lang="en-US" b="1" dirty="0" smtClean="0"/>
              <a:t>reported to channels, via</a:t>
            </a:r>
          </a:p>
          <a:p>
            <a:r>
              <a:rPr lang="en-US" b="1" dirty="0" smtClean="0"/>
              <a:t>drainage wings?</a:t>
            </a:r>
          </a:p>
          <a:p>
            <a:endParaRPr lang="en-US" b="1" dirty="0"/>
          </a:p>
          <a:p>
            <a:r>
              <a:rPr lang="en-US" b="1" dirty="0" smtClean="0"/>
              <a:t>This facilitates comparing</a:t>
            </a:r>
          </a:p>
          <a:p>
            <a:r>
              <a:rPr lang="en-US" b="1" dirty="0" smtClean="0"/>
              <a:t>hillslope related stressors</a:t>
            </a:r>
          </a:p>
          <a:p>
            <a:r>
              <a:rPr lang="en-US" b="1" dirty="0" smtClean="0"/>
              <a:t>(fire severity, erosion,</a:t>
            </a:r>
          </a:p>
          <a:p>
            <a:r>
              <a:rPr lang="en-US" b="1" dirty="0" smtClean="0"/>
              <a:t>roads etc.) to fish habitats,</a:t>
            </a:r>
          </a:p>
          <a:p>
            <a:r>
              <a:rPr lang="en-US" b="1" dirty="0" smtClean="0"/>
              <a:t>a channel attribute.</a:t>
            </a:r>
          </a:p>
        </p:txBody>
      </p:sp>
    </p:spTree>
    <p:extLst>
      <p:ext uri="{BB962C8B-B14F-4D97-AF65-F5344CB8AC3E}">
        <p14:creationId xmlns:p14="http://schemas.microsoft.com/office/powerpoint/2010/main" val="3091560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1802481" cy="400110"/>
          </a:xfrm>
          <a:prstGeom prst="rect">
            <a:avLst/>
          </a:prstGeom>
          <a:noFill/>
        </p:spPr>
        <p:txBody>
          <a:bodyPr wrap="none" rtlCol="0">
            <a:spAutoFit/>
          </a:bodyPr>
          <a:lstStyle/>
          <a:p>
            <a:r>
              <a:rPr lang="en-US" sz="2000" b="1" dirty="0" smtClean="0"/>
              <a:t>Fire Probability</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041" y="167951"/>
            <a:ext cx="6057900" cy="6629400"/>
          </a:xfrm>
          <a:prstGeom prst="rect">
            <a:avLst/>
          </a:prstGeom>
        </p:spPr>
      </p:pic>
    </p:spTree>
    <p:extLst>
      <p:ext uri="{BB962C8B-B14F-4D97-AF65-F5344CB8AC3E}">
        <p14:creationId xmlns:p14="http://schemas.microsoft.com/office/powerpoint/2010/main" val="2115131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07" y="480906"/>
            <a:ext cx="9960842" cy="42707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74" y="4946889"/>
            <a:ext cx="2619375" cy="1743075"/>
          </a:xfrm>
          <a:prstGeom prst="rect">
            <a:avLst/>
          </a:prstGeom>
        </p:spPr>
      </p:pic>
    </p:spTree>
    <p:extLst>
      <p:ext uri="{BB962C8B-B14F-4D97-AF65-F5344CB8AC3E}">
        <p14:creationId xmlns:p14="http://schemas.microsoft.com/office/powerpoint/2010/main" val="3025698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4764381" cy="400110"/>
          </a:xfrm>
          <a:prstGeom prst="rect">
            <a:avLst/>
          </a:prstGeom>
          <a:noFill/>
        </p:spPr>
        <p:txBody>
          <a:bodyPr wrap="none" rtlCol="0">
            <a:spAutoFit/>
          </a:bodyPr>
          <a:lstStyle/>
          <a:p>
            <a:r>
              <a:rPr lang="en-US" sz="2000" b="1" dirty="0" smtClean="0"/>
              <a:t>Post Fire Surface Erosion (WEPP, disturbed)</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568061"/>
            <a:ext cx="4460935" cy="62419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677" y="477774"/>
            <a:ext cx="5152644" cy="6332220"/>
          </a:xfrm>
          <a:prstGeom prst="rect">
            <a:avLst/>
          </a:prstGeom>
        </p:spPr>
      </p:pic>
      <p:sp>
        <p:nvSpPr>
          <p:cNvPr id="5" name="Rectangle 4"/>
          <p:cNvSpPr/>
          <p:nvPr/>
        </p:nvSpPr>
        <p:spPr>
          <a:xfrm>
            <a:off x="1431235" y="2160104"/>
            <a:ext cx="1444487" cy="79513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34748" y="2955235"/>
            <a:ext cx="376361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420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385" y="275771"/>
            <a:ext cx="9073149" cy="6582228"/>
          </a:xfrm>
          <a:prstGeom prst="rect">
            <a:avLst/>
          </a:prstGeom>
        </p:spPr>
      </p:pic>
      <p:sp>
        <p:nvSpPr>
          <p:cNvPr id="5" name="TextBox 4"/>
          <p:cNvSpPr txBox="1"/>
          <p:nvPr/>
        </p:nvSpPr>
        <p:spPr>
          <a:xfrm>
            <a:off x="0" y="0"/>
            <a:ext cx="2738507" cy="2554545"/>
          </a:xfrm>
          <a:prstGeom prst="rect">
            <a:avLst/>
          </a:prstGeom>
          <a:noFill/>
        </p:spPr>
        <p:txBody>
          <a:bodyPr wrap="none" rtlCol="0">
            <a:spAutoFit/>
          </a:bodyPr>
          <a:lstStyle/>
          <a:p>
            <a:r>
              <a:rPr lang="en-US" sz="2000" b="1" dirty="0" smtClean="0"/>
              <a:t>Post Fire Surface </a:t>
            </a:r>
            <a:endParaRPr lang="en-US" sz="2000" b="1" dirty="0" smtClean="0"/>
          </a:p>
          <a:p>
            <a:r>
              <a:rPr lang="en-US" sz="2000" b="1" dirty="0" smtClean="0"/>
              <a:t>Erosion </a:t>
            </a:r>
            <a:r>
              <a:rPr lang="en-US" sz="2000" b="1" dirty="0" smtClean="0"/>
              <a:t>(WEPP, </a:t>
            </a:r>
            <a:endParaRPr lang="en-US" sz="2000" b="1" dirty="0" smtClean="0"/>
          </a:p>
          <a:p>
            <a:r>
              <a:rPr lang="en-US" sz="2000" b="1" dirty="0" smtClean="0"/>
              <a:t>disturbed, e.g., function</a:t>
            </a:r>
          </a:p>
          <a:p>
            <a:r>
              <a:rPr lang="en-US" sz="2000" b="1" dirty="0" smtClean="0"/>
              <a:t>of fire severity</a:t>
            </a:r>
            <a:r>
              <a:rPr lang="en-US" sz="2000" b="1" dirty="0" smtClean="0"/>
              <a:t>)</a:t>
            </a:r>
          </a:p>
          <a:p>
            <a:r>
              <a:rPr lang="en-US" sz="2000" b="1" dirty="0" smtClean="0"/>
              <a:t>reported to stream </a:t>
            </a:r>
          </a:p>
          <a:p>
            <a:r>
              <a:rPr lang="en-US" sz="2000" b="1" dirty="0" smtClean="0"/>
              <a:t>channels </a:t>
            </a:r>
          </a:p>
          <a:p>
            <a:r>
              <a:rPr lang="en-US" sz="2000" b="1" dirty="0" smtClean="0"/>
              <a:t>and aggregated </a:t>
            </a:r>
          </a:p>
          <a:p>
            <a:r>
              <a:rPr lang="en-US" sz="2000" b="1" dirty="0" smtClean="0"/>
              <a:t>downstream</a:t>
            </a:r>
            <a:endParaRPr lang="en-US" sz="2000" b="1" dirty="0"/>
          </a:p>
        </p:txBody>
      </p:sp>
    </p:spTree>
    <p:extLst>
      <p:ext uri="{BB962C8B-B14F-4D97-AF65-F5344CB8AC3E}">
        <p14:creationId xmlns:p14="http://schemas.microsoft.com/office/powerpoint/2010/main" val="793169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853" y="264331"/>
            <a:ext cx="1624612" cy="523220"/>
          </a:xfrm>
          <a:prstGeom prst="rect">
            <a:avLst/>
          </a:prstGeom>
          <a:noFill/>
        </p:spPr>
        <p:txBody>
          <a:bodyPr wrap="none" rtlCol="0">
            <a:spAutoFit/>
          </a:bodyPr>
          <a:lstStyle/>
          <a:p>
            <a:r>
              <a:rPr lang="en-US" sz="2800" b="1" dirty="0" smtClean="0"/>
              <a:t>Approach</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954" y="168684"/>
            <a:ext cx="8207075" cy="5980661"/>
          </a:xfrm>
          <a:prstGeom prst="rect">
            <a:avLst/>
          </a:prstGeom>
        </p:spPr>
      </p:pic>
    </p:spTree>
    <p:extLst>
      <p:ext uri="{BB962C8B-B14F-4D97-AF65-F5344CB8AC3E}">
        <p14:creationId xmlns:p14="http://schemas.microsoft.com/office/powerpoint/2010/main" val="129617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42" y="219456"/>
            <a:ext cx="2066207" cy="830997"/>
          </a:xfrm>
          <a:prstGeom prst="rect">
            <a:avLst/>
          </a:prstGeom>
          <a:noFill/>
        </p:spPr>
        <p:txBody>
          <a:bodyPr wrap="none" rtlCol="0">
            <a:spAutoFit/>
          </a:bodyPr>
          <a:lstStyle/>
          <a:p>
            <a:r>
              <a:rPr lang="en-US" sz="2400" b="1" dirty="0" smtClean="0"/>
              <a:t>Post Fire</a:t>
            </a:r>
          </a:p>
          <a:p>
            <a:r>
              <a:rPr lang="en-US" sz="2400" b="1" dirty="0" smtClean="0"/>
              <a:t>Gully Potential</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919" y="219456"/>
            <a:ext cx="9340596" cy="6638544"/>
          </a:xfrm>
          <a:prstGeom prst="rect">
            <a:avLst/>
          </a:prstGeom>
        </p:spPr>
      </p:pic>
    </p:spTree>
    <p:extLst>
      <p:ext uri="{BB962C8B-B14F-4D97-AF65-F5344CB8AC3E}">
        <p14:creationId xmlns:p14="http://schemas.microsoft.com/office/powerpoint/2010/main" val="3268279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65" y="143075"/>
            <a:ext cx="2454005" cy="707886"/>
          </a:xfrm>
          <a:prstGeom prst="rect">
            <a:avLst/>
          </a:prstGeom>
          <a:noFill/>
        </p:spPr>
        <p:txBody>
          <a:bodyPr wrap="none" rtlCol="0">
            <a:spAutoFit/>
          </a:bodyPr>
          <a:lstStyle/>
          <a:p>
            <a:r>
              <a:rPr lang="en-US" sz="2000" b="1" dirty="0" smtClean="0"/>
              <a:t>Shallow Landslide-</a:t>
            </a:r>
          </a:p>
          <a:p>
            <a:r>
              <a:rPr lang="en-US" sz="2000" b="1" dirty="0" smtClean="0"/>
              <a:t>Debris Flow Potential</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670" y="249033"/>
            <a:ext cx="4756583" cy="65191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520" y="143076"/>
            <a:ext cx="2524234" cy="36451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9520" y="3788230"/>
            <a:ext cx="2056281" cy="2969400"/>
          </a:xfrm>
          <a:prstGeom prst="rect">
            <a:avLst/>
          </a:prstGeom>
        </p:spPr>
      </p:pic>
      <p:sp>
        <p:nvSpPr>
          <p:cNvPr id="9" name="Rectangle 8"/>
          <p:cNvSpPr/>
          <p:nvPr/>
        </p:nvSpPr>
        <p:spPr>
          <a:xfrm>
            <a:off x="3945364" y="1454024"/>
            <a:ext cx="805543" cy="102325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8189" y="4043387"/>
            <a:ext cx="805543" cy="103272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728189" y="1634582"/>
            <a:ext cx="39122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53139" y="4331399"/>
            <a:ext cx="2726381" cy="285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453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025" y="0"/>
            <a:ext cx="7868923" cy="6858000"/>
          </a:xfrm>
          <a:prstGeom prst="rect">
            <a:avLst/>
          </a:prstGeom>
        </p:spPr>
      </p:pic>
      <p:sp>
        <p:nvSpPr>
          <p:cNvPr id="3" name="TextBox 2"/>
          <p:cNvSpPr txBox="1"/>
          <p:nvPr/>
        </p:nvSpPr>
        <p:spPr>
          <a:xfrm>
            <a:off x="298665" y="143075"/>
            <a:ext cx="2772618" cy="1323439"/>
          </a:xfrm>
          <a:prstGeom prst="rect">
            <a:avLst/>
          </a:prstGeom>
          <a:noFill/>
        </p:spPr>
        <p:txBody>
          <a:bodyPr wrap="none" rtlCol="0">
            <a:spAutoFit/>
          </a:bodyPr>
          <a:lstStyle/>
          <a:p>
            <a:r>
              <a:rPr lang="en-US" sz="2000" b="1" dirty="0" smtClean="0"/>
              <a:t>Shallow landslide</a:t>
            </a:r>
          </a:p>
          <a:p>
            <a:r>
              <a:rPr lang="en-US" sz="2000" b="1" dirty="0" smtClean="0"/>
              <a:t>potential reported to</a:t>
            </a:r>
          </a:p>
          <a:p>
            <a:r>
              <a:rPr lang="en-US" sz="2000" b="1" dirty="0" smtClean="0"/>
              <a:t>channel segments and</a:t>
            </a:r>
          </a:p>
          <a:p>
            <a:r>
              <a:rPr lang="en-US" sz="2000" b="1" dirty="0" smtClean="0"/>
              <a:t>aggregated downstream</a:t>
            </a:r>
            <a:endParaRPr lang="en-US" sz="2000" b="1" dirty="0" smtClean="0"/>
          </a:p>
        </p:txBody>
      </p:sp>
    </p:spTree>
    <p:extLst>
      <p:ext uri="{BB962C8B-B14F-4D97-AF65-F5344CB8AC3E}">
        <p14:creationId xmlns:p14="http://schemas.microsoft.com/office/powerpoint/2010/main" val="3533918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168" y="286237"/>
            <a:ext cx="8526693" cy="461665"/>
          </a:xfrm>
          <a:prstGeom prst="rect">
            <a:avLst/>
          </a:prstGeom>
          <a:noFill/>
        </p:spPr>
        <p:txBody>
          <a:bodyPr wrap="none" rtlCol="0">
            <a:spAutoFit/>
          </a:bodyPr>
          <a:lstStyle/>
          <a:p>
            <a:r>
              <a:rPr lang="en-US" sz="2400" b="1" dirty="0" smtClean="0"/>
              <a:t>Road Surface Erosion and Sediment Delivery to Streams, Post Fire</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02" y="895492"/>
            <a:ext cx="5120640" cy="2749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03" y="2863690"/>
            <a:ext cx="3325082" cy="2503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743" y="4094057"/>
            <a:ext cx="3399236" cy="2546146"/>
          </a:xfrm>
          <a:prstGeom prst="rect">
            <a:avLst/>
          </a:prstGeom>
        </p:spPr>
      </p:pic>
    </p:spTree>
    <p:extLst>
      <p:ext uri="{BB962C8B-B14F-4D97-AF65-F5344CB8AC3E}">
        <p14:creationId xmlns:p14="http://schemas.microsoft.com/office/powerpoint/2010/main" val="3004303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5859425" cy="400110"/>
          </a:xfrm>
          <a:prstGeom prst="rect">
            <a:avLst/>
          </a:prstGeom>
          <a:noFill/>
        </p:spPr>
        <p:txBody>
          <a:bodyPr wrap="none" rtlCol="0">
            <a:spAutoFit/>
          </a:bodyPr>
          <a:lstStyle/>
          <a:p>
            <a:r>
              <a:rPr lang="en-US" sz="2000" b="1" dirty="0" smtClean="0"/>
              <a:t>Post Fire Road Surface </a:t>
            </a:r>
            <a:r>
              <a:rPr lang="en-US" sz="2000" b="1" dirty="0" smtClean="0"/>
              <a:t>Erosion (Sediment Production)</a:t>
            </a:r>
            <a:endParaRPr lang="en-US" sz="2000" b="1" dirty="0"/>
          </a:p>
        </p:txBody>
      </p:sp>
      <p:sp>
        <p:nvSpPr>
          <p:cNvPr id="3" name="TextBox 1"/>
          <p:cNvSpPr txBox="1">
            <a:spLocks noChangeArrowheads="1"/>
          </p:cNvSpPr>
          <p:nvPr/>
        </p:nvSpPr>
        <p:spPr bwMode="auto">
          <a:xfrm>
            <a:off x="314325" y="942975"/>
            <a:ext cx="7235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GRAIP-Lite model of road surface erosion (in NetMap)</a:t>
            </a:r>
          </a:p>
          <a:p>
            <a:pPr>
              <a:spcBef>
                <a:spcPct val="0"/>
              </a:spcBef>
              <a:buFontTx/>
              <a:buNone/>
            </a:pPr>
            <a:r>
              <a:rPr lang="en-US" altLang="en-US" sz="1800"/>
              <a:t>(USFS, Rocky Mountain Research Station, Boise ID)</a:t>
            </a:r>
          </a:p>
        </p:txBody>
      </p:sp>
      <p:sp>
        <p:nvSpPr>
          <p:cNvPr id="4" name="TextBox 3"/>
          <p:cNvSpPr txBox="1"/>
          <p:nvPr/>
        </p:nvSpPr>
        <p:spPr>
          <a:xfrm>
            <a:off x="609600" y="1752600"/>
            <a:ext cx="8470900" cy="4400550"/>
          </a:xfrm>
          <a:prstGeom prst="rect">
            <a:avLst/>
          </a:prstGeom>
          <a:noFill/>
        </p:spPr>
        <p:txBody>
          <a:bodyPr wrap="none">
            <a:spAutoFit/>
          </a:bodyPr>
          <a:lstStyle/>
          <a:p>
            <a:pPr>
              <a:defRPr/>
            </a:pPr>
            <a:r>
              <a:rPr lang="en-US" sz="2800" dirty="0">
                <a:cs typeface="Arial" charset="0"/>
              </a:rPr>
              <a:t>E = B * R * S * V</a:t>
            </a:r>
          </a:p>
          <a:p>
            <a:pPr>
              <a:defRPr/>
            </a:pPr>
            <a:endParaRPr lang="en-US" sz="1800" dirty="0">
              <a:cs typeface="Arial" charset="0"/>
            </a:endParaRPr>
          </a:p>
          <a:p>
            <a:pPr>
              <a:defRPr/>
            </a:pPr>
            <a:r>
              <a:rPr lang="en-US" sz="1800" dirty="0">
                <a:cs typeface="Arial" charset="0"/>
              </a:rPr>
              <a:t>where E is </a:t>
            </a:r>
            <a:r>
              <a:rPr lang="en-US" sz="1800" u="sng" dirty="0">
                <a:cs typeface="Arial" charset="0"/>
              </a:rPr>
              <a:t>road sediment production </a:t>
            </a:r>
            <a:r>
              <a:rPr lang="en-US" sz="1800" dirty="0">
                <a:cs typeface="Arial" charset="0"/>
              </a:rPr>
              <a:t> to streams (kg/</a:t>
            </a:r>
            <a:r>
              <a:rPr lang="en-US" sz="1800" dirty="0" err="1">
                <a:cs typeface="Arial" charset="0"/>
              </a:rPr>
              <a:t>yr</a:t>
            </a:r>
            <a:r>
              <a:rPr lang="en-US" sz="1800" dirty="0">
                <a:cs typeface="Arial" charset="0"/>
              </a:rPr>
              <a:t>), B is the “base”</a:t>
            </a:r>
          </a:p>
          <a:p>
            <a:pPr>
              <a:defRPr/>
            </a:pPr>
            <a:r>
              <a:rPr lang="en-US" sz="1800" dirty="0">
                <a:cs typeface="Arial" charset="0"/>
              </a:rPr>
              <a:t>surface erosion rate (empirical), R is the elevation difference between the road segment</a:t>
            </a:r>
          </a:p>
          <a:p>
            <a:pPr>
              <a:defRPr/>
            </a:pPr>
            <a:r>
              <a:rPr lang="en-US" sz="1800" dirty="0">
                <a:cs typeface="Arial" charset="0"/>
              </a:rPr>
              <a:t>end points (</a:t>
            </a:r>
            <a:r>
              <a:rPr lang="en-US" sz="1800" u="sng" dirty="0">
                <a:cs typeface="Arial" charset="0"/>
              </a:rPr>
              <a:t>length</a:t>
            </a:r>
            <a:r>
              <a:rPr lang="en-US" sz="1800" dirty="0">
                <a:cs typeface="Arial" charset="0"/>
              </a:rPr>
              <a:t>), S is the road surface factor and V is the vegetation factor.</a:t>
            </a:r>
          </a:p>
          <a:p>
            <a:pPr>
              <a:defRPr/>
            </a:pPr>
            <a:endParaRPr lang="en-US" sz="1800" dirty="0">
              <a:cs typeface="Arial" charset="0"/>
            </a:endParaRPr>
          </a:p>
          <a:p>
            <a:pPr>
              <a:defRPr/>
            </a:pPr>
            <a:r>
              <a:rPr lang="en-US" sz="1800" dirty="0">
                <a:cs typeface="Arial" charset="0"/>
              </a:rPr>
              <a:t>V = 1 – 0.86x, where x is the fraction of the road length where flow path vegetation</a:t>
            </a:r>
          </a:p>
          <a:p>
            <a:pPr>
              <a:defRPr/>
            </a:pPr>
            <a:r>
              <a:rPr lang="en-US" sz="1800" dirty="0">
                <a:cs typeface="Arial" charset="0"/>
              </a:rPr>
              <a:t>(ditch) is greater than 25%; R (elev. diff) is slope x road segment (hydrologic) length.</a:t>
            </a:r>
          </a:p>
          <a:p>
            <a:pPr>
              <a:defRPr/>
            </a:pPr>
            <a:endParaRPr lang="en-US" sz="1800" dirty="0">
              <a:cs typeface="Arial" charset="0"/>
            </a:endParaRPr>
          </a:p>
          <a:p>
            <a:pPr marL="285750" indent="-285750">
              <a:buFont typeface="Arial" panose="020B0604020202020204" pitchFamily="34" charset="0"/>
              <a:buChar char="•"/>
              <a:defRPr/>
            </a:pPr>
            <a:r>
              <a:rPr lang="en-US" sz="1800" dirty="0">
                <a:cs typeface="Arial" charset="0"/>
              </a:rPr>
              <a:t>Example base rates:</a:t>
            </a:r>
          </a:p>
          <a:p>
            <a:pPr marL="285750" indent="-285750">
              <a:buFont typeface="Arial" panose="020B0604020202020204" pitchFamily="34" charset="0"/>
              <a:buChar char="•"/>
              <a:defRPr/>
            </a:pPr>
            <a:r>
              <a:rPr lang="en-US" sz="1800" dirty="0">
                <a:cs typeface="Arial" charset="0"/>
              </a:rPr>
              <a:t>Oregon Coast Range = 79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Idaho Batholith = 33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Montana (Belt sedimentary) = 7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Eastern Oregon (Umatilla, Basalt) = 1.5 </a:t>
            </a:r>
            <a:r>
              <a:rPr lang="en-US" sz="1800" dirty="0" smtClean="0">
                <a:cs typeface="Arial" charset="0"/>
              </a:rPr>
              <a:t>kg/kg</a:t>
            </a:r>
            <a:endParaRPr lang="en-US" sz="1800" dirty="0">
              <a:cs typeface="Arial" charset="0"/>
            </a:endParaRPr>
          </a:p>
          <a:p>
            <a:pPr marL="285750" indent="-285750">
              <a:buFont typeface="Arial" panose="020B0604020202020204" pitchFamily="34" charset="0"/>
              <a:buChar char="•"/>
              <a:defRPr/>
            </a:pPr>
            <a:r>
              <a:rPr lang="en-US" sz="1800" u="sng" dirty="0">
                <a:cs typeface="Arial" charset="0"/>
              </a:rPr>
              <a:t>Eastern Sierra (SPI) = 11 kg/</a:t>
            </a:r>
            <a:r>
              <a:rPr lang="en-US" sz="1800" u="sng" dirty="0" err="1">
                <a:cs typeface="Arial" charset="0"/>
              </a:rPr>
              <a:t>yr</a:t>
            </a:r>
            <a:endParaRPr lang="en-US" sz="1800" u="sng" dirty="0">
              <a:cs typeface="Arial" charset="0"/>
            </a:endParaRPr>
          </a:p>
        </p:txBody>
      </p:sp>
      <p:cxnSp>
        <p:nvCxnSpPr>
          <p:cNvPr id="6" name="Straight Arrow Connector 5"/>
          <p:cNvCxnSpPr/>
          <p:nvPr/>
        </p:nvCxnSpPr>
        <p:spPr>
          <a:xfrm flipH="1">
            <a:off x="5245100" y="5727700"/>
            <a:ext cx="17018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614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52400" y="76200"/>
            <a:ext cx="9061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a:t>
            </a:r>
            <a:r>
              <a:rPr lang="en-US" altLang="en-US" sz="2400" b="1" dirty="0" smtClean="0"/>
              <a:t>streams (</a:t>
            </a:r>
            <a:r>
              <a:rPr lang="en-US" altLang="en-US" sz="2400" b="1" dirty="0" err="1"/>
              <a:t>NetMap</a:t>
            </a:r>
            <a:r>
              <a:rPr lang="en-US" altLang="en-US" sz="2400" b="1" dirty="0"/>
              <a:t> </a:t>
            </a:r>
            <a:r>
              <a:rPr lang="en-US" altLang="en-US" sz="2400" b="1" dirty="0" smtClean="0"/>
              <a:t>- conservation </a:t>
            </a:r>
            <a:r>
              <a:rPr lang="en-US" altLang="en-US" sz="2400" b="1" dirty="0"/>
              <a:t>of </a:t>
            </a:r>
            <a:r>
              <a:rPr lang="en-US" altLang="en-US" sz="2400" b="1" dirty="0" smtClean="0"/>
              <a:t>mass)</a:t>
            </a:r>
            <a:endParaRPr lang="en-US" alt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407" y="639176"/>
            <a:ext cx="8221259" cy="6102626"/>
          </a:xfrm>
          <a:prstGeom prst="rect">
            <a:avLst/>
          </a:prstGeom>
        </p:spPr>
      </p:pic>
    </p:spTree>
    <p:extLst>
      <p:ext uri="{BB962C8B-B14F-4D97-AF65-F5344CB8AC3E}">
        <p14:creationId xmlns:p14="http://schemas.microsoft.com/office/powerpoint/2010/main" val="1382425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2044" y="911087"/>
            <a:ext cx="788511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4"/>
          <p:cNvSpPr txBox="1">
            <a:spLocks noChangeArrowheads="1"/>
          </p:cNvSpPr>
          <p:nvPr/>
        </p:nvSpPr>
        <p:spPr bwMode="auto">
          <a:xfrm>
            <a:off x="351184" y="129209"/>
            <a:ext cx="6948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streams (</a:t>
            </a:r>
            <a:r>
              <a:rPr lang="en-US" altLang="en-US" sz="2400" b="1" dirty="0" err="1"/>
              <a:t>NetMap</a:t>
            </a:r>
            <a:r>
              <a:rPr lang="en-US" altLang="en-US" sz="2400" b="1" dirty="0"/>
              <a:t> model)</a:t>
            </a:r>
          </a:p>
        </p:txBody>
      </p:sp>
    </p:spTree>
    <p:extLst>
      <p:ext uri="{BB962C8B-B14F-4D97-AF65-F5344CB8AC3E}">
        <p14:creationId xmlns:p14="http://schemas.microsoft.com/office/powerpoint/2010/main" val="72351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990601"/>
            <a:ext cx="80883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7"/>
          <p:cNvSpPr txBox="1">
            <a:spLocks noChangeArrowheads="1"/>
          </p:cNvSpPr>
          <p:nvPr/>
        </p:nvSpPr>
        <p:spPr bwMode="auto">
          <a:xfrm>
            <a:off x="231914" y="115958"/>
            <a:ext cx="6948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streams (</a:t>
            </a:r>
            <a:r>
              <a:rPr lang="en-US" altLang="en-US" sz="2400" b="1" dirty="0" err="1"/>
              <a:t>NetMap</a:t>
            </a:r>
            <a:r>
              <a:rPr lang="en-US" altLang="en-US" sz="2400" b="1" dirty="0"/>
              <a:t> model)</a:t>
            </a:r>
          </a:p>
        </p:txBody>
      </p:sp>
    </p:spTree>
    <p:extLst>
      <p:ext uri="{BB962C8B-B14F-4D97-AF65-F5344CB8AC3E}">
        <p14:creationId xmlns:p14="http://schemas.microsoft.com/office/powerpoint/2010/main" val="2723957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810" y="322111"/>
            <a:ext cx="7455438" cy="6409994"/>
          </a:xfrm>
          <a:prstGeom prst="rect">
            <a:avLst/>
          </a:prstGeom>
        </p:spPr>
      </p:pic>
      <p:sp>
        <p:nvSpPr>
          <p:cNvPr id="2" name="TextBox 1"/>
          <p:cNvSpPr txBox="1"/>
          <p:nvPr/>
        </p:nvSpPr>
        <p:spPr>
          <a:xfrm>
            <a:off x="3246782" y="4470040"/>
            <a:ext cx="5378780" cy="1200329"/>
          </a:xfrm>
          <a:prstGeom prst="rect">
            <a:avLst/>
          </a:prstGeom>
          <a:noFill/>
        </p:spPr>
        <p:txBody>
          <a:bodyPr wrap="none" rtlCol="0">
            <a:spAutoFit/>
          </a:bodyPr>
          <a:lstStyle/>
          <a:p>
            <a:r>
              <a:rPr lang="en-US" b="1" i="1" dirty="0" smtClean="0"/>
              <a:t>Fire that reduces infiltration capacity will result in</a:t>
            </a:r>
          </a:p>
          <a:p>
            <a:r>
              <a:rPr lang="en-US" b="1" i="1" dirty="0" smtClean="0"/>
              <a:t>a larger proportion of forest roads delivering sediment</a:t>
            </a:r>
          </a:p>
          <a:p>
            <a:r>
              <a:rPr lang="en-US" b="1" i="1" dirty="0" smtClean="0"/>
              <a:t>to stream channels (these could be targeted for</a:t>
            </a:r>
          </a:p>
          <a:p>
            <a:r>
              <a:rPr lang="en-US" b="1" i="1" dirty="0" smtClean="0"/>
              <a:t>restoration)</a:t>
            </a:r>
            <a:endParaRPr lang="en-US" b="1" i="1" dirty="0"/>
          </a:p>
        </p:txBody>
      </p:sp>
      <p:sp>
        <p:nvSpPr>
          <p:cNvPr id="4" name="TextBox 3"/>
          <p:cNvSpPr txBox="1"/>
          <p:nvPr/>
        </p:nvSpPr>
        <p:spPr>
          <a:xfrm>
            <a:off x="172278" y="198783"/>
            <a:ext cx="3972882" cy="830997"/>
          </a:xfrm>
          <a:prstGeom prst="rect">
            <a:avLst/>
          </a:prstGeom>
          <a:noFill/>
        </p:spPr>
        <p:txBody>
          <a:bodyPr wrap="none" rtlCol="0">
            <a:spAutoFit/>
          </a:bodyPr>
          <a:lstStyle/>
          <a:p>
            <a:r>
              <a:rPr lang="en-US" sz="2400" b="1" dirty="0" smtClean="0"/>
              <a:t>Fire Effects on Road Erosion</a:t>
            </a:r>
          </a:p>
          <a:p>
            <a:r>
              <a:rPr lang="en-US" sz="2400" b="1" dirty="0" smtClean="0"/>
              <a:t>Sediment Delivery to Streams</a:t>
            </a:r>
            <a:endParaRPr lang="en-US" sz="2400" b="1" dirty="0"/>
          </a:p>
        </p:txBody>
      </p:sp>
    </p:spTree>
    <p:extLst>
      <p:ext uri="{BB962C8B-B14F-4D97-AF65-F5344CB8AC3E}">
        <p14:creationId xmlns:p14="http://schemas.microsoft.com/office/powerpoint/2010/main" val="275098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23" y="242597"/>
            <a:ext cx="7064910" cy="6074228"/>
          </a:xfrm>
          <a:prstGeom prst="rect">
            <a:avLst/>
          </a:prstGeom>
        </p:spPr>
      </p:pic>
      <p:pic>
        <p:nvPicPr>
          <p:cNvPr id="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6685" y="224375"/>
            <a:ext cx="4627195" cy="313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0857993" y="1194318"/>
            <a:ext cx="242595" cy="22393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42784" y="3552636"/>
            <a:ext cx="1525289" cy="369332"/>
          </a:xfrm>
          <a:prstGeom prst="rect">
            <a:avLst/>
          </a:prstGeom>
          <a:noFill/>
        </p:spPr>
        <p:txBody>
          <a:bodyPr wrap="none" rtlCol="0">
            <a:spAutoFit/>
          </a:bodyPr>
          <a:lstStyle/>
          <a:p>
            <a:r>
              <a:rPr lang="en-US" dirty="0" smtClean="0"/>
              <a:t>Low severity =</a:t>
            </a:r>
            <a:endParaRPr lang="en-US" dirty="0"/>
          </a:p>
        </p:txBody>
      </p:sp>
      <p:sp>
        <p:nvSpPr>
          <p:cNvPr id="6" name="TextBox 5"/>
          <p:cNvSpPr txBox="1"/>
          <p:nvPr/>
        </p:nvSpPr>
        <p:spPr>
          <a:xfrm>
            <a:off x="8742784" y="4304522"/>
            <a:ext cx="3071738" cy="369332"/>
          </a:xfrm>
          <a:prstGeom prst="rect">
            <a:avLst/>
          </a:prstGeom>
          <a:noFill/>
        </p:spPr>
        <p:txBody>
          <a:bodyPr wrap="none" rtlCol="0">
            <a:spAutoFit/>
          </a:bodyPr>
          <a:lstStyle/>
          <a:p>
            <a:r>
              <a:rPr lang="en-US" dirty="0" smtClean="0"/>
              <a:t>Moderate severity = 40 mm/</a:t>
            </a:r>
            <a:r>
              <a:rPr lang="en-US" dirty="0" err="1" smtClean="0"/>
              <a:t>hr</a:t>
            </a:r>
            <a:endParaRPr lang="en-US" dirty="0"/>
          </a:p>
        </p:txBody>
      </p:sp>
      <p:sp>
        <p:nvSpPr>
          <p:cNvPr id="7" name="TextBox 6"/>
          <p:cNvSpPr txBox="1"/>
          <p:nvPr/>
        </p:nvSpPr>
        <p:spPr>
          <a:xfrm>
            <a:off x="8742784" y="5091403"/>
            <a:ext cx="2569742" cy="369332"/>
          </a:xfrm>
          <a:prstGeom prst="rect">
            <a:avLst/>
          </a:prstGeom>
          <a:noFill/>
        </p:spPr>
        <p:txBody>
          <a:bodyPr wrap="none" rtlCol="0">
            <a:spAutoFit/>
          </a:bodyPr>
          <a:lstStyle/>
          <a:p>
            <a:r>
              <a:rPr lang="en-US" dirty="0" smtClean="0"/>
              <a:t>High severity = 20 mm/</a:t>
            </a:r>
            <a:r>
              <a:rPr lang="en-US" dirty="0" err="1" smtClean="0"/>
              <a:t>hr</a:t>
            </a:r>
            <a:endParaRPr lang="en-US" dirty="0"/>
          </a:p>
        </p:txBody>
      </p:sp>
      <p:sp>
        <p:nvSpPr>
          <p:cNvPr id="8" name="TextBox 7"/>
          <p:cNvSpPr txBox="1"/>
          <p:nvPr/>
        </p:nvSpPr>
        <p:spPr>
          <a:xfrm>
            <a:off x="10099759" y="3547589"/>
            <a:ext cx="1132041" cy="369332"/>
          </a:xfrm>
          <a:prstGeom prst="rect">
            <a:avLst/>
          </a:prstGeom>
          <a:noFill/>
        </p:spPr>
        <p:txBody>
          <a:bodyPr wrap="none" rtlCol="0">
            <a:spAutoFit/>
          </a:bodyPr>
          <a:lstStyle/>
          <a:p>
            <a:r>
              <a:rPr lang="en-US" dirty="0" smtClean="0"/>
              <a:t>50 mm/</a:t>
            </a:r>
            <a:r>
              <a:rPr lang="en-US" dirty="0" err="1" smtClean="0"/>
              <a:t>hr</a:t>
            </a:r>
            <a:endParaRPr lang="en-US" dirty="0"/>
          </a:p>
        </p:txBody>
      </p:sp>
    </p:spTree>
    <p:extLst>
      <p:ext uri="{BB962C8B-B14F-4D97-AF65-F5344CB8AC3E}">
        <p14:creationId xmlns:p14="http://schemas.microsoft.com/office/powerpoint/2010/main" val="3503039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7962530"/>
              </p:ext>
            </p:extLst>
          </p:nvPr>
        </p:nvGraphicFramePr>
        <p:xfrm>
          <a:off x="762002" y="119845"/>
          <a:ext cx="10297885" cy="6519525"/>
        </p:xfrm>
        <a:graphic>
          <a:graphicData uri="http://schemas.openxmlformats.org/drawingml/2006/table">
            <a:tbl>
              <a:tblPr firstRow="1" firstCol="1" bandRow="1">
                <a:tableStyleId>{5C22544A-7EE6-4342-B048-85BDC9FD1C3A}</a:tableStyleId>
              </a:tblPr>
              <a:tblGrid>
                <a:gridCol w="3492534"/>
                <a:gridCol w="3362915"/>
                <a:gridCol w="3442436"/>
              </a:tblGrid>
              <a:tr h="188482">
                <a:tc>
                  <a:txBody>
                    <a:bodyPr/>
                    <a:lstStyle/>
                    <a:p>
                      <a:pPr marL="0" marR="0">
                        <a:lnSpc>
                          <a:spcPct val="107000"/>
                        </a:lnSpc>
                        <a:spcBef>
                          <a:spcPts val="0"/>
                        </a:spcBef>
                        <a:spcAft>
                          <a:spcPts val="0"/>
                        </a:spcAft>
                      </a:pPr>
                      <a:r>
                        <a:rPr lang="en-US" sz="1600" dirty="0">
                          <a:effectLst/>
                        </a:rPr>
                        <a:t>Pre Fire Management Activities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dirty="0">
                          <a:effectLst/>
                        </a:rPr>
                        <a:t>Data layers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dirty="0">
                          <a:effectLst/>
                        </a:rPr>
                        <a:t>Purpose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r>
              <a:tr h="989427">
                <a:tc>
                  <a:txBody>
                    <a:bodyPr/>
                    <a:lstStyle/>
                    <a:p>
                      <a:pPr marL="0" marR="0">
                        <a:lnSpc>
                          <a:spcPct val="107000"/>
                        </a:lnSpc>
                        <a:spcBef>
                          <a:spcPts val="0"/>
                        </a:spcBef>
                        <a:spcAft>
                          <a:spcPts val="0"/>
                        </a:spcAft>
                      </a:pPr>
                      <a:r>
                        <a:rPr lang="en-US" sz="1400" u="sng" dirty="0">
                          <a:solidFill>
                            <a:schemeClr val="tx1"/>
                          </a:solidFill>
                          <a:effectLst/>
                        </a:rPr>
                        <a:t>Forest Restoration</a:t>
                      </a:r>
                      <a:r>
                        <a:rPr lang="en-US" sz="1400" dirty="0">
                          <a:solidFill>
                            <a:schemeClr val="tx1"/>
                          </a:solidFill>
                          <a:effectLst/>
                        </a:rPr>
                        <a:t> (fuels reduction, thinning including in riparian zones, prescribed burns)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-Fire severity and fire probability</a:t>
                      </a:r>
                    </a:p>
                    <a:p>
                      <a:pPr marL="0" marR="0">
                        <a:lnSpc>
                          <a:spcPct val="107000"/>
                        </a:lnSpc>
                        <a:spcBef>
                          <a:spcPts val="0"/>
                        </a:spcBef>
                        <a:spcAft>
                          <a:spcPts val="0"/>
                        </a:spcAft>
                      </a:pPr>
                      <a:r>
                        <a:rPr lang="en-US" sz="1400" b="1" dirty="0">
                          <a:solidFill>
                            <a:schemeClr val="tx1"/>
                          </a:solidFill>
                          <a:effectLst/>
                        </a:rPr>
                        <a:t>-Post fire surface erosion</a:t>
                      </a:r>
                    </a:p>
                    <a:p>
                      <a:pPr marL="0" marR="0">
                        <a:lnSpc>
                          <a:spcPct val="107000"/>
                        </a:lnSpc>
                        <a:spcBef>
                          <a:spcPts val="0"/>
                        </a:spcBef>
                        <a:spcAft>
                          <a:spcPts val="0"/>
                        </a:spcAft>
                      </a:pPr>
                      <a:r>
                        <a:rPr lang="en-US" sz="1400" b="1" dirty="0">
                          <a:solidFill>
                            <a:schemeClr val="tx1"/>
                          </a:solidFill>
                          <a:effectLst/>
                        </a:rPr>
                        <a:t>-Post fire landslide/gully erosion</a:t>
                      </a:r>
                    </a:p>
                    <a:p>
                      <a:pPr marL="0" marR="0">
                        <a:lnSpc>
                          <a:spcPct val="107000"/>
                        </a:lnSpc>
                        <a:spcBef>
                          <a:spcPts val="0"/>
                        </a:spcBef>
                        <a:spcAft>
                          <a:spcPts val="0"/>
                        </a:spcAft>
                      </a:pPr>
                      <a:r>
                        <a:rPr lang="en-US" sz="1400" b="1" dirty="0">
                          <a:solidFill>
                            <a:schemeClr val="tx1"/>
                          </a:solidFill>
                          <a:effectLst/>
                        </a:rPr>
                        <a:t>-Fish habitats</a:t>
                      </a:r>
                    </a:p>
                    <a:p>
                      <a:pPr marL="0" marR="0">
                        <a:lnSpc>
                          <a:spcPct val="107000"/>
                        </a:lnSpc>
                        <a:spcBef>
                          <a:spcPts val="0"/>
                        </a:spcBef>
                        <a:spcAft>
                          <a:spcPts val="0"/>
                        </a:spcAft>
                      </a:pPr>
                      <a:r>
                        <a:rPr lang="en-US" sz="1400" b="1" dirty="0">
                          <a:solidFill>
                            <a:schemeClr val="tx1"/>
                          </a:solidFill>
                          <a:effectLst/>
                        </a:rPr>
                        <a:t>-Thermal </a:t>
                      </a:r>
                      <a:r>
                        <a:rPr lang="en-US" sz="1400" b="1" dirty="0" err="1" smtClean="0">
                          <a:solidFill>
                            <a:schemeClr val="tx1"/>
                          </a:solidFill>
                          <a:effectLst/>
                        </a:rPr>
                        <a:t>refugia</a:t>
                      </a:r>
                      <a:r>
                        <a:rPr lang="en-US" sz="1400" b="1" dirty="0" smtClean="0">
                          <a:solidFill>
                            <a:schemeClr val="tx1"/>
                          </a:solidFill>
                          <a:effectLst/>
                        </a:rPr>
                        <a:t> (impacts</a:t>
                      </a:r>
                      <a:r>
                        <a:rPr lang="en-US" sz="1400" b="1" baseline="0" dirty="0" smtClean="0">
                          <a:solidFill>
                            <a:schemeClr val="tx1"/>
                          </a:solidFill>
                          <a:effectLst/>
                        </a:rPr>
                        <a:t> to)</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-Reduce potential for post fire erosion and </a:t>
                      </a:r>
                      <a:r>
                        <a:rPr lang="en-US" sz="1400" b="1" dirty="0" smtClean="0">
                          <a:solidFill>
                            <a:schemeClr val="tx1"/>
                          </a:solidFill>
                          <a:effectLst/>
                        </a:rPr>
                        <a:t/>
                      </a:r>
                      <a:br>
                        <a:rPr lang="en-US" sz="1400" b="1" dirty="0" smtClean="0">
                          <a:solidFill>
                            <a:schemeClr val="tx1"/>
                          </a:solidFill>
                          <a:effectLst/>
                        </a:rPr>
                      </a:br>
                      <a:r>
                        <a:rPr lang="en-US" sz="1400" b="1" dirty="0" smtClean="0">
                          <a:solidFill>
                            <a:schemeClr val="tx1"/>
                          </a:solidFill>
                          <a:effectLst/>
                        </a:rPr>
                        <a:t>  sediment </a:t>
                      </a:r>
                      <a:r>
                        <a:rPr lang="en-US" sz="1400" b="1" dirty="0">
                          <a:solidFill>
                            <a:schemeClr val="tx1"/>
                          </a:solidFill>
                          <a:effectLst/>
                        </a:rPr>
                        <a:t>delivery to streams (impacts </a:t>
                      </a:r>
                      <a:r>
                        <a:rPr lang="en-US" sz="1400" b="1" dirty="0" smtClean="0">
                          <a:solidFill>
                            <a:schemeClr val="tx1"/>
                          </a:solidFill>
                          <a:effectLst/>
                        </a:rPr>
                        <a:t>on</a:t>
                      </a:r>
                      <a:br>
                        <a:rPr lang="en-US" sz="1400" b="1" dirty="0" smtClean="0">
                          <a:solidFill>
                            <a:schemeClr val="tx1"/>
                          </a:solidFill>
                          <a:effectLst/>
                        </a:rPr>
                      </a:br>
                      <a:r>
                        <a:rPr lang="en-US" sz="1400" b="1" dirty="0" smtClean="0">
                          <a:solidFill>
                            <a:schemeClr val="tx1"/>
                          </a:solidFill>
                          <a:effectLst/>
                        </a:rPr>
                        <a:t>  </a:t>
                      </a:r>
                      <a:r>
                        <a:rPr lang="en-US" sz="1400" b="1" dirty="0">
                          <a:solidFill>
                            <a:schemeClr val="tx1"/>
                          </a:solidFill>
                          <a:effectLst/>
                        </a:rPr>
                        <a:t>sensitive fish habitats)</a:t>
                      </a:r>
                    </a:p>
                    <a:p>
                      <a:pPr marL="0" marR="0">
                        <a:lnSpc>
                          <a:spcPct val="107000"/>
                        </a:lnSpc>
                        <a:spcBef>
                          <a:spcPts val="0"/>
                        </a:spcBef>
                        <a:spcAft>
                          <a:spcPts val="0"/>
                        </a:spcAft>
                      </a:pPr>
                      <a:r>
                        <a:rPr lang="en-US" sz="1400" b="1" dirty="0">
                          <a:solidFill>
                            <a:schemeClr val="tx1"/>
                          </a:solidFill>
                          <a:effectLst/>
                        </a:rPr>
                        <a:t>-Protect critical fish-riparian habitats (</a:t>
                      </a:r>
                      <a:r>
                        <a:rPr lang="en-US" sz="1400" b="1" dirty="0" smtClean="0">
                          <a:solidFill>
                            <a:schemeClr val="tx1"/>
                          </a:solidFill>
                          <a:effectLst/>
                        </a:rPr>
                        <a:t>key</a:t>
                      </a:r>
                      <a:br>
                        <a:rPr lang="en-US" sz="1400" b="1" dirty="0" smtClean="0">
                          <a:solidFill>
                            <a:schemeClr val="tx1"/>
                          </a:solidFill>
                          <a:effectLst/>
                        </a:rPr>
                      </a:br>
                      <a:r>
                        <a:rPr lang="en-US" sz="1400" b="1" dirty="0" smtClean="0">
                          <a:solidFill>
                            <a:schemeClr val="tx1"/>
                          </a:solidFill>
                          <a:effectLst/>
                        </a:rPr>
                        <a:t>  </a:t>
                      </a:r>
                      <a:r>
                        <a:rPr lang="en-US" sz="1400" b="1" dirty="0">
                          <a:solidFill>
                            <a:schemeClr val="tx1"/>
                          </a:solidFill>
                          <a:effectLst/>
                        </a:rPr>
                        <a:t>habitats, refuges)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r>
              <a:tr h="1484140">
                <a:tc>
                  <a:txBody>
                    <a:bodyPr/>
                    <a:lstStyle/>
                    <a:p>
                      <a:pPr marL="0" marR="0">
                        <a:lnSpc>
                          <a:spcPct val="107000"/>
                        </a:lnSpc>
                        <a:spcBef>
                          <a:spcPts val="0"/>
                        </a:spcBef>
                        <a:spcAft>
                          <a:spcPts val="0"/>
                        </a:spcAft>
                      </a:pPr>
                      <a:r>
                        <a:rPr lang="en-US" sz="1400" u="sng" dirty="0">
                          <a:solidFill>
                            <a:schemeClr val="tx1"/>
                          </a:solidFill>
                          <a:effectLst/>
                        </a:rPr>
                        <a:t>Road Restoration</a:t>
                      </a:r>
                      <a:r>
                        <a:rPr lang="en-US" sz="1400" dirty="0">
                          <a:solidFill>
                            <a:schemeClr val="tx1"/>
                          </a:solidFill>
                          <a:effectLst/>
                        </a:rPr>
                        <a:t> (upgrade surfacing, increase drains, improve stream crossings, storage, decommissioning)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-Road surface erosion &amp; sediment delivery </a:t>
                      </a:r>
                      <a:r>
                        <a:rPr lang="en-US" sz="1400" b="1" dirty="0" smtClean="0">
                          <a:solidFill>
                            <a:schemeClr val="tx1"/>
                          </a:solidFill>
                          <a:effectLst/>
                        </a:rPr>
                        <a:t/>
                      </a:r>
                      <a:br>
                        <a:rPr lang="en-US" sz="1400" b="1" dirty="0" smtClean="0">
                          <a:solidFill>
                            <a:schemeClr val="tx1"/>
                          </a:solidFill>
                          <a:effectLst/>
                        </a:rPr>
                      </a:br>
                      <a:r>
                        <a:rPr lang="en-US" sz="1400" b="1" dirty="0" smtClean="0">
                          <a:solidFill>
                            <a:schemeClr val="tx1"/>
                          </a:solidFill>
                          <a:effectLst/>
                        </a:rPr>
                        <a:t>  potential </a:t>
                      </a:r>
                      <a:r>
                        <a:rPr lang="en-US" sz="1400" b="1" dirty="0">
                          <a:solidFill>
                            <a:schemeClr val="tx1"/>
                          </a:solidFill>
                          <a:effectLst/>
                        </a:rPr>
                        <a:t>(fire impacts on increased </a:t>
                      </a:r>
                      <a:r>
                        <a:rPr lang="en-US" sz="1400" b="1" dirty="0" smtClean="0">
                          <a:solidFill>
                            <a:schemeClr val="tx1"/>
                          </a:solidFill>
                          <a:effectLst/>
                        </a:rPr>
                        <a:t/>
                      </a:r>
                      <a:br>
                        <a:rPr lang="en-US" sz="1400" b="1" dirty="0" smtClean="0">
                          <a:solidFill>
                            <a:schemeClr val="tx1"/>
                          </a:solidFill>
                          <a:effectLst/>
                        </a:rPr>
                      </a:br>
                      <a:r>
                        <a:rPr lang="en-US" sz="1400" b="1" dirty="0" smtClean="0">
                          <a:solidFill>
                            <a:schemeClr val="tx1"/>
                          </a:solidFill>
                          <a:effectLst/>
                        </a:rPr>
                        <a:t>  sediment </a:t>
                      </a:r>
                      <a:r>
                        <a:rPr lang="en-US" sz="1400" b="1" dirty="0">
                          <a:solidFill>
                            <a:schemeClr val="tx1"/>
                          </a:solidFill>
                          <a:effectLst/>
                        </a:rPr>
                        <a:t>delivery potential)</a:t>
                      </a:r>
                    </a:p>
                    <a:p>
                      <a:pPr marL="0" marR="0">
                        <a:lnSpc>
                          <a:spcPct val="107000"/>
                        </a:lnSpc>
                        <a:spcBef>
                          <a:spcPts val="0"/>
                        </a:spcBef>
                        <a:spcAft>
                          <a:spcPts val="0"/>
                        </a:spcAft>
                      </a:pPr>
                      <a:r>
                        <a:rPr lang="en-US" sz="1400" b="1" dirty="0">
                          <a:solidFill>
                            <a:schemeClr val="tx1"/>
                          </a:solidFill>
                          <a:effectLst/>
                        </a:rPr>
                        <a:t>-Road instability potential/fire increased</a:t>
                      </a:r>
                    </a:p>
                    <a:p>
                      <a:pPr marL="0" marR="0">
                        <a:lnSpc>
                          <a:spcPct val="107000"/>
                        </a:lnSpc>
                        <a:spcBef>
                          <a:spcPts val="0"/>
                        </a:spcBef>
                        <a:spcAft>
                          <a:spcPts val="0"/>
                        </a:spcAft>
                      </a:pPr>
                      <a:r>
                        <a:rPr lang="en-US" sz="1400" b="1" dirty="0">
                          <a:solidFill>
                            <a:schemeClr val="tx1"/>
                          </a:solidFill>
                          <a:effectLst/>
                        </a:rPr>
                        <a:t>-Roads in floodplains</a:t>
                      </a:r>
                    </a:p>
                    <a:p>
                      <a:pPr marL="0" marR="0">
                        <a:lnSpc>
                          <a:spcPct val="107000"/>
                        </a:lnSpc>
                        <a:spcBef>
                          <a:spcPts val="0"/>
                        </a:spcBef>
                        <a:spcAft>
                          <a:spcPts val="0"/>
                        </a:spcAft>
                      </a:pPr>
                      <a:r>
                        <a:rPr lang="en-US" sz="1400" b="1" dirty="0">
                          <a:solidFill>
                            <a:schemeClr val="tx1"/>
                          </a:solidFill>
                          <a:effectLst/>
                        </a:rPr>
                        <a:t>-Cumulative habitat above roads crossings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-Reduce potential for post fire erosion and </a:t>
                      </a:r>
                      <a:r>
                        <a:rPr lang="en-US" sz="1400" b="1" dirty="0" smtClean="0">
                          <a:solidFill>
                            <a:schemeClr val="tx1"/>
                          </a:solidFill>
                          <a:effectLst/>
                        </a:rPr>
                        <a:t/>
                      </a:r>
                      <a:br>
                        <a:rPr lang="en-US" sz="1400" b="1" dirty="0" smtClean="0">
                          <a:solidFill>
                            <a:schemeClr val="tx1"/>
                          </a:solidFill>
                          <a:effectLst/>
                        </a:rPr>
                      </a:br>
                      <a:r>
                        <a:rPr lang="en-US" sz="1400" b="1" dirty="0" smtClean="0">
                          <a:solidFill>
                            <a:schemeClr val="tx1"/>
                          </a:solidFill>
                          <a:effectLst/>
                        </a:rPr>
                        <a:t>  sediment </a:t>
                      </a:r>
                      <a:r>
                        <a:rPr lang="en-US" sz="1400" b="1" dirty="0">
                          <a:solidFill>
                            <a:schemeClr val="tx1"/>
                          </a:solidFill>
                          <a:effectLst/>
                        </a:rPr>
                        <a:t>delivery (also in </a:t>
                      </a:r>
                      <a:r>
                        <a:rPr lang="en-US" sz="1400" b="1" dirty="0" smtClean="0">
                          <a:solidFill>
                            <a:schemeClr val="tx1"/>
                          </a:solidFill>
                          <a:effectLst/>
                        </a:rPr>
                        <a:t>non-fire</a:t>
                      </a:r>
                      <a:br>
                        <a:rPr lang="en-US" sz="1400" b="1" dirty="0" smtClean="0">
                          <a:solidFill>
                            <a:schemeClr val="tx1"/>
                          </a:solidFill>
                          <a:effectLst/>
                        </a:rPr>
                      </a:br>
                      <a:r>
                        <a:rPr lang="en-US" sz="1400" b="1" dirty="0" smtClean="0">
                          <a:solidFill>
                            <a:schemeClr val="tx1"/>
                          </a:solidFill>
                          <a:effectLst/>
                        </a:rPr>
                        <a:t>  </a:t>
                      </a:r>
                      <a:r>
                        <a:rPr lang="en-US" sz="1400" b="1" dirty="0">
                          <a:solidFill>
                            <a:schemeClr val="tx1"/>
                          </a:solidFill>
                          <a:effectLst/>
                        </a:rPr>
                        <a:t>conditions)</a:t>
                      </a:r>
                    </a:p>
                    <a:p>
                      <a:pPr marL="0" marR="0">
                        <a:lnSpc>
                          <a:spcPct val="107000"/>
                        </a:lnSpc>
                        <a:spcBef>
                          <a:spcPts val="0"/>
                        </a:spcBef>
                        <a:spcAft>
                          <a:spcPts val="0"/>
                        </a:spcAft>
                      </a:pPr>
                      <a:r>
                        <a:rPr lang="en-US" sz="1400" b="1" dirty="0">
                          <a:solidFill>
                            <a:schemeClr val="tx1"/>
                          </a:solidFill>
                          <a:effectLst/>
                        </a:rPr>
                        <a:t>-Reduce potential for road related </a:t>
                      </a:r>
                      <a:r>
                        <a:rPr lang="en-US" sz="1400" b="1" dirty="0" smtClean="0">
                          <a:solidFill>
                            <a:schemeClr val="tx1"/>
                          </a:solidFill>
                          <a:effectLst/>
                        </a:rPr>
                        <a:t/>
                      </a:r>
                      <a:br>
                        <a:rPr lang="en-US" sz="1400" b="1" dirty="0" smtClean="0">
                          <a:solidFill>
                            <a:schemeClr val="tx1"/>
                          </a:solidFill>
                          <a:effectLst/>
                        </a:rPr>
                      </a:br>
                      <a:r>
                        <a:rPr lang="en-US" sz="1400" b="1" dirty="0" smtClean="0">
                          <a:solidFill>
                            <a:schemeClr val="tx1"/>
                          </a:solidFill>
                          <a:effectLst/>
                        </a:rPr>
                        <a:t>  </a:t>
                      </a:r>
                      <a:r>
                        <a:rPr lang="en-US" sz="1400" b="1" dirty="0" err="1" smtClean="0">
                          <a:solidFill>
                            <a:schemeClr val="tx1"/>
                          </a:solidFill>
                          <a:effectLst/>
                        </a:rPr>
                        <a:t>landsliding</a:t>
                      </a:r>
                      <a:r>
                        <a:rPr lang="en-US" sz="1400" b="1" dirty="0" smtClean="0">
                          <a:solidFill>
                            <a:schemeClr val="tx1"/>
                          </a:solidFill>
                          <a:effectLst/>
                        </a:rPr>
                        <a:t>/gullying</a:t>
                      </a:r>
                      <a:endParaRPr lang="en-US" sz="1400" b="1" dirty="0">
                        <a:solidFill>
                          <a:schemeClr val="tx1"/>
                        </a:solidFill>
                        <a:effectLst/>
                      </a:endParaRPr>
                    </a:p>
                    <a:p>
                      <a:pPr marL="0" marR="0">
                        <a:lnSpc>
                          <a:spcPct val="107000"/>
                        </a:lnSpc>
                        <a:spcBef>
                          <a:spcPts val="0"/>
                        </a:spcBef>
                        <a:spcAft>
                          <a:spcPts val="0"/>
                        </a:spcAft>
                      </a:pPr>
                      <a:r>
                        <a:rPr lang="en-US" sz="1400" b="1" dirty="0" smtClean="0">
                          <a:solidFill>
                            <a:schemeClr val="tx1"/>
                          </a:solidFill>
                          <a:effectLst/>
                        </a:rPr>
                        <a:t>-Remove </a:t>
                      </a:r>
                      <a:r>
                        <a:rPr lang="en-US" sz="1400" b="1" dirty="0">
                          <a:solidFill>
                            <a:schemeClr val="tx1"/>
                          </a:solidFill>
                          <a:effectLst/>
                        </a:rPr>
                        <a:t>fish barriers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r>
              <a:tr h="188482">
                <a:tc>
                  <a:txBody>
                    <a:bodyPr/>
                    <a:lstStyle/>
                    <a:p>
                      <a:pPr marL="0" marR="0">
                        <a:lnSpc>
                          <a:spcPct val="107000"/>
                        </a:lnSpc>
                        <a:spcBef>
                          <a:spcPts val="0"/>
                        </a:spcBef>
                        <a:spcAft>
                          <a:spcPts val="0"/>
                        </a:spcAft>
                      </a:pPr>
                      <a:r>
                        <a:rPr lang="en-US" sz="1600" dirty="0" smtClean="0">
                          <a:effectLst/>
                        </a:rPr>
                        <a:t>Firefighting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Data layers</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Purpose</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r>
              <a:tr h="989427">
                <a:tc>
                  <a:txBody>
                    <a:bodyPr/>
                    <a:lstStyle/>
                    <a:p>
                      <a:pPr marL="0" marR="0">
                        <a:lnSpc>
                          <a:spcPct val="107000"/>
                        </a:lnSpc>
                        <a:spcBef>
                          <a:spcPts val="0"/>
                        </a:spcBef>
                        <a:spcAft>
                          <a:spcPts val="0"/>
                        </a:spcAft>
                      </a:pPr>
                      <a:r>
                        <a:rPr lang="en-US" sz="1400" b="1" u="none" dirty="0" smtClean="0">
                          <a:solidFill>
                            <a:schemeClr val="tx1"/>
                          </a:solidFill>
                          <a:effectLst/>
                        </a:rPr>
                        <a:t>Firefighting, including r</a:t>
                      </a:r>
                      <a:r>
                        <a:rPr lang="en-US" sz="1400" b="1" dirty="0" smtClean="0">
                          <a:solidFill>
                            <a:schemeClr val="tx1"/>
                          </a:solidFill>
                          <a:effectLst/>
                        </a:rPr>
                        <a:t>etardant use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-All stream buffered (300’) - avoidance</a:t>
                      </a:r>
                    </a:p>
                    <a:p>
                      <a:pPr marL="0" marR="0">
                        <a:lnSpc>
                          <a:spcPct val="107000"/>
                        </a:lnSpc>
                        <a:spcBef>
                          <a:spcPts val="0"/>
                        </a:spcBef>
                        <a:spcAft>
                          <a:spcPts val="0"/>
                        </a:spcAft>
                      </a:pPr>
                      <a:r>
                        <a:rPr lang="en-US" sz="1400" b="1" dirty="0">
                          <a:solidFill>
                            <a:schemeClr val="tx1"/>
                          </a:solidFill>
                          <a:effectLst/>
                        </a:rPr>
                        <a:t>-Perennial stream buffered only - avoidance</a:t>
                      </a:r>
                    </a:p>
                    <a:p>
                      <a:pPr marL="0" marR="0">
                        <a:lnSpc>
                          <a:spcPct val="107000"/>
                        </a:lnSpc>
                        <a:spcBef>
                          <a:spcPts val="0"/>
                        </a:spcBef>
                        <a:spcAft>
                          <a:spcPts val="0"/>
                        </a:spcAft>
                      </a:pPr>
                      <a:r>
                        <a:rPr lang="en-US" sz="1400" b="1" dirty="0">
                          <a:solidFill>
                            <a:schemeClr val="tx1"/>
                          </a:solidFill>
                          <a:effectLst/>
                        </a:rPr>
                        <a:t>-Identify high value aquatic/riparian </a:t>
                      </a:r>
                      <a:r>
                        <a:rPr lang="en-US" sz="1400" b="1" dirty="0" smtClean="0">
                          <a:solidFill>
                            <a:schemeClr val="tx1"/>
                          </a:solidFill>
                          <a:effectLst/>
                        </a:rPr>
                        <a:t>– non avoidance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-Avoid retardant pollution in surface waters</a:t>
                      </a:r>
                    </a:p>
                    <a:p>
                      <a:pPr marL="0" marR="0">
                        <a:lnSpc>
                          <a:spcPct val="107000"/>
                        </a:lnSpc>
                        <a:spcBef>
                          <a:spcPts val="0"/>
                        </a:spcBef>
                        <a:spcAft>
                          <a:spcPts val="0"/>
                        </a:spcAft>
                      </a:pPr>
                      <a:r>
                        <a:rPr lang="en-US" sz="1400" b="1" dirty="0">
                          <a:solidFill>
                            <a:schemeClr val="tx1"/>
                          </a:solidFill>
                          <a:effectLst/>
                        </a:rPr>
                        <a:t>-Protect critical aquatic/riparian habitats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r>
              <a:tr h="1013005">
                <a:tc>
                  <a:txBody>
                    <a:bodyPr/>
                    <a:lstStyle/>
                    <a:p>
                      <a:pPr marL="0" marR="0">
                        <a:lnSpc>
                          <a:spcPct val="107000"/>
                        </a:lnSpc>
                        <a:spcBef>
                          <a:spcPts val="0"/>
                        </a:spcBef>
                        <a:spcAft>
                          <a:spcPts val="0"/>
                        </a:spcAft>
                      </a:pPr>
                      <a:r>
                        <a:rPr lang="en-US" sz="1600" b="1" dirty="0">
                          <a:solidFill>
                            <a:schemeClr val="bg1"/>
                          </a:solidFill>
                          <a:effectLst/>
                        </a:rPr>
                        <a:t>Post Fire Management Activities (BAER)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Data </a:t>
                      </a:r>
                      <a:r>
                        <a:rPr lang="en-US" sz="1600" b="1" dirty="0" smtClean="0">
                          <a:solidFill>
                            <a:schemeClr val="bg1"/>
                          </a:solidFill>
                          <a:effectLst/>
                        </a:rPr>
                        <a:t>layers</a:t>
                      </a:r>
                      <a:endParaRPr lang="en-US" sz="1600" b="1" dirty="0">
                        <a:solidFill>
                          <a:schemeClr val="bg1"/>
                        </a:solidFill>
                        <a:effectLst/>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Purpose</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r>
              <a:tr h="659618">
                <a:tc>
                  <a:txBody>
                    <a:bodyPr/>
                    <a:lstStyle/>
                    <a:p>
                      <a:pPr marL="0" marR="0">
                        <a:lnSpc>
                          <a:spcPct val="107000"/>
                        </a:lnSpc>
                        <a:spcBef>
                          <a:spcPts val="0"/>
                        </a:spcBef>
                        <a:spcAft>
                          <a:spcPts val="0"/>
                        </a:spcAft>
                      </a:pPr>
                      <a:r>
                        <a:rPr lang="en-US" sz="1400" b="1" u="sng" dirty="0">
                          <a:solidFill>
                            <a:schemeClr val="tx1"/>
                          </a:solidFill>
                          <a:effectLst/>
                        </a:rPr>
                        <a:t>Land surface restoration</a:t>
                      </a:r>
                      <a:r>
                        <a:rPr lang="en-US" sz="1400" b="1" dirty="0">
                          <a:solidFill>
                            <a:schemeClr val="tx1"/>
                          </a:solidFill>
                          <a:effectLst/>
                        </a:rPr>
                        <a:t> (mulching, surface disturbance, planting)</a:t>
                      </a:r>
                    </a:p>
                    <a:p>
                      <a:pPr marL="0" marR="0">
                        <a:lnSpc>
                          <a:spcPct val="107000"/>
                        </a:lnSpc>
                        <a:spcBef>
                          <a:spcPts val="0"/>
                        </a:spcBef>
                        <a:spcAft>
                          <a:spcPts val="0"/>
                        </a:spcAft>
                      </a:pPr>
                      <a:r>
                        <a:rPr lang="en-US" sz="1400" b="1" dirty="0">
                          <a:solidFill>
                            <a:schemeClr val="tx1"/>
                          </a:solidFill>
                          <a:effectLst/>
                        </a:rPr>
                        <a:t> </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a:solidFill>
                            <a:schemeClr val="tx1"/>
                          </a:solidFill>
                          <a:effectLst/>
                        </a:rPr>
                        <a:t>Same data layers as above for Forest Restoration, except in a post fire environment (using BARC maps)</a:t>
                      </a:r>
                      <a:endPar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a:solidFill>
                            <a:schemeClr val="tx1"/>
                          </a:solidFill>
                          <a:effectLst/>
                        </a:rPr>
                        <a:t>Similar purpose to Forest Restoration except in a post fire environment</a:t>
                      </a:r>
                      <a:endPar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r>
              <a:tr h="659618">
                <a:tc>
                  <a:txBody>
                    <a:bodyPr/>
                    <a:lstStyle/>
                    <a:p>
                      <a:pPr marL="0" marR="0">
                        <a:lnSpc>
                          <a:spcPct val="107000"/>
                        </a:lnSpc>
                        <a:spcBef>
                          <a:spcPts val="0"/>
                        </a:spcBef>
                        <a:spcAft>
                          <a:spcPts val="0"/>
                        </a:spcAft>
                      </a:pPr>
                      <a:r>
                        <a:rPr lang="en-US" sz="1400" b="1" u="sng">
                          <a:solidFill>
                            <a:schemeClr val="tx1"/>
                          </a:solidFill>
                          <a:effectLst/>
                        </a:rPr>
                        <a:t>Road restoration</a:t>
                      </a:r>
                      <a:r>
                        <a:rPr lang="en-US" sz="1400" b="1">
                          <a:solidFill>
                            <a:schemeClr val="tx1"/>
                          </a:solidFill>
                          <a:effectLst/>
                        </a:rPr>
                        <a:t> (upgrade surfacing, increase drains, improve stream crossings, storage, decommissioning)</a:t>
                      </a:r>
                      <a:endPar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Same data layers as above for Road Restoration, except in a post fire environment (using BARC maps)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Similar purpose to Road Restoration except in a post fire environment</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r>
            </a:tbl>
          </a:graphicData>
        </a:graphic>
      </p:graphicFrame>
      <p:cxnSp>
        <p:nvCxnSpPr>
          <p:cNvPr id="4" name="Straight Arrow Connector 3"/>
          <p:cNvCxnSpPr/>
          <p:nvPr/>
        </p:nvCxnSpPr>
        <p:spPr>
          <a:xfrm>
            <a:off x="0" y="239486"/>
            <a:ext cx="71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0" y="3148338"/>
            <a:ext cx="71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0" y="4380790"/>
            <a:ext cx="71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737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323" y="760156"/>
            <a:ext cx="6915500" cy="5764268"/>
          </a:xfrm>
          <a:prstGeom prst="rect">
            <a:avLst/>
          </a:prstGeom>
        </p:spPr>
      </p:pic>
      <p:sp>
        <p:nvSpPr>
          <p:cNvPr id="3" name="TextBox 2"/>
          <p:cNvSpPr txBox="1"/>
          <p:nvPr/>
        </p:nvSpPr>
        <p:spPr>
          <a:xfrm>
            <a:off x="377135" y="139033"/>
            <a:ext cx="5839740" cy="461665"/>
          </a:xfrm>
          <a:prstGeom prst="rect">
            <a:avLst/>
          </a:prstGeom>
          <a:noFill/>
        </p:spPr>
        <p:txBody>
          <a:bodyPr wrap="none" rtlCol="0">
            <a:spAutoFit/>
          </a:bodyPr>
          <a:lstStyle/>
          <a:p>
            <a:r>
              <a:rPr lang="en-US" sz="2400" b="1" dirty="0" smtClean="0"/>
              <a:t>Design </a:t>
            </a:r>
            <a:r>
              <a:rPr lang="en-US" sz="2400" b="1" dirty="0" smtClean="0"/>
              <a:t>storm (short duration, high intensity)</a:t>
            </a:r>
            <a:endParaRPr lang="en-US" sz="2400" b="1" dirty="0"/>
          </a:p>
        </p:txBody>
      </p:sp>
      <p:sp>
        <p:nvSpPr>
          <p:cNvPr id="4" name="Oval 3"/>
          <p:cNvSpPr/>
          <p:nvPr/>
        </p:nvSpPr>
        <p:spPr>
          <a:xfrm>
            <a:off x="4700416" y="3122307"/>
            <a:ext cx="413657" cy="40277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91657" y="4783920"/>
            <a:ext cx="2297424" cy="369332"/>
          </a:xfrm>
          <a:prstGeom prst="rect">
            <a:avLst/>
          </a:prstGeom>
          <a:noFill/>
        </p:spPr>
        <p:txBody>
          <a:bodyPr wrap="none" rtlCol="0">
            <a:spAutoFit/>
          </a:bodyPr>
          <a:lstStyle/>
          <a:p>
            <a:r>
              <a:rPr lang="en-US" b="1" dirty="0" smtClean="0"/>
              <a:t>0.92 in/</a:t>
            </a:r>
            <a:r>
              <a:rPr lang="en-US" b="1" dirty="0" err="1" smtClean="0"/>
              <a:t>hr</a:t>
            </a:r>
            <a:r>
              <a:rPr lang="en-US" b="1" dirty="0" smtClean="0"/>
              <a:t> (23 mm/</a:t>
            </a:r>
            <a:r>
              <a:rPr lang="en-US" b="1" dirty="0" err="1" smtClean="0"/>
              <a:t>hr</a:t>
            </a:r>
            <a:r>
              <a:rPr lang="en-US" b="1" dirty="0" smtClean="0"/>
              <a:t>)</a:t>
            </a:r>
            <a:endParaRPr lang="en-US" b="1" dirty="0"/>
          </a:p>
        </p:txBody>
      </p:sp>
      <p:sp>
        <p:nvSpPr>
          <p:cNvPr id="7" name="Rectangle 1"/>
          <p:cNvSpPr>
            <a:spLocks noChangeArrowheads="1"/>
          </p:cNvSpPr>
          <p:nvPr/>
        </p:nvSpPr>
        <p:spPr bwMode="auto">
          <a:xfrm>
            <a:off x="530087" y="6666708"/>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155CC"/>
                </a:solidFill>
                <a:effectLst/>
                <a:latin typeface="Arial" panose="020B0604020202020204" pitchFamily="34" charset="0"/>
                <a:cs typeface="Arial" panose="020B0604020202020204" pitchFamily="34" charset="0"/>
                <a:hlinkClick r:id="rId4" invalidUrl="ftp://ftp.odot.state.or.us/techserv/Geo-Environmental/Hydraulics/Hydraulics Manual/Chapter_07/Chapter_07_appendix_A/CHAPTER_07_APPENDIX_A.pdf"/>
              </a:rPr>
              <a:t>ftp://ftp.odot.state.or.us/techserv/Geo-Environmental/Hydraulics/Hydraulics%20Manual/Chapter_07/Chapter_07_appendix_A/CHAPTER_07_APPENDIX_A.pdf</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6646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 y="0"/>
            <a:ext cx="5851730" cy="523220"/>
          </a:xfrm>
          <a:prstGeom prst="rect">
            <a:avLst/>
          </a:prstGeom>
          <a:noFill/>
        </p:spPr>
        <p:txBody>
          <a:bodyPr wrap="none" rtlCol="0">
            <a:spAutoFit/>
          </a:bodyPr>
          <a:lstStyle/>
          <a:p>
            <a:r>
              <a:rPr lang="en-US" sz="2800" b="1" dirty="0" smtClean="0"/>
              <a:t>Road erosion results, pre and post fire</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65" y="543339"/>
            <a:ext cx="8710022" cy="6314661"/>
          </a:xfrm>
          <a:prstGeom prst="rect">
            <a:avLst/>
          </a:prstGeom>
        </p:spPr>
      </p:pic>
      <p:sp>
        <p:nvSpPr>
          <p:cNvPr id="4" name="TextBox 3"/>
          <p:cNvSpPr txBox="1"/>
          <p:nvPr/>
        </p:nvSpPr>
        <p:spPr>
          <a:xfrm>
            <a:off x="54" y="848139"/>
            <a:ext cx="3142270" cy="2031325"/>
          </a:xfrm>
          <a:prstGeom prst="rect">
            <a:avLst/>
          </a:prstGeom>
          <a:noFill/>
        </p:spPr>
        <p:txBody>
          <a:bodyPr wrap="none" rtlCol="0">
            <a:spAutoFit/>
          </a:bodyPr>
          <a:lstStyle/>
          <a:p>
            <a:r>
              <a:rPr lang="en-US" b="1" dirty="0" smtClean="0"/>
              <a:t>It is difficult to see the changes</a:t>
            </a:r>
          </a:p>
          <a:p>
            <a:r>
              <a:rPr lang="en-US" b="1" dirty="0" smtClean="0"/>
              <a:t>in these maps because of the</a:t>
            </a:r>
          </a:p>
          <a:p>
            <a:r>
              <a:rPr lang="en-US" b="1" dirty="0" smtClean="0"/>
              <a:t>broad legend categories.</a:t>
            </a:r>
          </a:p>
          <a:p>
            <a:endParaRPr lang="en-US" b="1" dirty="0"/>
          </a:p>
          <a:p>
            <a:r>
              <a:rPr lang="en-US" b="1" dirty="0" smtClean="0"/>
              <a:t>See following slide for</a:t>
            </a:r>
          </a:p>
          <a:p>
            <a:r>
              <a:rPr lang="en-US" b="1" dirty="0" smtClean="0"/>
              <a:t>the difference between</a:t>
            </a:r>
          </a:p>
          <a:p>
            <a:r>
              <a:rPr lang="en-US" b="1" dirty="0" smtClean="0"/>
              <a:t>no fire and fire.</a:t>
            </a:r>
            <a:endParaRPr lang="en-US" b="1" dirty="0"/>
          </a:p>
        </p:txBody>
      </p:sp>
    </p:spTree>
    <p:extLst>
      <p:ext uri="{BB962C8B-B14F-4D97-AF65-F5344CB8AC3E}">
        <p14:creationId xmlns:p14="http://schemas.microsoft.com/office/powerpoint/2010/main" val="268368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964" y="139033"/>
            <a:ext cx="2591928" cy="1938992"/>
          </a:xfrm>
          <a:prstGeom prst="rect">
            <a:avLst/>
          </a:prstGeom>
          <a:noFill/>
        </p:spPr>
        <p:txBody>
          <a:bodyPr wrap="none" rtlCol="0">
            <a:spAutoFit/>
          </a:bodyPr>
          <a:lstStyle/>
          <a:p>
            <a:r>
              <a:rPr lang="en-US" sz="2000" b="1" dirty="0" smtClean="0"/>
              <a:t>Road erosion </a:t>
            </a:r>
          </a:p>
          <a:p>
            <a:r>
              <a:rPr lang="en-US" sz="2000" b="1" dirty="0" smtClean="0"/>
              <a:t>difference map, </a:t>
            </a:r>
          </a:p>
          <a:p>
            <a:r>
              <a:rPr lang="en-US" sz="2000" b="1" dirty="0" smtClean="0"/>
              <a:t>where fire should </a:t>
            </a:r>
          </a:p>
          <a:p>
            <a:r>
              <a:rPr lang="en-US" sz="2000" b="1" dirty="0" smtClean="0"/>
              <a:t>have the largest </a:t>
            </a:r>
            <a:r>
              <a:rPr lang="en-US" sz="2000" b="1" dirty="0" smtClean="0"/>
              <a:t>effect</a:t>
            </a:r>
          </a:p>
          <a:p>
            <a:r>
              <a:rPr lang="en-US" sz="2000" b="1" dirty="0" smtClean="0"/>
              <a:t>of increasing sediment</a:t>
            </a:r>
          </a:p>
          <a:p>
            <a:r>
              <a:rPr lang="en-US" sz="2000" b="1" dirty="0" smtClean="0"/>
              <a:t>delivery</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470" y="139033"/>
            <a:ext cx="5024344" cy="64920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105" y="139033"/>
            <a:ext cx="4620361" cy="5811078"/>
          </a:xfrm>
          <a:prstGeom prst="rect">
            <a:avLst/>
          </a:prstGeom>
        </p:spPr>
      </p:pic>
      <p:sp>
        <p:nvSpPr>
          <p:cNvPr id="5" name="Rectangle 4"/>
          <p:cNvSpPr/>
          <p:nvPr/>
        </p:nvSpPr>
        <p:spPr>
          <a:xfrm>
            <a:off x="4240696" y="3385043"/>
            <a:ext cx="1762539" cy="127972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920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434" y="0"/>
            <a:ext cx="8989017" cy="6858000"/>
          </a:xfrm>
          <a:prstGeom prst="rect">
            <a:avLst/>
          </a:prstGeom>
        </p:spPr>
      </p:pic>
    </p:spTree>
    <p:extLst>
      <p:ext uri="{BB962C8B-B14F-4D97-AF65-F5344CB8AC3E}">
        <p14:creationId xmlns:p14="http://schemas.microsoft.com/office/powerpoint/2010/main" val="962150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603" y="130628"/>
            <a:ext cx="6061907" cy="6538686"/>
          </a:xfrm>
          <a:prstGeom prst="rect">
            <a:avLst/>
          </a:prstGeom>
        </p:spPr>
      </p:pic>
    </p:spTree>
    <p:extLst>
      <p:ext uri="{BB962C8B-B14F-4D97-AF65-F5344CB8AC3E}">
        <p14:creationId xmlns:p14="http://schemas.microsoft.com/office/powerpoint/2010/main" val="2375615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02" y="1155874"/>
            <a:ext cx="5995781" cy="40927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038" y="3202225"/>
            <a:ext cx="4718349" cy="3145566"/>
          </a:xfrm>
          <a:prstGeom prst="rect">
            <a:avLst/>
          </a:prstGeom>
        </p:spPr>
      </p:pic>
      <p:sp>
        <p:nvSpPr>
          <p:cNvPr id="5" name="TextBox 4"/>
          <p:cNvSpPr txBox="1"/>
          <p:nvPr/>
        </p:nvSpPr>
        <p:spPr>
          <a:xfrm>
            <a:off x="304800" y="172279"/>
            <a:ext cx="10741851" cy="830997"/>
          </a:xfrm>
          <a:prstGeom prst="rect">
            <a:avLst/>
          </a:prstGeom>
          <a:noFill/>
        </p:spPr>
        <p:txBody>
          <a:bodyPr wrap="none" rtlCol="0">
            <a:spAutoFit/>
          </a:bodyPr>
          <a:lstStyle/>
          <a:p>
            <a:r>
              <a:rPr lang="en-US" sz="2400" b="1" dirty="0" smtClean="0"/>
              <a:t>Riparian Zones: Impacts from Fire, Loss of Shade, Increases in Thermal Loading and</a:t>
            </a:r>
          </a:p>
          <a:p>
            <a:r>
              <a:rPr lang="en-US" sz="2400" b="1" dirty="0" smtClean="0"/>
              <a:t>Loss of Cool Water </a:t>
            </a:r>
            <a:r>
              <a:rPr lang="en-US" sz="2400" b="1" dirty="0" err="1" smtClean="0"/>
              <a:t>Refugia</a:t>
            </a:r>
            <a:endParaRPr lang="en-US" sz="2400" b="1" dirty="0"/>
          </a:p>
        </p:txBody>
      </p:sp>
    </p:spTree>
    <p:extLst>
      <p:ext uri="{BB962C8B-B14F-4D97-AF65-F5344CB8AC3E}">
        <p14:creationId xmlns:p14="http://schemas.microsoft.com/office/powerpoint/2010/main" val="1479857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321" y="47293"/>
            <a:ext cx="5495094" cy="461665"/>
          </a:xfrm>
          <a:prstGeom prst="rect">
            <a:avLst/>
          </a:prstGeom>
          <a:noFill/>
        </p:spPr>
        <p:txBody>
          <a:bodyPr wrap="none" rtlCol="0">
            <a:spAutoFit/>
          </a:bodyPr>
          <a:lstStyle/>
          <a:p>
            <a:r>
              <a:rPr lang="en-US" sz="2400" b="1" dirty="0" smtClean="0"/>
              <a:t>Riparian – Current Shade/Thermal Energy</a:t>
            </a:r>
            <a:endParaRPr lang="en-US" sz="24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71" y="1054982"/>
            <a:ext cx="6901742" cy="4192879"/>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00451581"/>
              </p:ext>
            </p:extLst>
          </p:nvPr>
        </p:nvGraphicFramePr>
        <p:xfrm>
          <a:off x="7670731" y="1490318"/>
          <a:ext cx="4158786" cy="2392569"/>
        </p:xfrm>
        <a:graphic>
          <a:graphicData uri="http://schemas.openxmlformats.org/presentationml/2006/ole">
            <mc:AlternateContent xmlns:mc="http://schemas.openxmlformats.org/markup-compatibility/2006">
              <mc:Choice xmlns:v="urn:schemas-microsoft-com:vml" Requires="v">
                <p:oleObj spid="_x0000_s2112" name="Corel DESIGNER" r:id="rId5" imgW="2867461" imgH="1649430" progId="CorelDESIGNER.Graphic.14">
                  <p:embed/>
                </p:oleObj>
              </mc:Choice>
              <mc:Fallback>
                <p:oleObj name="Corel DESIGNER" r:id="rId5" imgW="2867461" imgH="1649430" progId="CorelDESIGNER.Graphic.14">
                  <p:embed/>
                  <p:pic>
                    <p:nvPicPr>
                      <p:cNvPr id="0" name=""/>
                      <p:cNvPicPr/>
                      <p:nvPr/>
                    </p:nvPicPr>
                    <p:blipFill>
                      <a:blip r:embed="rId6"/>
                      <a:stretch>
                        <a:fillRect/>
                      </a:stretch>
                    </p:blipFill>
                    <p:spPr>
                      <a:xfrm>
                        <a:off x="7670731" y="1490318"/>
                        <a:ext cx="4158786" cy="2392569"/>
                      </a:xfrm>
                      <a:prstGeom prst="rect">
                        <a:avLst/>
                      </a:prstGeom>
                    </p:spPr>
                  </p:pic>
                </p:oleObj>
              </mc:Fallback>
            </mc:AlternateContent>
          </a:graphicData>
        </a:graphic>
      </p:graphicFrame>
      <p:sp>
        <p:nvSpPr>
          <p:cNvPr id="5" name="TextBox 4"/>
          <p:cNvSpPr txBox="1"/>
          <p:nvPr/>
        </p:nvSpPr>
        <p:spPr>
          <a:xfrm>
            <a:off x="8542383" y="731816"/>
            <a:ext cx="3180422" cy="646331"/>
          </a:xfrm>
          <a:prstGeom prst="rect">
            <a:avLst/>
          </a:prstGeom>
          <a:noFill/>
        </p:spPr>
        <p:txBody>
          <a:bodyPr wrap="none" rtlCol="0">
            <a:spAutoFit/>
          </a:bodyPr>
          <a:lstStyle/>
          <a:p>
            <a:r>
              <a:rPr lang="en-US" b="1" dirty="0" smtClean="0"/>
              <a:t>Fire effects on shade &amp; thermal</a:t>
            </a:r>
          </a:p>
          <a:p>
            <a:r>
              <a:rPr lang="en-US" b="1" dirty="0" smtClean="0"/>
              <a:t>loading</a:t>
            </a:r>
            <a:endParaRPr lang="en-US" b="1" dirty="0"/>
          </a:p>
        </p:txBody>
      </p:sp>
      <p:sp>
        <p:nvSpPr>
          <p:cNvPr id="6" name="TextBox 5"/>
          <p:cNvSpPr txBox="1"/>
          <p:nvPr/>
        </p:nvSpPr>
        <p:spPr>
          <a:xfrm>
            <a:off x="4940078" y="5907060"/>
            <a:ext cx="6521016" cy="646331"/>
          </a:xfrm>
          <a:prstGeom prst="rect">
            <a:avLst/>
          </a:prstGeom>
          <a:noFill/>
        </p:spPr>
        <p:txBody>
          <a:bodyPr wrap="none" rtlCol="0">
            <a:spAutoFit/>
          </a:bodyPr>
          <a:lstStyle/>
          <a:p>
            <a:r>
              <a:rPr lang="en-US" b="1" i="1" dirty="0" smtClean="0"/>
              <a:t>(</a:t>
            </a:r>
            <a:r>
              <a:rPr lang="en-US" b="1" i="1" dirty="0" smtClean="0"/>
              <a:t>where fire would have the largest impacts on the thermal </a:t>
            </a:r>
            <a:r>
              <a:rPr lang="en-US" b="1" i="1" dirty="0" smtClean="0"/>
              <a:t>regime,</a:t>
            </a:r>
          </a:p>
          <a:p>
            <a:r>
              <a:rPr lang="en-US" b="1" i="1" dirty="0" smtClean="0"/>
              <a:t>including loss of thermal </a:t>
            </a:r>
            <a:r>
              <a:rPr lang="en-US" b="1" i="1" dirty="0" err="1" smtClean="0"/>
              <a:t>refugia</a:t>
            </a:r>
            <a:r>
              <a:rPr lang="en-US" b="1" i="1" dirty="0" smtClean="0"/>
              <a:t>)</a:t>
            </a:r>
            <a:endParaRPr lang="en-US" b="1" i="1" dirty="0"/>
          </a:p>
        </p:txBody>
      </p:sp>
      <p:sp>
        <p:nvSpPr>
          <p:cNvPr id="7" name="TextBox 6"/>
          <p:cNvSpPr txBox="1"/>
          <p:nvPr/>
        </p:nvSpPr>
        <p:spPr>
          <a:xfrm>
            <a:off x="598714" y="1133876"/>
            <a:ext cx="2917081" cy="338554"/>
          </a:xfrm>
          <a:prstGeom prst="rect">
            <a:avLst/>
          </a:prstGeom>
          <a:noFill/>
        </p:spPr>
        <p:txBody>
          <a:bodyPr wrap="none" rtlCol="0">
            <a:spAutoFit/>
          </a:bodyPr>
          <a:lstStyle/>
          <a:p>
            <a:r>
              <a:rPr lang="en-US" sz="1600" b="1" dirty="0" smtClean="0"/>
              <a:t>Shade model, Groom </a:t>
            </a:r>
            <a:r>
              <a:rPr lang="en-US" sz="1600" b="1" dirty="0" smtClean="0"/>
              <a:t>et al. 2011</a:t>
            </a:r>
            <a:endParaRPr lang="en-US" sz="1600" b="1" dirty="0"/>
          </a:p>
        </p:txBody>
      </p:sp>
      <p:sp>
        <p:nvSpPr>
          <p:cNvPr id="8" name="TextBox 7"/>
          <p:cNvSpPr txBox="1"/>
          <p:nvPr/>
        </p:nvSpPr>
        <p:spPr>
          <a:xfrm>
            <a:off x="4778828" y="4714706"/>
            <a:ext cx="2104038" cy="584775"/>
          </a:xfrm>
          <a:prstGeom prst="rect">
            <a:avLst/>
          </a:prstGeom>
          <a:noFill/>
        </p:spPr>
        <p:txBody>
          <a:bodyPr wrap="none" rtlCol="0">
            <a:spAutoFit/>
          </a:bodyPr>
          <a:lstStyle/>
          <a:p>
            <a:r>
              <a:rPr lang="en-US" sz="1600" b="1" dirty="0" smtClean="0"/>
              <a:t>Tree height, basal area</a:t>
            </a:r>
          </a:p>
          <a:p>
            <a:r>
              <a:rPr lang="en-US" sz="1600" b="1" dirty="0" smtClean="0"/>
              <a:t>(LEMMA)</a:t>
            </a:r>
            <a:endParaRPr lang="en-US" sz="1600" b="1" dirty="0"/>
          </a:p>
        </p:txBody>
      </p:sp>
    </p:spTree>
    <p:extLst>
      <p:ext uri="{BB962C8B-B14F-4D97-AF65-F5344CB8AC3E}">
        <p14:creationId xmlns:p14="http://schemas.microsoft.com/office/powerpoint/2010/main" val="636317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902" y="38052"/>
            <a:ext cx="9111996" cy="6469380"/>
          </a:xfrm>
          <a:prstGeom prst="rect">
            <a:avLst/>
          </a:prstGeom>
        </p:spPr>
      </p:pic>
      <p:sp>
        <p:nvSpPr>
          <p:cNvPr id="5" name="TextBox 4"/>
          <p:cNvSpPr txBox="1"/>
          <p:nvPr/>
        </p:nvSpPr>
        <p:spPr>
          <a:xfrm>
            <a:off x="0" y="0"/>
            <a:ext cx="2181623" cy="1200329"/>
          </a:xfrm>
          <a:prstGeom prst="rect">
            <a:avLst/>
          </a:prstGeom>
          <a:noFill/>
        </p:spPr>
        <p:txBody>
          <a:bodyPr wrap="none" rtlCol="0">
            <a:spAutoFit/>
          </a:bodyPr>
          <a:lstStyle/>
          <a:p>
            <a:r>
              <a:rPr lang="en-US" sz="2400" b="1" dirty="0" smtClean="0"/>
              <a:t>Riparian – </a:t>
            </a:r>
          </a:p>
          <a:p>
            <a:r>
              <a:rPr lang="en-US" sz="2400" b="1" dirty="0" smtClean="0"/>
              <a:t>Current Shade</a:t>
            </a:r>
            <a:r>
              <a:rPr lang="en-US" sz="2400" b="1" dirty="0" smtClean="0"/>
              <a:t>/</a:t>
            </a:r>
          </a:p>
          <a:p>
            <a:r>
              <a:rPr lang="en-US" sz="2400" b="1" dirty="0" smtClean="0"/>
              <a:t>Thermal Energy</a:t>
            </a:r>
            <a:endParaRPr lang="en-US" sz="2400" b="1" dirty="0"/>
          </a:p>
        </p:txBody>
      </p:sp>
    </p:spTree>
    <p:extLst>
      <p:ext uri="{BB962C8B-B14F-4D97-AF65-F5344CB8AC3E}">
        <p14:creationId xmlns:p14="http://schemas.microsoft.com/office/powerpoint/2010/main" val="3039310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191" y="114300"/>
            <a:ext cx="4735749" cy="6578600"/>
          </a:xfrm>
          <a:prstGeom prst="rect">
            <a:avLst/>
          </a:prstGeom>
        </p:spPr>
      </p:pic>
      <p:sp>
        <p:nvSpPr>
          <p:cNvPr id="3" name="TextBox 2"/>
          <p:cNvSpPr txBox="1"/>
          <p:nvPr/>
        </p:nvSpPr>
        <p:spPr>
          <a:xfrm>
            <a:off x="132443" y="114300"/>
            <a:ext cx="5963107" cy="2677656"/>
          </a:xfrm>
          <a:prstGeom prst="rect">
            <a:avLst/>
          </a:prstGeom>
          <a:noFill/>
        </p:spPr>
        <p:txBody>
          <a:bodyPr wrap="none" rtlCol="0">
            <a:spAutoFit/>
          </a:bodyPr>
          <a:lstStyle/>
          <a:p>
            <a:r>
              <a:rPr lang="en-US" sz="2400" b="1" dirty="0" smtClean="0"/>
              <a:t>Difference between current shade-</a:t>
            </a:r>
          </a:p>
          <a:p>
            <a:r>
              <a:rPr lang="en-US" sz="2400" b="1" dirty="0" smtClean="0"/>
              <a:t>thermal energy and fire reduced shade</a:t>
            </a:r>
          </a:p>
          <a:p>
            <a:r>
              <a:rPr lang="en-US" sz="2400" b="1" dirty="0" smtClean="0"/>
              <a:t>thermal energy.</a:t>
            </a:r>
          </a:p>
          <a:p>
            <a:endParaRPr lang="en-US" sz="2400" b="1" dirty="0"/>
          </a:p>
          <a:p>
            <a:r>
              <a:rPr lang="en-US" sz="2400" b="1" dirty="0" smtClean="0"/>
              <a:t>Shows reaches where the greatest impacts to</a:t>
            </a:r>
          </a:p>
          <a:p>
            <a:r>
              <a:rPr lang="en-US" sz="2400" b="1" dirty="0" smtClean="0"/>
              <a:t>shade and increases in thermal energy are</a:t>
            </a:r>
          </a:p>
          <a:p>
            <a:r>
              <a:rPr lang="en-US" sz="2400" b="1" dirty="0" smtClean="0"/>
              <a:t>predicted to occur</a:t>
            </a:r>
            <a:endParaRPr lang="en-US" sz="2400" b="1" dirty="0"/>
          </a:p>
        </p:txBody>
      </p:sp>
    </p:spTree>
    <p:extLst>
      <p:ext uri="{BB962C8B-B14F-4D97-AF65-F5344CB8AC3E}">
        <p14:creationId xmlns:p14="http://schemas.microsoft.com/office/powerpoint/2010/main" val="3987686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665" y="0"/>
            <a:ext cx="4891869" cy="6858000"/>
          </a:xfrm>
          <a:prstGeom prst="rect">
            <a:avLst/>
          </a:prstGeom>
        </p:spPr>
      </p:pic>
      <p:sp>
        <p:nvSpPr>
          <p:cNvPr id="5" name="TextBox 4"/>
          <p:cNvSpPr txBox="1"/>
          <p:nvPr/>
        </p:nvSpPr>
        <p:spPr>
          <a:xfrm>
            <a:off x="132443" y="130629"/>
            <a:ext cx="6293454" cy="3416320"/>
          </a:xfrm>
          <a:prstGeom prst="rect">
            <a:avLst/>
          </a:prstGeom>
          <a:noFill/>
        </p:spPr>
        <p:txBody>
          <a:bodyPr wrap="none" rtlCol="0">
            <a:spAutoFit/>
          </a:bodyPr>
          <a:lstStyle/>
          <a:p>
            <a:r>
              <a:rPr lang="en-US" sz="2400" b="1" dirty="0" smtClean="0"/>
              <a:t>Difference between current shade-</a:t>
            </a:r>
          </a:p>
          <a:p>
            <a:r>
              <a:rPr lang="en-US" sz="2400" b="1" dirty="0" smtClean="0"/>
              <a:t>thermal energy and fire reduced shade</a:t>
            </a:r>
          </a:p>
          <a:p>
            <a:r>
              <a:rPr lang="en-US" sz="2400" b="1" dirty="0" smtClean="0"/>
              <a:t>thermal energy, but aggregated downstream</a:t>
            </a:r>
          </a:p>
          <a:p>
            <a:r>
              <a:rPr lang="en-US" sz="2400" b="1" dirty="0" smtClean="0"/>
              <a:t>(running average).</a:t>
            </a:r>
          </a:p>
          <a:p>
            <a:endParaRPr lang="en-US" sz="2400" b="1" dirty="0"/>
          </a:p>
          <a:p>
            <a:r>
              <a:rPr lang="en-US" sz="2400" b="1" dirty="0" smtClean="0"/>
              <a:t>Shows multi-reach or tributary scale impacts to</a:t>
            </a:r>
          </a:p>
          <a:p>
            <a:r>
              <a:rPr lang="en-US" sz="2400" b="1" dirty="0" smtClean="0"/>
              <a:t>shade and increases in thermal energy, e.g., </a:t>
            </a:r>
          </a:p>
          <a:p>
            <a:r>
              <a:rPr lang="en-US" sz="2400" b="1" dirty="0" smtClean="0"/>
              <a:t>stream segments and tributaries where thermal</a:t>
            </a:r>
          </a:p>
          <a:p>
            <a:r>
              <a:rPr lang="en-US" sz="2400" b="1" dirty="0" smtClean="0"/>
              <a:t> </a:t>
            </a:r>
            <a:r>
              <a:rPr lang="en-US" sz="2400" b="1" dirty="0" err="1" smtClean="0"/>
              <a:t>refugia</a:t>
            </a:r>
            <a:r>
              <a:rPr lang="en-US" sz="2400" b="1" dirty="0" smtClean="0"/>
              <a:t> will be reduced.</a:t>
            </a:r>
            <a:endParaRPr lang="en-US" sz="2400" b="1" dirty="0"/>
          </a:p>
        </p:txBody>
      </p:sp>
    </p:spTree>
    <p:extLst>
      <p:ext uri="{BB962C8B-B14F-4D97-AF65-F5344CB8AC3E}">
        <p14:creationId xmlns:p14="http://schemas.microsoft.com/office/powerpoint/2010/main" val="1146599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52" y="169980"/>
            <a:ext cx="3174010" cy="523220"/>
          </a:xfrm>
          <a:prstGeom prst="rect">
            <a:avLst/>
          </a:prstGeom>
          <a:noFill/>
        </p:spPr>
        <p:txBody>
          <a:bodyPr wrap="none" rtlCol="0">
            <a:spAutoFit/>
          </a:bodyPr>
          <a:lstStyle/>
          <a:p>
            <a:r>
              <a:rPr lang="en-US" sz="2800" b="1" dirty="0" smtClean="0"/>
              <a:t>Models and Sources</a:t>
            </a:r>
            <a:endParaRPr lang="en-US" sz="2800" b="1" dirty="0"/>
          </a:p>
        </p:txBody>
      </p:sp>
      <p:sp>
        <p:nvSpPr>
          <p:cNvPr id="3" name="TextBox 2"/>
          <p:cNvSpPr txBox="1"/>
          <p:nvPr/>
        </p:nvSpPr>
        <p:spPr>
          <a:xfrm>
            <a:off x="107234" y="907502"/>
            <a:ext cx="11330153" cy="5909310"/>
          </a:xfrm>
          <a:prstGeom prst="rect">
            <a:avLst/>
          </a:prstGeom>
          <a:noFill/>
        </p:spPr>
        <p:txBody>
          <a:bodyPr wrap="none" rtlCol="0">
            <a:spAutoFit/>
          </a:bodyPr>
          <a:lstStyle/>
          <a:p>
            <a:r>
              <a:rPr lang="en-US" sz="2400" b="1" dirty="0" smtClean="0"/>
              <a:t>DEMs – LiDAR and 10 m</a:t>
            </a:r>
          </a:p>
          <a:p>
            <a:r>
              <a:rPr lang="en-US" sz="2400" b="1" dirty="0" smtClean="0"/>
              <a:t>Synthetic River Networks (stream layers) </a:t>
            </a:r>
            <a:r>
              <a:rPr lang="en-US" sz="2400" b="1" dirty="0" err="1" smtClean="0"/>
              <a:t>NetMap</a:t>
            </a:r>
            <a:r>
              <a:rPr lang="en-US" sz="2400" b="1" dirty="0" smtClean="0"/>
              <a:t> </a:t>
            </a:r>
            <a:r>
              <a:rPr lang="en-US" sz="2000" b="1" dirty="0" smtClean="0"/>
              <a:t>(www.terrainworks.com)</a:t>
            </a:r>
            <a:endParaRPr lang="en-US" sz="2000" b="1" dirty="0" smtClean="0"/>
          </a:p>
          <a:p>
            <a:r>
              <a:rPr lang="en-US" sz="2400" b="1" dirty="0" smtClean="0"/>
              <a:t>Fire severity and probability (</a:t>
            </a:r>
            <a:r>
              <a:rPr lang="en-US" sz="2400" b="1" dirty="0" err="1" smtClean="0"/>
              <a:t>Flammap</a:t>
            </a:r>
            <a:r>
              <a:rPr lang="en-US" sz="2400" b="1" dirty="0" smtClean="0"/>
              <a:t>)</a:t>
            </a:r>
          </a:p>
          <a:p>
            <a:r>
              <a:rPr lang="en-US" sz="2400" b="1" dirty="0" smtClean="0"/>
              <a:t>Post fire surface erosion (WEPP – Disturbed</a:t>
            </a:r>
            <a:r>
              <a:rPr lang="en-US" sz="2400" b="1" dirty="0" smtClean="0"/>
              <a:t>)</a:t>
            </a:r>
          </a:p>
          <a:p>
            <a:r>
              <a:rPr lang="en-US" sz="2400" b="1" dirty="0" smtClean="0"/>
              <a:t>Post fire gully potential (Parker et al. 2010)</a:t>
            </a:r>
            <a:endParaRPr lang="en-US" sz="2400" b="1" dirty="0" smtClean="0"/>
          </a:p>
          <a:p>
            <a:r>
              <a:rPr lang="en-US" sz="2400" b="1" dirty="0" smtClean="0"/>
              <a:t>Post fire </a:t>
            </a:r>
            <a:r>
              <a:rPr lang="en-US" sz="2400" b="1" dirty="0" err="1" smtClean="0"/>
              <a:t>landsliding</a:t>
            </a:r>
            <a:r>
              <a:rPr lang="en-US" sz="2400" b="1" dirty="0" smtClean="0"/>
              <a:t>/gullying (Miller and Burnett 2007, 2008, </a:t>
            </a:r>
            <a:r>
              <a:rPr lang="en-US" sz="2400" b="1" dirty="0" err="1" smtClean="0"/>
              <a:t>NetMap</a:t>
            </a:r>
            <a:r>
              <a:rPr lang="en-US" sz="2400" b="1" dirty="0" smtClean="0"/>
              <a:t>)</a:t>
            </a:r>
          </a:p>
          <a:p>
            <a:r>
              <a:rPr lang="en-US" sz="2400" b="1" dirty="0" smtClean="0"/>
              <a:t>Post fire road surface erosion and sediment delivery (GRAIP-Lite w/ modified sediment </a:t>
            </a:r>
            <a:br>
              <a:rPr lang="en-US" sz="2400" b="1" dirty="0" smtClean="0"/>
            </a:br>
            <a:r>
              <a:rPr lang="en-US" sz="2400" b="1" dirty="0" smtClean="0"/>
              <a:t>delivery)</a:t>
            </a:r>
          </a:p>
          <a:p>
            <a:r>
              <a:rPr lang="en-US" sz="2400" b="1" dirty="0" smtClean="0"/>
              <a:t>Bull Trout Habitat (</a:t>
            </a:r>
            <a:r>
              <a:rPr lang="en-US" sz="2400" b="1" dirty="0" err="1" smtClean="0"/>
              <a:t>NorWest</a:t>
            </a:r>
            <a:r>
              <a:rPr lang="en-US" sz="2400" b="1" dirty="0" smtClean="0"/>
              <a:t> and US Forest Service stream layer)</a:t>
            </a:r>
            <a:endParaRPr lang="en-US" sz="2400" b="1" dirty="0" smtClean="0"/>
          </a:p>
          <a:p>
            <a:r>
              <a:rPr lang="en-US" sz="2400" b="1" dirty="0" smtClean="0"/>
              <a:t>Salmon habitat (Intrinsic </a:t>
            </a:r>
            <a:r>
              <a:rPr lang="en-US" sz="2400" b="1" dirty="0" smtClean="0"/>
              <a:t>Potential Chinook</a:t>
            </a:r>
            <a:r>
              <a:rPr lang="en-US" sz="2400" b="1" dirty="0" smtClean="0"/>
              <a:t> and</a:t>
            </a:r>
            <a:r>
              <a:rPr lang="en-US" sz="2400" b="1" dirty="0" smtClean="0"/>
              <a:t> </a:t>
            </a:r>
            <a:r>
              <a:rPr lang="en-US" sz="2400" b="1" dirty="0" smtClean="0"/>
              <a:t>steelhead, Burnett et al. 2007)</a:t>
            </a:r>
          </a:p>
          <a:p>
            <a:r>
              <a:rPr lang="en-US" sz="2400" b="1" dirty="0" smtClean="0"/>
              <a:t>Shade/thermal loading/thermal </a:t>
            </a:r>
            <a:r>
              <a:rPr lang="en-US" sz="2400" b="1" dirty="0" err="1" smtClean="0"/>
              <a:t>refugia</a:t>
            </a:r>
            <a:r>
              <a:rPr lang="en-US" sz="2400" b="1" dirty="0" smtClean="0"/>
              <a:t> (</a:t>
            </a:r>
            <a:r>
              <a:rPr lang="en-US" sz="2400" b="1" dirty="0" err="1" smtClean="0"/>
              <a:t>NetMap</a:t>
            </a:r>
            <a:r>
              <a:rPr lang="en-US" sz="2400" b="1" dirty="0" smtClean="0"/>
              <a:t> and Groom et al. 2011)</a:t>
            </a:r>
          </a:p>
          <a:p>
            <a:r>
              <a:rPr lang="en-US" sz="2400" b="1" dirty="0" smtClean="0"/>
              <a:t>Road – stability (</a:t>
            </a:r>
            <a:r>
              <a:rPr lang="en-US" sz="2400" b="1" dirty="0" err="1" smtClean="0"/>
              <a:t>NetMap</a:t>
            </a:r>
            <a:r>
              <a:rPr lang="en-US" sz="2400" b="1" dirty="0" smtClean="0"/>
              <a:t>)</a:t>
            </a:r>
          </a:p>
          <a:p>
            <a:r>
              <a:rPr lang="en-US" sz="2400" b="1" dirty="0" smtClean="0"/>
              <a:t>Cumulative habitat length above roads (</a:t>
            </a:r>
            <a:r>
              <a:rPr lang="en-US" sz="2400" b="1" dirty="0" err="1" smtClean="0"/>
              <a:t>NetMap</a:t>
            </a:r>
            <a:r>
              <a:rPr lang="en-US" sz="2400" b="1" dirty="0" smtClean="0"/>
              <a:t>)</a:t>
            </a:r>
          </a:p>
          <a:p>
            <a:endParaRPr lang="en-US" sz="2400" b="1" dirty="0"/>
          </a:p>
          <a:p>
            <a:r>
              <a:rPr lang="en-US" sz="2400" b="1" dirty="0" smtClean="0"/>
              <a:t>Refer to </a:t>
            </a:r>
            <a:r>
              <a:rPr lang="en-US" sz="2400" b="1" dirty="0" err="1" smtClean="0"/>
              <a:t>NetMap’s</a:t>
            </a:r>
            <a:r>
              <a:rPr lang="en-US" sz="2400" b="1" dirty="0" smtClean="0"/>
              <a:t> online technical help manuals for additional information</a:t>
            </a:r>
            <a:endParaRPr lang="en-US" sz="2400" b="1" dirty="0" smtClean="0"/>
          </a:p>
          <a:p>
            <a:endParaRPr lang="en-US" b="1" dirty="0"/>
          </a:p>
        </p:txBody>
      </p:sp>
    </p:spTree>
    <p:extLst>
      <p:ext uri="{BB962C8B-B14F-4D97-AF65-F5344CB8AC3E}">
        <p14:creationId xmlns:p14="http://schemas.microsoft.com/office/powerpoint/2010/main" val="2780203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7692812" cy="461665"/>
          </a:xfrm>
          <a:prstGeom prst="rect">
            <a:avLst/>
          </a:prstGeom>
          <a:noFill/>
        </p:spPr>
        <p:txBody>
          <a:bodyPr wrap="none" rtlCol="0">
            <a:spAutoFit/>
          </a:bodyPr>
          <a:lstStyle/>
          <a:p>
            <a:r>
              <a:rPr lang="en-US" sz="2400" b="1" dirty="0" smtClean="0"/>
              <a:t>Decision Space: Spatially Explicit Maps (visual - qualitative)</a:t>
            </a:r>
            <a:endParaRPr lang="en-US" sz="2400" b="1" dirty="0"/>
          </a:p>
        </p:txBody>
      </p:sp>
      <p:sp>
        <p:nvSpPr>
          <p:cNvPr id="9" name="TextBox 8"/>
          <p:cNvSpPr txBox="1"/>
          <p:nvPr/>
        </p:nvSpPr>
        <p:spPr>
          <a:xfrm>
            <a:off x="444886" y="3872988"/>
            <a:ext cx="3065326" cy="400110"/>
          </a:xfrm>
          <a:prstGeom prst="rect">
            <a:avLst/>
          </a:prstGeom>
          <a:noFill/>
        </p:spPr>
        <p:txBody>
          <a:bodyPr wrap="none" rtlCol="0">
            <a:spAutoFit/>
          </a:bodyPr>
          <a:lstStyle/>
          <a:p>
            <a:r>
              <a:rPr lang="en-US" sz="2000" b="1" dirty="0" smtClean="0"/>
              <a:t>Impacts on thermal </a:t>
            </a:r>
            <a:r>
              <a:rPr lang="en-US" sz="2000" b="1" dirty="0" err="1" smtClean="0"/>
              <a:t>refugia</a:t>
            </a:r>
            <a:endParaRPr lang="en-US" sz="2000" b="1" dirty="0"/>
          </a:p>
        </p:txBody>
      </p:sp>
      <p:sp>
        <p:nvSpPr>
          <p:cNvPr id="11" name="TextBox 10"/>
          <p:cNvSpPr txBox="1"/>
          <p:nvPr/>
        </p:nvSpPr>
        <p:spPr>
          <a:xfrm>
            <a:off x="3318866" y="463214"/>
            <a:ext cx="531845" cy="769441"/>
          </a:xfrm>
          <a:prstGeom prst="rect">
            <a:avLst/>
          </a:prstGeom>
          <a:noFill/>
        </p:spPr>
        <p:txBody>
          <a:bodyPr wrap="square" rtlCol="0">
            <a:spAutoFit/>
          </a:bodyPr>
          <a:lstStyle/>
          <a:p>
            <a:r>
              <a:rPr lang="en-US" sz="4400" dirty="0" smtClean="0"/>
              <a:t>+</a:t>
            </a:r>
            <a:endParaRPr lang="en-US" sz="4400" dirty="0"/>
          </a:p>
        </p:txBody>
      </p:sp>
      <p:sp>
        <p:nvSpPr>
          <p:cNvPr id="12" name="TextBox 11"/>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13" name="TextBox 12"/>
          <p:cNvSpPr txBox="1"/>
          <p:nvPr/>
        </p:nvSpPr>
        <p:spPr>
          <a:xfrm>
            <a:off x="85864" y="3622775"/>
            <a:ext cx="531845" cy="769441"/>
          </a:xfrm>
          <a:prstGeom prst="rect">
            <a:avLst/>
          </a:prstGeom>
          <a:noFill/>
        </p:spPr>
        <p:txBody>
          <a:bodyPr wrap="square" rtlCol="0">
            <a:spAutoFit/>
          </a:bodyPr>
          <a:lstStyle/>
          <a:p>
            <a:r>
              <a:rPr lang="en-US" sz="4400" dirty="0" smtClean="0"/>
              <a:t>+</a:t>
            </a:r>
            <a:endParaRPr lang="en-US" sz="44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75" y="1083799"/>
            <a:ext cx="1879460" cy="262118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3648" y="1048103"/>
            <a:ext cx="2255652" cy="2772029"/>
          </a:xfrm>
          <a:prstGeom prst="rect">
            <a:avLst/>
          </a:prstGeom>
        </p:spPr>
      </p:pic>
      <p:sp>
        <p:nvSpPr>
          <p:cNvPr id="18" name="TextBox 17"/>
          <p:cNvSpPr txBox="1"/>
          <p:nvPr/>
        </p:nvSpPr>
        <p:spPr>
          <a:xfrm>
            <a:off x="4163647" y="697463"/>
            <a:ext cx="2844818" cy="400110"/>
          </a:xfrm>
          <a:prstGeom prst="rect">
            <a:avLst/>
          </a:prstGeom>
          <a:noFill/>
        </p:spPr>
        <p:txBody>
          <a:bodyPr wrap="none" rtlCol="0">
            <a:spAutoFit/>
          </a:bodyPr>
          <a:lstStyle/>
          <a:p>
            <a:r>
              <a:rPr lang="en-US" sz="2000" b="1" dirty="0" smtClean="0"/>
              <a:t>Surface </a:t>
            </a:r>
            <a:r>
              <a:rPr lang="en-US" sz="2000" b="1" dirty="0" smtClean="0"/>
              <a:t>Erosion Potential</a:t>
            </a:r>
            <a:endParaRPr lang="en-US" sz="2000" b="1"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0088" y="1083799"/>
            <a:ext cx="2008541" cy="2982770"/>
          </a:xfrm>
          <a:prstGeom prst="rect">
            <a:avLst/>
          </a:prstGeom>
        </p:spPr>
      </p:pic>
      <p:sp>
        <p:nvSpPr>
          <p:cNvPr id="20" name="TextBox 19"/>
          <p:cNvSpPr txBox="1"/>
          <p:nvPr/>
        </p:nvSpPr>
        <p:spPr>
          <a:xfrm>
            <a:off x="8743034" y="697463"/>
            <a:ext cx="2209259" cy="400110"/>
          </a:xfrm>
          <a:prstGeom prst="rect">
            <a:avLst/>
          </a:prstGeom>
          <a:noFill/>
        </p:spPr>
        <p:txBody>
          <a:bodyPr wrap="none" rtlCol="0">
            <a:spAutoFit/>
          </a:bodyPr>
          <a:lstStyle/>
          <a:p>
            <a:r>
              <a:rPr lang="en-US" sz="2000" b="1" dirty="0" smtClean="0"/>
              <a:t>Landslide Potential</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098" y="4288231"/>
            <a:ext cx="2006017" cy="2503836"/>
          </a:xfrm>
          <a:prstGeom prst="rect">
            <a:avLst/>
          </a:prstGeom>
        </p:spPr>
      </p:pic>
      <p:sp>
        <p:nvSpPr>
          <p:cNvPr id="14" name="TextBox 13"/>
          <p:cNvSpPr txBox="1"/>
          <p:nvPr/>
        </p:nvSpPr>
        <p:spPr>
          <a:xfrm>
            <a:off x="734075" y="656883"/>
            <a:ext cx="1425327" cy="400110"/>
          </a:xfrm>
          <a:prstGeom prst="rect">
            <a:avLst/>
          </a:prstGeom>
          <a:noFill/>
        </p:spPr>
        <p:txBody>
          <a:bodyPr wrap="none" rtlCol="0">
            <a:spAutoFit/>
          </a:bodyPr>
          <a:lstStyle/>
          <a:p>
            <a:r>
              <a:rPr lang="en-US" sz="2000" b="1" dirty="0" smtClean="0"/>
              <a:t>Fish habitat</a:t>
            </a:r>
            <a:endParaRPr lang="en-US" sz="2000" b="1" dirty="0"/>
          </a:p>
        </p:txBody>
      </p:sp>
      <p:sp>
        <p:nvSpPr>
          <p:cNvPr id="2" name="TextBox 1"/>
          <p:cNvSpPr txBox="1"/>
          <p:nvPr/>
        </p:nvSpPr>
        <p:spPr>
          <a:xfrm>
            <a:off x="3318866" y="5078484"/>
            <a:ext cx="8359083" cy="461665"/>
          </a:xfrm>
          <a:prstGeom prst="rect">
            <a:avLst/>
          </a:prstGeom>
          <a:noFill/>
        </p:spPr>
        <p:txBody>
          <a:bodyPr wrap="none" rtlCol="0">
            <a:spAutoFit/>
          </a:bodyPr>
          <a:lstStyle/>
          <a:p>
            <a:r>
              <a:rPr lang="en-US" sz="2400" b="1" dirty="0" smtClean="0"/>
              <a:t>= priority sites for protection (pre fire management, firefighting)</a:t>
            </a:r>
            <a:endParaRPr lang="en-US" sz="2400" b="1" dirty="0"/>
          </a:p>
        </p:txBody>
      </p:sp>
    </p:spTree>
    <p:extLst>
      <p:ext uri="{BB962C8B-B14F-4D97-AF65-F5344CB8AC3E}">
        <p14:creationId xmlns:p14="http://schemas.microsoft.com/office/powerpoint/2010/main" val="1076290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75" y="1550506"/>
            <a:ext cx="10549899" cy="4346712"/>
          </a:xfrm>
          <a:prstGeom prst="rect">
            <a:avLst/>
          </a:prstGeom>
        </p:spPr>
      </p:pic>
      <p:sp>
        <p:nvSpPr>
          <p:cNvPr id="3" name="TextBox 2"/>
          <p:cNvSpPr txBox="1"/>
          <p:nvPr/>
        </p:nvSpPr>
        <p:spPr>
          <a:xfrm>
            <a:off x="317241" y="136057"/>
            <a:ext cx="5947334" cy="461665"/>
          </a:xfrm>
          <a:prstGeom prst="rect">
            <a:avLst/>
          </a:prstGeom>
          <a:noFill/>
        </p:spPr>
        <p:txBody>
          <a:bodyPr wrap="none" rtlCol="0">
            <a:spAutoFit/>
          </a:bodyPr>
          <a:lstStyle/>
          <a:p>
            <a:r>
              <a:rPr lang="en-US" sz="2400" b="1" dirty="0" smtClean="0"/>
              <a:t>Decision Space: Spatially Explicit </a:t>
            </a:r>
            <a:r>
              <a:rPr lang="en-US" sz="2400" b="1" dirty="0"/>
              <a:t>Q</a:t>
            </a:r>
            <a:r>
              <a:rPr lang="en-US" sz="2400" b="1" dirty="0" smtClean="0"/>
              <a:t>uantitative</a:t>
            </a:r>
            <a:endParaRPr lang="en-US" sz="2400" b="1" dirty="0"/>
          </a:p>
        </p:txBody>
      </p:sp>
    </p:spTree>
    <p:extLst>
      <p:ext uri="{BB962C8B-B14F-4D97-AF65-F5344CB8AC3E}">
        <p14:creationId xmlns:p14="http://schemas.microsoft.com/office/powerpoint/2010/main" val="3717702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170" y="157734"/>
            <a:ext cx="8709660" cy="6542532"/>
          </a:xfrm>
          <a:prstGeom prst="rect">
            <a:avLst/>
          </a:prstGeom>
        </p:spPr>
      </p:pic>
    </p:spTree>
    <p:extLst>
      <p:ext uri="{BB962C8B-B14F-4D97-AF65-F5344CB8AC3E}">
        <p14:creationId xmlns:p14="http://schemas.microsoft.com/office/powerpoint/2010/main" val="3271989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36" y="449086"/>
            <a:ext cx="6327688" cy="47457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36" y="3020937"/>
            <a:ext cx="3881993" cy="2173915"/>
          </a:xfrm>
          <a:prstGeom prst="rect">
            <a:avLst/>
          </a:prstGeom>
        </p:spPr>
      </p:pic>
      <p:sp>
        <p:nvSpPr>
          <p:cNvPr id="4" name="TextBox 3"/>
          <p:cNvSpPr txBox="1"/>
          <p:nvPr/>
        </p:nvSpPr>
        <p:spPr>
          <a:xfrm>
            <a:off x="374621" y="471086"/>
            <a:ext cx="5310562" cy="954107"/>
          </a:xfrm>
          <a:prstGeom prst="rect">
            <a:avLst/>
          </a:prstGeom>
          <a:noFill/>
        </p:spPr>
        <p:txBody>
          <a:bodyPr wrap="square" rtlCol="0">
            <a:spAutoFit/>
          </a:bodyPr>
          <a:lstStyle/>
          <a:p>
            <a:r>
              <a:rPr lang="en-US" sz="2800" b="1" dirty="0" smtClean="0">
                <a:solidFill>
                  <a:schemeClr val="bg1"/>
                </a:solidFill>
              </a:rPr>
              <a:t>Fire Fighting</a:t>
            </a:r>
          </a:p>
          <a:p>
            <a:r>
              <a:rPr lang="en-US" sz="2800" b="1" dirty="0" smtClean="0">
                <a:solidFill>
                  <a:schemeClr val="bg1"/>
                </a:solidFill>
              </a:rPr>
              <a:t>(Retardant Avoidance/Yes Areas)</a:t>
            </a:r>
            <a:endParaRPr lang="en-US" sz="2800" b="1" dirty="0">
              <a:solidFill>
                <a:schemeClr val="bg1"/>
              </a:solidFill>
            </a:endParaRPr>
          </a:p>
        </p:txBody>
      </p:sp>
    </p:spTree>
    <p:extLst>
      <p:ext uri="{BB962C8B-B14F-4D97-AF65-F5344CB8AC3E}">
        <p14:creationId xmlns:p14="http://schemas.microsoft.com/office/powerpoint/2010/main" val="2073983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7355" y="175857"/>
            <a:ext cx="5181601" cy="2277547"/>
          </a:xfrm>
          <a:prstGeom prst="rect">
            <a:avLst/>
          </a:prstGeom>
        </p:spPr>
        <p:txBody>
          <a:bodyPr wrap="square">
            <a:spAutoFit/>
          </a:bodyPr>
          <a:lstStyle/>
          <a:p>
            <a:pPr algn="ctr"/>
            <a:r>
              <a:rPr lang="en-US" sz="2800" b="1" dirty="0">
                <a:latin typeface="Calibri" panose="020F0502020204030204" pitchFamily="34" charset="0"/>
                <a:ea typeface="Calibri" panose="020F0502020204030204" pitchFamily="34" charset="0"/>
                <a:cs typeface="Times New Roman" panose="02020603050405020304" pitchFamily="18" charset="0"/>
              </a:rPr>
              <a:t>Retardant YES Line Mapping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latin typeface="Calibri" panose="020F0502020204030204" pitchFamily="34" charset="0"/>
                <a:ea typeface="Calibri" panose="020F0502020204030204" pitchFamily="34" charset="0"/>
                <a:cs typeface="Times New Roman" panose="02020603050405020304" pitchFamily="18" charset="0"/>
              </a:rPr>
              <a:t>A GIS Based Approach</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latin typeface="Calibri" panose="020F0502020204030204" pitchFamily="34" charset="0"/>
                <a:ea typeface="Calibri" panose="020F0502020204030204" pitchFamily="34" charset="0"/>
                <a:cs typeface="Times New Roman" panose="02020603050405020304" pitchFamily="18" charset="0"/>
              </a:rPr>
              <a:t>Willamette National Forest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latin typeface="Calibri" panose="020F0502020204030204" pitchFamily="34" charset="0"/>
                <a:ea typeface="Calibri" panose="020F0502020204030204" pitchFamily="34" charset="0"/>
                <a:cs typeface="Times New Roman" panose="02020603050405020304" pitchFamily="18" charset="0"/>
              </a:rPr>
              <a:t>Modeled on the Deception Fire - Middle Fork Ranger District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latin typeface="Calibri" panose="020F0502020204030204" pitchFamily="34" charset="0"/>
                <a:ea typeface="Calibri" panose="020F0502020204030204" pitchFamily="34" charset="0"/>
                <a:cs typeface="Times New Roman" panose="02020603050405020304" pitchFamily="18" charset="0"/>
              </a:rPr>
              <a:t>February, 2015</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latin typeface="Calibri" panose="020F0502020204030204" pitchFamily="34" charset="0"/>
                <a:ea typeface="Calibri" panose="020F0502020204030204" pitchFamily="34" charset="0"/>
                <a:cs typeface="Times New Roman" panose="02020603050405020304" pitchFamily="18" charset="0"/>
              </a:rPr>
              <a:t>Nikki Swanson, Willamette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382907" y="916789"/>
            <a:ext cx="2673296" cy="646331"/>
          </a:xfrm>
          <a:prstGeom prst="rect">
            <a:avLst/>
          </a:prstGeom>
          <a:noFill/>
        </p:spPr>
        <p:txBody>
          <a:bodyPr wrap="none" rtlCol="0">
            <a:spAutoFit/>
          </a:bodyPr>
          <a:lstStyle/>
          <a:p>
            <a:r>
              <a:rPr lang="en-US" b="1" dirty="0" smtClean="0"/>
              <a:t>Step 1. NHD flow lines, </a:t>
            </a:r>
          </a:p>
          <a:p>
            <a:r>
              <a:rPr lang="en-US" b="1" dirty="0" smtClean="0"/>
              <a:t>buffering 300 </a:t>
            </a:r>
            <a:r>
              <a:rPr lang="en-US" b="1" dirty="0" err="1" smtClean="0"/>
              <a:t>ft</a:t>
            </a:r>
            <a:r>
              <a:rPr lang="en-US" b="1" dirty="0" smtClean="0"/>
              <a:t> each side.</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40" y="1563120"/>
            <a:ext cx="2305050" cy="2143125"/>
          </a:xfrm>
          <a:prstGeom prst="rect">
            <a:avLst/>
          </a:prstGeom>
        </p:spPr>
      </p:pic>
      <p:sp>
        <p:nvSpPr>
          <p:cNvPr id="5" name="TextBox 4"/>
          <p:cNvSpPr txBox="1"/>
          <p:nvPr/>
        </p:nvSpPr>
        <p:spPr>
          <a:xfrm>
            <a:off x="92766" y="4165207"/>
            <a:ext cx="3897734" cy="923330"/>
          </a:xfrm>
          <a:prstGeom prst="rect">
            <a:avLst/>
          </a:prstGeom>
          <a:noFill/>
        </p:spPr>
        <p:txBody>
          <a:bodyPr wrap="none" rtlCol="0">
            <a:spAutoFit/>
          </a:bodyPr>
          <a:lstStyle/>
          <a:p>
            <a:r>
              <a:rPr lang="en-US" b="1" dirty="0" smtClean="0"/>
              <a:t>Step 2. Add SHABs/wet meadows</a:t>
            </a:r>
          </a:p>
          <a:p>
            <a:r>
              <a:rPr lang="en-US" b="1" dirty="0" smtClean="0"/>
              <a:t>/lakes &amp; National Retardant Avoidance</a:t>
            </a:r>
          </a:p>
          <a:p>
            <a:r>
              <a:rPr lang="en-US" b="1" dirty="0" smtClean="0"/>
              <a:t> Layer</a:t>
            </a:r>
            <a:endParaRPr lang="en-US"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4" y="4791410"/>
            <a:ext cx="1898588" cy="18413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987" y="4203586"/>
            <a:ext cx="2400300" cy="2266950"/>
          </a:xfrm>
          <a:prstGeom prst="rect">
            <a:avLst/>
          </a:prstGeom>
        </p:spPr>
      </p:pic>
      <p:sp>
        <p:nvSpPr>
          <p:cNvPr id="8" name="TextBox 7"/>
          <p:cNvSpPr txBox="1"/>
          <p:nvPr/>
        </p:nvSpPr>
        <p:spPr>
          <a:xfrm>
            <a:off x="5187987" y="3241877"/>
            <a:ext cx="2109167" cy="923330"/>
          </a:xfrm>
          <a:prstGeom prst="rect">
            <a:avLst/>
          </a:prstGeom>
          <a:noFill/>
        </p:spPr>
        <p:txBody>
          <a:bodyPr wrap="none" rtlCol="0">
            <a:spAutoFit/>
          </a:bodyPr>
          <a:lstStyle/>
          <a:p>
            <a:r>
              <a:rPr lang="en-US" b="1" dirty="0" smtClean="0"/>
              <a:t>Step 3. Map</a:t>
            </a:r>
          </a:p>
          <a:p>
            <a:r>
              <a:rPr lang="en-US" b="1" dirty="0" smtClean="0"/>
              <a:t>retardant avoidance</a:t>
            </a:r>
          </a:p>
          <a:p>
            <a:r>
              <a:rPr lang="en-US" b="1" dirty="0" smtClean="0"/>
              <a:t>areas</a:t>
            </a:r>
            <a:endParaRPr lang="en-US"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4076" y="1747786"/>
            <a:ext cx="1956064" cy="2086468"/>
          </a:xfrm>
          <a:prstGeom prst="rect">
            <a:avLst/>
          </a:prstGeom>
        </p:spPr>
      </p:pic>
      <p:sp>
        <p:nvSpPr>
          <p:cNvPr id="10" name="TextBox 9"/>
          <p:cNvSpPr txBox="1"/>
          <p:nvPr/>
        </p:nvSpPr>
        <p:spPr>
          <a:xfrm>
            <a:off x="9170505" y="1378454"/>
            <a:ext cx="2343206" cy="369332"/>
          </a:xfrm>
          <a:prstGeom prst="rect">
            <a:avLst/>
          </a:prstGeom>
          <a:noFill/>
        </p:spPr>
        <p:txBody>
          <a:bodyPr wrap="none" rtlCol="0">
            <a:spAutoFit/>
          </a:bodyPr>
          <a:lstStyle/>
          <a:p>
            <a:r>
              <a:rPr lang="en-US" b="1" dirty="0" smtClean="0"/>
              <a:t>Step 4. Map ridgetops.</a:t>
            </a:r>
            <a:endParaRPr lang="en-US" b="1"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2435" y="4660751"/>
            <a:ext cx="1885950" cy="1924050"/>
          </a:xfrm>
          <a:prstGeom prst="rect">
            <a:avLst/>
          </a:prstGeom>
        </p:spPr>
      </p:pic>
      <p:sp>
        <p:nvSpPr>
          <p:cNvPr id="12" name="TextBox 11"/>
          <p:cNvSpPr txBox="1"/>
          <p:nvPr/>
        </p:nvSpPr>
        <p:spPr>
          <a:xfrm>
            <a:off x="8969104" y="4203586"/>
            <a:ext cx="2801793" cy="369332"/>
          </a:xfrm>
          <a:prstGeom prst="rect">
            <a:avLst/>
          </a:prstGeom>
          <a:noFill/>
        </p:spPr>
        <p:txBody>
          <a:bodyPr wrap="none" rtlCol="0">
            <a:spAutoFit/>
          </a:bodyPr>
          <a:lstStyle/>
          <a:p>
            <a:r>
              <a:rPr lang="en-US" b="1" dirty="0" smtClean="0"/>
              <a:t>Step 5. Retardant YES areas</a:t>
            </a:r>
            <a:endParaRPr lang="en-US" b="1" dirty="0"/>
          </a:p>
        </p:txBody>
      </p:sp>
    </p:spTree>
    <p:extLst>
      <p:ext uri="{BB962C8B-B14F-4D97-AF65-F5344CB8AC3E}">
        <p14:creationId xmlns:p14="http://schemas.microsoft.com/office/powerpoint/2010/main" val="1394556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834" y="344556"/>
            <a:ext cx="7059433" cy="461665"/>
          </a:xfrm>
          <a:prstGeom prst="rect">
            <a:avLst/>
          </a:prstGeom>
          <a:noFill/>
        </p:spPr>
        <p:txBody>
          <a:bodyPr wrap="none" rtlCol="0">
            <a:spAutoFit/>
          </a:bodyPr>
          <a:lstStyle/>
          <a:p>
            <a:r>
              <a:rPr lang="en-US" sz="2400" b="1" dirty="0" smtClean="0"/>
              <a:t>Fire &amp; Fish: Retardant Avoidance/Yes areas (modified)</a:t>
            </a:r>
            <a:endParaRPr lang="en-US" sz="2400" b="1" dirty="0"/>
          </a:p>
        </p:txBody>
      </p:sp>
      <p:sp>
        <p:nvSpPr>
          <p:cNvPr id="3" name="TextBox 2"/>
          <p:cNvSpPr txBox="1"/>
          <p:nvPr/>
        </p:nvSpPr>
        <p:spPr>
          <a:xfrm>
            <a:off x="177484" y="1269368"/>
            <a:ext cx="11851001" cy="2308324"/>
          </a:xfrm>
          <a:prstGeom prst="rect">
            <a:avLst/>
          </a:prstGeom>
          <a:noFill/>
        </p:spPr>
        <p:txBody>
          <a:bodyPr wrap="none" rtlCol="0">
            <a:spAutoFit/>
          </a:bodyPr>
          <a:lstStyle/>
          <a:p>
            <a:r>
              <a:rPr lang="en-US" b="1" dirty="0" smtClean="0"/>
              <a:t>Step 1: </a:t>
            </a:r>
            <a:r>
              <a:rPr lang="en-US" b="1" dirty="0" err="1" smtClean="0"/>
              <a:t>NetMap</a:t>
            </a:r>
            <a:r>
              <a:rPr lang="en-US" b="1" dirty="0" smtClean="0"/>
              <a:t> stream layer (more comprehensive, more consistent) – delineate a 300 </a:t>
            </a:r>
            <a:r>
              <a:rPr lang="en-US" b="1" dirty="0" err="1" smtClean="0"/>
              <a:t>ft</a:t>
            </a:r>
            <a:r>
              <a:rPr lang="en-US" b="1" dirty="0" smtClean="0"/>
              <a:t> buffer both sides of all streams –</a:t>
            </a:r>
          </a:p>
          <a:p>
            <a:r>
              <a:rPr lang="en-US" b="1" dirty="0" smtClean="0"/>
              <a:t>Retardant Avoidance Areas.</a:t>
            </a:r>
          </a:p>
          <a:p>
            <a:endParaRPr lang="en-US" b="1" dirty="0"/>
          </a:p>
          <a:p>
            <a:r>
              <a:rPr lang="en-US" b="1" dirty="0" smtClean="0"/>
              <a:t>Step 2. Remove headwater channels likely to be dry during fire season (first-order streams, </a:t>
            </a:r>
            <a:r>
              <a:rPr lang="en-US" b="1" dirty="0" smtClean="0"/>
              <a:t>likely ephemeral, dry in</a:t>
            </a:r>
          </a:p>
          <a:p>
            <a:r>
              <a:rPr lang="en-US" b="1" dirty="0" smtClean="0"/>
              <a:t>fire season)</a:t>
            </a:r>
            <a:r>
              <a:rPr lang="en-US" b="1" dirty="0" smtClean="0"/>
              <a:t>.</a:t>
            </a:r>
            <a:endParaRPr lang="en-US" b="1" dirty="0" smtClean="0"/>
          </a:p>
          <a:p>
            <a:endParaRPr lang="en-US" b="1" dirty="0"/>
          </a:p>
          <a:p>
            <a:r>
              <a:rPr lang="en-US" b="1" dirty="0" smtClean="0"/>
              <a:t>Step 3. Identify critical fish – riparian environments (thermal </a:t>
            </a:r>
            <a:r>
              <a:rPr lang="en-US" b="1" dirty="0" err="1" smtClean="0"/>
              <a:t>refugia</a:t>
            </a:r>
            <a:r>
              <a:rPr lang="en-US" b="1" dirty="0" smtClean="0"/>
              <a:t>, floodplains) and REMOVE </a:t>
            </a:r>
            <a:r>
              <a:rPr lang="en-US" b="1" dirty="0" smtClean="0"/>
              <a:t>these from avoidance</a:t>
            </a:r>
          </a:p>
          <a:p>
            <a:r>
              <a:rPr lang="en-US" b="1" dirty="0" smtClean="0"/>
              <a:t>areas </a:t>
            </a:r>
            <a:r>
              <a:rPr lang="en-US" b="1" dirty="0" smtClean="0"/>
              <a:t>(</a:t>
            </a:r>
            <a:r>
              <a:rPr lang="en-US" b="1" dirty="0" smtClean="0"/>
              <a:t>they </a:t>
            </a:r>
            <a:r>
              <a:rPr lang="en-US" b="1" dirty="0" smtClean="0"/>
              <a:t>become optionally </a:t>
            </a:r>
            <a:r>
              <a:rPr lang="en-US" b="1" dirty="0" smtClean="0"/>
              <a:t>a retardant YES area). Reasoning: Short term vs longer term impacts.</a:t>
            </a:r>
            <a:endParaRPr lang="en-US" b="1" dirty="0"/>
          </a:p>
        </p:txBody>
      </p:sp>
    </p:spTree>
    <p:extLst>
      <p:ext uri="{BB962C8B-B14F-4D97-AF65-F5344CB8AC3E}">
        <p14:creationId xmlns:p14="http://schemas.microsoft.com/office/powerpoint/2010/main" val="57135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585" y="267399"/>
            <a:ext cx="8313707" cy="6276730"/>
          </a:xfrm>
          <a:prstGeom prst="rect">
            <a:avLst/>
          </a:prstGeom>
        </p:spPr>
      </p:pic>
      <p:sp>
        <p:nvSpPr>
          <p:cNvPr id="2" name="TextBox 1"/>
          <p:cNvSpPr txBox="1"/>
          <p:nvPr/>
        </p:nvSpPr>
        <p:spPr>
          <a:xfrm>
            <a:off x="478972" y="377371"/>
            <a:ext cx="2240229" cy="830997"/>
          </a:xfrm>
          <a:prstGeom prst="rect">
            <a:avLst/>
          </a:prstGeom>
          <a:noFill/>
        </p:spPr>
        <p:txBody>
          <a:bodyPr wrap="none" rtlCol="0">
            <a:spAutoFit/>
          </a:bodyPr>
          <a:lstStyle/>
          <a:p>
            <a:r>
              <a:rPr lang="en-US" sz="2400" b="1" dirty="0" smtClean="0"/>
              <a:t>Fire retardant</a:t>
            </a:r>
          </a:p>
          <a:p>
            <a:r>
              <a:rPr lang="en-US" sz="2400" b="1" dirty="0" smtClean="0"/>
              <a:t>avoidance areas</a:t>
            </a:r>
            <a:endParaRPr lang="en-US" sz="2400" b="1" dirty="0"/>
          </a:p>
        </p:txBody>
      </p:sp>
    </p:spTree>
    <p:extLst>
      <p:ext uri="{BB962C8B-B14F-4D97-AF65-F5344CB8AC3E}">
        <p14:creationId xmlns:p14="http://schemas.microsoft.com/office/powerpoint/2010/main" val="2060419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86" y="176022"/>
            <a:ext cx="8910828" cy="6505956"/>
          </a:xfrm>
          <a:prstGeom prst="rect">
            <a:avLst/>
          </a:prstGeom>
        </p:spPr>
      </p:pic>
    </p:spTree>
    <p:extLst>
      <p:ext uri="{BB962C8B-B14F-4D97-AF65-F5344CB8AC3E}">
        <p14:creationId xmlns:p14="http://schemas.microsoft.com/office/powerpoint/2010/main" val="2636683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06" y="159657"/>
            <a:ext cx="11652808" cy="6515549"/>
          </a:xfrm>
          <a:prstGeom prst="rect">
            <a:avLst/>
          </a:prstGeom>
        </p:spPr>
      </p:pic>
    </p:spTree>
    <p:extLst>
      <p:ext uri="{BB962C8B-B14F-4D97-AF65-F5344CB8AC3E}">
        <p14:creationId xmlns:p14="http://schemas.microsoft.com/office/powerpoint/2010/main" val="791859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8343" y="855372"/>
            <a:ext cx="6096000" cy="4856971"/>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Fire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flamelen_unfm</a:t>
            </a:r>
            <a:r>
              <a:rPr lang="en-US" dirty="0">
                <a:latin typeface="Calibri" panose="020F0502020204030204" pitchFamily="34" charset="0"/>
                <a:ea typeface="Calibri" panose="020F0502020204030204" pitchFamily="34" charset="0"/>
                <a:cs typeface="Times New Roman" panose="02020603050405020304" pitchFamily="18" charset="0"/>
              </a:rPr>
              <a:t>] Fire Severity-Hillside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flam_loc</a:t>
            </a:r>
            <a:r>
              <a:rPr lang="en-US" dirty="0">
                <a:latin typeface="Calibri" panose="020F0502020204030204" pitchFamily="34" charset="0"/>
                <a:ea typeface="Calibri" panose="020F0502020204030204" pitchFamily="34" charset="0"/>
                <a:cs typeface="Times New Roman" panose="02020603050405020304" pitchFamily="18" charset="0"/>
              </a:rPr>
              <a:t> ] Fire Severity-Channel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flam_cum</a:t>
            </a:r>
            <a:r>
              <a:rPr lang="en-US" dirty="0">
                <a:latin typeface="Calibri" panose="020F0502020204030204" pitchFamily="34" charset="0"/>
                <a:ea typeface="Calibri" panose="020F0502020204030204" pitchFamily="34" charset="0"/>
                <a:cs typeface="Times New Roman" panose="02020603050405020304" pitchFamily="18" charset="0"/>
              </a:rPr>
              <a:t> ] Fire Severity-Aggregated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AvgaFlame</a:t>
            </a:r>
            <a:r>
              <a:rPr lang="en-US" dirty="0">
                <a:latin typeface="Calibri" panose="020F0502020204030204" pitchFamily="34" charset="0"/>
                <a:ea typeface="Calibri" panose="020F0502020204030204" pitchFamily="34" charset="0"/>
                <a:cs typeface="Times New Roman" panose="02020603050405020304" pitchFamily="18" charset="0"/>
              </a:rPr>
              <a:t>] HUC6-summarized Fire Severity</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Aquatics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fish_bull</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Bull Trout (presence/absence)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SumLBull</a:t>
            </a:r>
            <a:r>
              <a:rPr lang="en-US" dirty="0">
                <a:latin typeface="Calibri" panose="020F0502020204030204" pitchFamily="34" charset="0"/>
                <a:ea typeface="Calibri" panose="020F0502020204030204" pitchFamily="34" charset="0"/>
                <a:cs typeface="Times New Roman" panose="02020603050405020304" pitchFamily="18" charset="0"/>
              </a:rPr>
              <a:t>] HUC6-summarized Bull Trout Length</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fish_redb</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Redband</a:t>
            </a:r>
            <a:r>
              <a:rPr lang="en-US" dirty="0">
                <a:latin typeface="Calibri" panose="020F0502020204030204" pitchFamily="34" charset="0"/>
                <a:ea typeface="Calibri" panose="020F0502020204030204" pitchFamily="34" charset="0"/>
                <a:cs typeface="Times New Roman" panose="02020603050405020304" pitchFamily="18" charset="0"/>
              </a:rPr>
              <a:t> Trout (presence/absence)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SumLRedb</a:t>
            </a:r>
            <a:r>
              <a:rPr lang="en-US" dirty="0">
                <a:latin typeface="Calibri" panose="020F0502020204030204" pitchFamily="34" charset="0"/>
                <a:ea typeface="Calibri" panose="020F0502020204030204" pitchFamily="34" charset="0"/>
                <a:cs typeface="Times New Roman" panose="02020603050405020304" pitchFamily="18" charset="0"/>
              </a:rPr>
              <a:t>] HUC6-summarized Red Band Length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IP_Steelhd</a:t>
            </a:r>
            <a:r>
              <a:rPr lang="en-US" dirty="0">
                <a:latin typeface="Calibri" panose="020F0502020204030204" pitchFamily="34" charset="0"/>
                <a:ea typeface="Calibri" panose="020F0502020204030204" pitchFamily="34" charset="0"/>
                <a:cs typeface="Times New Roman" panose="02020603050405020304" pitchFamily="18" charset="0"/>
              </a:rPr>
              <a:t>] Steelhead IP</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AvgIPStlnd</a:t>
            </a:r>
            <a:r>
              <a:rPr lang="en-US" dirty="0">
                <a:latin typeface="Calibri" panose="020F0502020204030204" pitchFamily="34" charset="0"/>
                <a:ea typeface="Calibri" panose="020F0502020204030204" pitchFamily="34" charset="0"/>
                <a:cs typeface="Times New Roman" panose="02020603050405020304" pitchFamily="18" charset="0"/>
              </a:rPr>
              <a:t>] HUC6-summarized Steelhead IP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IP_Chinook</a:t>
            </a:r>
            <a:r>
              <a:rPr lang="en-US" dirty="0">
                <a:latin typeface="Calibri" panose="020F0502020204030204" pitchFamily="34" charset="0"/>
                <a:ea typeface="Calibri" panose="020F0502020204030204" pitchFamily="34" charset="0"/>
                <a:cs typeface="Times New Roman" panose="02020603050405020304" pitchFamily="18" charset="0"/>
              </a:rPr>
              <a:t>] Chinook IP</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AvgIPChinook</a:t>
            </a:r>
            <a:r>
              <a:rPr lang="en-US" dirty="0">
                <a:latin typeface="Calibri" panose="020F0502020204030204" pitchFamily="34" charset="0"/>
                <a:ea typeface="Calibri" panose="020F0502020204030204" pitchFamily="34" charset="0"/>
                <a:cs typeface="Times New Roman" panose="02020603050405020304" pitchFamily="18" charset="0"/>
              </a:rPr>
              <a:t>] HUC6-summarized Chinook IP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872343" y="216992"/>
            <a:ext cx="7939738" cy="461665"/>
          </a:xfrm>
          <a:prstGeom prst="rect">
            <a:avLst/>
          </a:prstGeom>
          <a:noFill/>
        </p:spPr>
        <p:txBody>
          <a:bodyPr wrap="none" rtlCol="0">
            <a:spAutoFit/>
          </a:bodyPr>
          <a:lstStyle/>
          <a:p>
            <a:r>
              <a:rPr lang="en-US" sz="2400" b="1" dirty="0" smtClean="0"/>
              <a:t>Drop down attribute list in </a:t>
            </a:r>
            <a:r>
              <a:rPr lang="en-US" sz="2400" b="1" dirty="0" err="1" smtClean="0"/>
              <a:t>NetMap’s</a:t>
            </a:r>
            <a:r>
              <a:rPr lang="en-US" sz="2400" b="1" dirty="0" smtClean="0"/>
              <a:t> Fire and Fish Quick Tool</a:t>
            </a:r>
            <a:endParaRPr lang="en-US" sz="2400" b="1" dirty="0"/>
          </a:p>
        </p:txBody>
      </p:sp>
      <p:sp>
        <p:nvSpPr>
          <p:cNvPr id="6" name="Rectangle 5"/>
          <p:cNvSpPr/>
          <p:nvPr/>
        </p:nvSpPr>
        <p:spPr>
          <a:xfrm>
            <a:off x="6096000" y="1047988"/>
            <a:ext cx="6096000" cy="4471737"/>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Erosion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WEPPSlop</a:t>
            </a:r>
            <a:r>
              <a:rPr lang="en-US" dirty="0">
                <a:latin typeface="Calibri" panose="020F0502020204030204" pitchFamily="34" charset="0"/>
                <a:ea typeface="Calibri" panose="020F0502020204030204" pitchFamily="34" charset="0"/>
                <a:cs typeface="Times New Roman" panose="02020603050405020304" pitchFamily="18" charset="0"/>
              </a:rPr>
              <a:t>] Surface Erosion(Fire)-Hillside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SumWepp</a:t>
            </a:r>
            <a:r>
              <a:rPr lang="en-US" dirty="0">
                <a:latin typeface="Calibri" panose="020F0502020204030204" pitchFamily="34" charset="0"/>
                <a:ea typeface="Calibri" panose="020F0502020204030204" pitchFamily="34" charset="0"/>
                <a:cs typeface="Times New Roman" panose="02020603050405020304" pitchFamily="18" charset="0"/>
              </a:rPr>
              <a:t>] HUC6-summarized Surface Erosion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[WEPP} Surface Erosion(Fire)-Channel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WEPP_Cum</a:t>
            </a:r>
            <a:r>
              <a:rPr lang="en-US" dirty="0">
                <a:latin typeface="Calibri" panose="020F0502020204030204" pitchFamily="34" charset="0"/>
                <a:ea typeface="Calibri" panose="020F0502020204030204" pitchFamily="34" charset="0"/>
                <a:cs typeface="Times New Roman" panose="02020603050405020304" pitchFamily="18" charset="0"/>
              </a:rPr>
              <a:t>] Surface Erosion(Fire)-Aggregated</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[Gully] Gully Potential-Hillside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AvgGully</a:t>
            </a:r>
            <a:r>
              <a:rPr lang="en-US" dirty="0">
                <a:latin typeface="Calibri" panose="020F0502020204030204" pitchFamily="34" charset="0"/>
                <a:ea typeface="Calibri" panose="020F0502020204030204" pitchFamily="34" charset="0"/>
                <a:cs typeface="Times New Roman" panose="02020603050405020304" pitchFamily="18" charset="0"/>
              </a:rPr>
              <a:t>] HUC6-summarized Gully Erosion</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Gully_Loc</a:t>
            </a:r>
            <a:r>
              <a:rPr lang="en-US" dirty="0">
                <a:latin typeface="Calibri" panose="020F0502020204030204" pitchFamily="34" charset="0"/>
                <a:ea typeface="Calibri" panose="020F0502020204030204" pitchFamily="34" charset="0"/>
                <a:cs typeface="Times New Roman" panose="02020603050405020304" pitchFamily="18" charset="0"/>
              </a:rPr>
              <a:t>] Gully Potential-Segment</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Gully_Cum</a:t>
            </a:r>
            <a:r>
              <a:rPr lang="en-US" dirty="0">
                <a:latin typeface="Calibri" panose="020F0502020204030204" pitchFamily="34" charset="0"/>
                <a:ea typeface="Calibri" panose="020F0502020204030204" pitchFamily="34" charset="0"/>
                <a:cs typeface="Times New Roman" panose="02020603050405020304" pitchFamily="18" charset="0"/>
              </a:rPr>
              <a:t>] Gully Potential-Aggregated</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[GEP] Shallow Landslide Potential-Hillside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AvgGEP</a:t>
            </a:r>
            <a:r>
              <a:rPr lang="en-US" dirty="0">
                <a:latin typeface="Calibri" panose="020F0502020204030204" pitchFamily="34" charset="0"/>
                <a:ea typeface="Calibri" panose="020F0502020204030204" pitchFamily="34" charset="0"/>
                <a:cs typeface="Times New Roman" panose="02020603050405020304" pitchFamily="18" charset="0"/>
              </a:rPr>
              <a:t>] HUC6-summarized Landslide Potential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[GEP] Shallow Landslide-Channel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GEP_Cum</a:t>
            </a:r>
            <a:r>
              <a:rPr lang="en-US" dirty="0">
                <a:latin typeface="Calibri" panose="020F0502020204030204" pitchFamily="34" charset="0"/>
                <a:ea typeface="Calibri" panose="020F0502020204030204" pitchFamily="34" charset="0"/>
                <a:cs typeface="Times New Roman" panose="02020603050405020304" pitchFamily="18" charset="0"/>
              </a:rPr>
              <a:t>] Shallow Landslide-Aggregated</a:t>
            </a:r>
            <a:endParaRPr lang="en-US" dirty="0"/>
          </a:p>
        </p:txBody>
      </p:sp>
    </p:spTree>
    <p:extLst>
      <p:ext uri="{BB962C8B-B14F-4D97-AF65-F5344CB8AC3E}">
        <p14:creationId xmlns:p14="http://schemas.microsoft.com/office/powerpoint/2010/main" val="2922468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620" y="127519"/>
            <a:ext cx="2426177" cy="461665"/>
          </a:xfrm>
          <a:prstGeom prst="rect">
            <a:avLst/>
          </a:prstGeom>
          <a:noFill/>
        </p:spPr>
        <p:txBody>
          <a:bodyPr wrap="none" rtlCol="0">
            <a:spAutoFit/>
          </a:bodyPr>
          <a:lstStyle/>
          <a:p>
            <a:r>
              <a:rPr lang="en-US" sz="2400" b="1" dirty="0" smtClean="0"/>
              <a:t>Data Deliverables</a:t>
            </a:r>
            <a:endParaRPr lang="en-US" sz="2400" b="1" dirty="0"/>
          </a:p>
        </p:txBody>
      </p:sp>
      <p:graphicFrame>
        <p:nvGraphicFramePr>
          <p:cNvPr id="2" name="Table 1"/>
          <p:cNvGraphicFramePr>
            <a:graphicFrameLocks noGrp="1"/>
          </p:cNvGraphicFramePr>
          <p:nvPr>
            <p:extLst>
              <p:ext uri="{D42A27DB-BD31-4B8C-83A1-F6EECF244321}">
                <p14:modId xmlns:p14="http://schemas.microsoft.com/office/powerpoint/2010/main" val="3767913369"/>
              </p:ext>
            </p:extLst>
          </p:nvPr>
        </p:nvGraphicFramePr>
        <p:xfrm>
          <a:off x="126090" y="798391"/>
          <a:ext cx="5781225" cy="4992436"/>
        </p:xfrm>
        <a:graphic>
          <a:graphicData uri="http://schemas.openxmlformats.org/drawingml/2006/table">
            <a:tbl>
              <a:tblPr firstRow="1" firstCol="1" bandRow="1">
                <a:tableStyleId>{5C22544A-7EE6-4342-B048-85BDC9FD1C3A}</a:tableStyleId>
              </a:tblPr>
              <a:tblGrid>
                <a:gridCol w="1517681"/>
                <a:gridCol w="564587"/>
                <a:gridCol w="508818"/>
                <a:gridCol w="681766"/>
                <a:gridCol w="681766"/>
                <a:gridCol w="904844"/>
                <a:gridCol w="921763"/>
              </a:tblGrid>
              <a:tr h="483482">
                <a:tc>
                  <a:txBody>
                    <a:bodyPr/>
                    <a:lstStyle/>
                    <a:p>
                      <a:pPr marL="0" marR="0">
                        <a:lnSpc>
                          <a:spcPct val="107000"/>
                        </a:lnSpc>
                        <a:spcBef>
                          <a:spcPts val="0"/>
                        </a:spcBef>
                        <a:spcAft>
                          <a:spcPts val="0"/>
                        </a:spcAft>
                      </a:pPr>
                      <a:r>
                        <a:rPr lang="en-US" sz="1200" dirty="0">
                          <a:effectLst/>
                        </a:rPr>
                        <a:t>Data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a:effectLst/>
                        </a:rPr>
                        <a:t>Raster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a:effectLst/>
                        </a:rPr>
                        <a:t>Road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a:effectLst/>
                        </a:rPr>
                        <a:t>Polygon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a:effectLst/>
                        </a:rPr>
                        <a:t>Reach Segment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Reach, routed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Aggregated HUC 6</a:t>
                      </a:r>
                      <a:r>
                        <a:rPr lang="en-US" sz="1200" baseline="30000" dirty="0">
                          <a:effectLst/>
                        </a:rPr>
                        <a:t>th</a:t>
                      </a:r>
                      <a:r>
                        <a:rPr lang="en-US" sz="1200" dirty="0">
                          <a:effectLst/>
                        </a:rPr>
                        <a:t> Polygon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161161">
                <a:tc>
                  <a:txBody>
                    <a:bodyPr/>
                    <a:lstStyle/>
                    <a:p>
                      <a:pPr marL="0" marR="0">
                        <a:lnSpc>
                          <a:spcPct val="107000"/>
                        </a:lnSpc>
                        <a:spcBef>
                          <a:spcPts val="0"/>
                        </a:spcBef>
                        <a:spcAft>
                          <a:spcPts val="0"/>
                        </a:spcAft>
                      </a:pPr>
                      <a:r>
                        <a:rPr lang="en-US" sz="1100">
                          <a:effectLst/>
                        </a:rPr>
                        <a:t>1) Fire severity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161161">
                <a:tc>
                  <a:txBody>
                    <a:bodyPr/>
                    <a:lstStyle/>
                    <a:p>
                      <a:pPr marL="0" marR="0">
                        <a:lnSpc>
                          <a:spcPct val="107000"/>
                        </a:lnSpc>
                        <a:spcBef>
                          <a:spcPts val="0"/>
                        </a:spcBef>
                        <a:spcAft>
                          <a:spcPts val="0"/>
                        </a:spcAft>
                      </a:pPr>
                      <a:r>
                        <a:rPr lang="en-US" sz="1100">
                          <a:effectLst/>
                        </a:rPr>
                        <a:t>2) Fire probability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322321">
                <a:tc>
                  <a:txBody>
                    <a:bodyPr/>
                    <a:lstStyle/>
                    <a:p>
                      <a:pPr marL="0" marR="0">
                        <a:lnSpc>
                          <a:spcPct val="107000"/>
                        </a:lnSpc>
                        <a:spcBef>
                          <a:spcPts val="0"/>
                        </a:spcBef>
                        <a:spcAft>
                          <a:spcPts val="0"/>
                        </a:spcAft>
                      </a:pPr>
                      <a:r>
                        <a:rPr lang="en-US" sz="1100">
                          <a:effectLst/>
                        </a:rPr>
                        <a:t>3) Bull trout/Redband presence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100">
                          <a:effectLst/>
                        </a:rPr>
                        <a:t>4) Salmon intrinsic potential  (chinook, steelhead, coho)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100">
                          <a:effectLst/>
                        </a:rPr>
                        <a:t>5) Post fire surface erosion (WEPP-Disturbed)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322321">
                <a:tc>
                  <a:txBody>
                    <a:bodyPr/>
                    <a:lstStyle/>
                    <a:p>
                      <a:pPr marL="0" marR="0">
                        <a:lnSpc>
                          <a:spcPct val="107000"/>
                        </a:lnSpc>
                        <a:spcBef>
                          <a:spcPts val="0"/>
                        </a:spcBef>
                        <a:spcAft>
                          <a:spcPts val="0"/>
                        </a:spcAft>
                      </a:pPr>
                      <a:r>
                        <a:rPr lang="en-US" sz="1100">
                          <a:effectLst/>
                        </a:rPr>
                        <a:t>6) Post fire landslide potential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322321">
                <a:tc>
                  <a:txBody>
                    <a:bodyPr/>
                    <a:lstStyle/>
                    <a:p>
                      <a:pPr marL="0" marR="0">
                        <a:lnSpc>
                          <a:spcPct val="107000"/>
                        </a:lnSpc>
                        <a:spcBef>
                          <a:spcPts val="0"/>
                        </a:spcBef>
                        <a:spcAft>
                          <a:spcPts val="0"/>
                        </a:spcAft>
                      </a:pPr>
                      <a:r>
                        <a:rPr lang="en-US" sz="1100">
                          <a:effectLst/>
                        </a:rPr>
                        <a:t>7) Post fire gully potential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100">
                          <a:effectLst/>
                        </a:rPr>
                        <a:t>8) Current shade-thermal energy/thermal refugia (LEMMA)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644642">
                <a:tc>
                  <a:txBody>
                    <a:bodyPr/>
                    <a:lstStyle/>
                    <a:p>
                      <a:pPr marL="0" marR="0">
                        <a:lnSpc>
                          <a:spcPct val="107000"/>
                        </a:lnSpc>
                        <a:spcBef>
                          <a:spcPts val="0"/>
                        </a:spcBef>
                        <a:spcAft>
                          <a:spcPts val="0"/>
                        </a:spcAft>
                      </a:pPr>
                      <a:r>
                        <a:rPr lang="en-US" sz="1100">
                          <a:effectLst/>
                        </a:rPr>
                        <a:t>9) Post fire shade-thermal energy/thermal refugia (LEMMA reduced)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100">
                          <a:effectLst/>
                        </a:rPr>
                        <a:t>10) Thermal difference (sensitivity) map </a:t>
                      </a:r>
                    </a:p>
                    <a:p>
                      <a:pPr marL="0" marR="0">
                        <a:lnSpc>
                          <a:spcPct val="107000"/>
                        </a:lnSpc>
                        <a:spcBef>
                          <a:spcPts val="0"/>
                        </a:spcBef>
                        <a:spcAft>
                          <a:spcPts val="0"/>
                        </a:spcAft>
                      </a:pPr>
                      <a:r>
                        <a:rPr lang="en-US" sz="1100">
                          <a:effectLst/>
                        </a:rPr>
                        <a:t>(#5 –#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100" dirty="0">
                          <a:effectLst/>
                        </a:rPr>
                        <a:t>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469317536"/>
              </p:ext>
            </p:extLst>
          </p:nvPr>
        </p:nvGraphicFramePr>
        <p:xfrm>
          <a:off x="5997030" y="807356"/>
          <a:ext cx="5858510" cy="3173414"/>
        </p:xfrm>
        <a:graphic>
          <a:graphicData uri="http://schemas.openxmlformats.org/drawingml/2006/table">
            <a:tbl>
              <a:tblPr firstRow="1" firstCol="1" bandRow="1">
                <a:tableStyleId>{5C22544A-7EE6-4342-B048-85BDC9FD1C3A}</a:tableStyleId>
              </a:tblPr>
              <a:tblGrid>
                <a:gridCol w="1537970"/>
                <a:gridCol w="572135"/>
                <a:gridCol w="515620"/>
                <a:gridCol w="690880"/>
                <a:gridCol w="690880"/>
                <a:gridCol w="916940"/>
                <a:gridCol w="934085"/>
              </a:tblGrid>
              <a:tr h="0">
                <a:tc>
                  <a:txBody>
                    <a:bodyPr/>
                    <a:lstStyle/>
                    <a:p>
                      <a:pPr marL="0" marR="0">
                        <a:lnSpc>
                          <a:spcPct val="107000"/>
                        </a:lnSpc>
                        <a:spcBef>
                          <a:spcPts val="0"/>
                        </a:spcBef>
                        <a:spcAft>
                          <a:spcPts val="0"/>
                        </a:spcAft>
                      </a:pPr>
                      <a:r>
                        <a:rPr lang="en-US" sz="1100" dirty="0">
                          <a:effectLst/>
                        </a:rPr>
                        <a:t>11) Road Sediment production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12) Road sediment delivery (no fire)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13) Road sediment delivery difference (no fire-fire)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14) Cumulative habitat length above road crossings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15) Road – landslide/gully potential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16) Retardant no go – all channels buffererd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17) Retardant no go – ephemeral channels removed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70840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543" y="461440"/>
            <a:ext cx="6096000" cy="5438284"/>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Roads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SedProd</a:t>
            </a:r>
            <a:r>
              <a:rPr lang="en-US" dirty="0">
                <a:latin typeface="Calibri" panose="020F0502020204030204" pitchFamily="34" charset="0"/>
                <a:ea typeface="Calibri" panose="020F0502020204030204" pitchFamily="34" charset="0"/>
                <a:cs typeface="Times New Roman" panose="02020603050405020304" pitchFamily="18" charset="0"/>
              </a:rPr>
              <a:t>] Sediment Production-Road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SedDel</a:t>
            </a:r>
            <a:r>
              <a:rPr lang="en-US" dirty="0">
                <a:latin typeface="Calibri" panose="020F0502020204030204" pitchFamily="34" charset="0"/>
                <a:ea typeface="Calibri" panose="020F0502020204030204" pitchFamily="34" charset="0"/>
                <a:cs typeface="Times New Roman" panose="02020603050405020304" pitchFamily="18" charset="0"/>
              </a:rPr>
              <a:t>] Sediment Delivery-Road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SedDelF</a:t>
            </a:r>
            <a:r>
              <a:rPr lang="en-US" dirty="0">
                <a:latin typeface="Calibri" panose="020F0502020204030204" pitchFamily="34" charset="0"/>
                <a:ea typeface="Calibri" panose="020F0502020204030204" pitchFamily="34" charset="0"/>
                <a:cs typeface="Times New Roman" panose="02020603050405020304" pitchFamily="18" charset="0"/>
              </a:rPr>
              <a:t>] Fire Sediment Delivery-Road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Del_Fdif</a:t>
            </a:r>
            <a:r>
              <a:rPr lang="en-US" dirty="0">
                <a:latin typeface="Calibri" panose="020F0502020204030204" pitchFamily="34" charset="0"/>
                <a:ea typeface="Calibri" panose="020F0502020204030204" pitchFamily="34" charset="0"/>
                <a:cs typeface="Times New Roman" panose="02020603050405020304" pitchFamily="18" charset="0"/>
              </a:rPr>
              <a:t>] Difference-Road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Length_M</a:t>
            </a:r>
            <a:r>
              <a:rPr lang="en-US" dirty="0">
                <a:latin typeface="Calibri" panose="020F0502020204030204" pitchFamily="34" charset="0"/>
                <a:ea typeface="Calibri" panose="020F0502020204030204" pitchFamily="34" charset="0"/>
                <a:cs typeface="Times New Roman" panose="02020603050405020304" pitchFamily="18" charset="0"/>
              </a:rPr>
              <a:t>] Road Drainage Length</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ToStream_M</a:t>
            </a:r>
            <a:r>
              <a:rPr lang="en-US" dirty="0">
                <a:latin typeface="Calibri" panose="020F0502020204030204" pitchFamily="34" charset="0"/>
                <a:ea typeface="Calibri" panose="020F0502020204030204" pitchFamily="34" charset="0"/>
                <a:cs typeface="Times New Roman" panose="02020603050405020304" pitchFamily="18" charset="0"/>
              </a:rPr>
              <a:t>] Distance to Stream</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Graip</a:t>
            </a:r>
            <a:r>
              <a:rPr lang="en-US" dirty="0">
                <a:latin typeface="Calibri" panose="020F0502020204030204" pitchFamily="34" charset="0"/>
                <a:ea typeface="Calibri" panose="020F0502020204030204" pitchFamily="34" charset="0"/>
                <a:cs typeface="Times New Roman" panose="02020603050405020304" pitchFamily="18" charset="0"/>
              </a:rPr>
              <a:t>] Sediment Delivery-Channel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SumGDel</a:t>
            </a:r>
            <a:r>
              <a:rPr lang="en-US" dirty="0">
                <a:latin typeface="Calibri" panose="020F0502020204030204" pitchFamily="34" charset="0"/>
                <a:ea typeface="Calibri" panose="020F0502020204030204" pitchFamily="34" charset="0"/>
                <a:cs typeface="Times New Roman" panose="02020603050405020304" pitchFamily="18" charset="0"/>
              </a:rPr>
              <a:t>] HUC6-summarized Sediment Delivery</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Graip_Cum</a:t>
            </a:r>
            <a:r>
              <a:rPr lang="en-US" dirty="0">
                <a:latin typeface="Calibri" panose="020F0502020204030204" pitchFamily="34" charset="0"/>
                <a:ea typeface="Calibri" panose="020F0502020204030204" pitchFamily="34" charset="0"/>
                <a:cs typeface="Times New Roman" panose="02020603050405020304" pitchFamily="18" charset="0"/>
              </a:rPr>
              <a:t>] Sediment Delivery-Aggregated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GraipF</a:t>
            </a:r>
            <a:r>
              <a:rPr lang="en-US" dirty="0">
                <a:latin typeface="Calibri" panose="020F0502020204030204" pitchFamily="34" charset="0"/>
                <a:ea typeface="Calibri" panose="020F0502020204030204" pitchFamily="34" charset="0"/>
                <a:cs typeface="Times New Roman" panose="02020603050405020304" pitchFamily="18" charset="0"/>
              </a:rPr>
              <a:t>] Fire Sediment Delivery-Channel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SumGFDel</a:t>
            </a:r>
            <a:r>
              <a:rPr lang="en-US" dirty="0">
                <a:latin typeface="Calibri" panose="020F0502020204030204" pitchFamily="34" charset="0"/>
                <a:ea typeface="Calibri" panose="020F0502020204030204" pitchFamily="34" charset="0"/>
                <a:cs typeface="Times New Roman" panose="02020603050405020304" pitchFamily="18" charset="0"/>
              </a:rPr>
              <a:t>] HUC6-summarized Sediment Delivery Fire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err="1">
                <a:latin typeface="Calibri" panose="020F0502020204030204" pitchFamily="34" charset="0"/>
                <a:ea typeface="Calibri" panose="020F0502020204030204" pitchFamily="34" charset="0"/>
                <a:cs typeface="Times New Roman" panose="02020603050405020304" pitchFamily="18" charset="0"/>
              </a:rPr>
              <a:t>GraipCumF</a:t>
            </a:r>
            <a:r>
              <a:rPr lang="en-US" dirty="0">
                <a:latin typeface="Calibri" panose="020F0502020204030204" pitchFamily="34" charset="0"/>
                <a:ea typeface="Calibri" panose="020F0502020204030204" pitchFamily="34" charset="0"/>
                <a:cs typeface="Times New Roman" panose="02020603050405020304" pitchFamily="18" charset="0"/>
              </a:rPr>
              <a:t>] Fire Sediment Delivery-Aggregated</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GraipDif</a:t>
            </a:r>
            <a:r>
              <a:rPr lang="en-US" dirty="0">
                <a:latin typeface="Calibri" panose="020F0502020204030204" pitchFamily="34" charset="0"/>
                <a:ea typeface="Calibri" panose="020F0502020204030204" pitchFamily="34" charset="0"/>
                <a:cs typeface="Times New Roman" panose="02020603050405020304" pitchFamily="18" charset="0"/>
              </a:rPr>
              <a:t>] Difference-Channel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SumGDif</a:t>
            </a:r>
            <a:r>
              <a:rPr lang="en-US" dirty="0">
                <a:latin typeface="Calibri" panose="020F0502020204030204" pitchFamily="34" charset="0"/>
                <a:ea typeface="Calibri" panose="020F0502020204030204" pitchFamily="34" charset="0"/>
                <a:cs typeface="Times New Roman" panose="02020603050405020304" pitchFamily="18" charset="0"/>
              </a:rPr>
              <a:t>] HUC6-summarized Sediment Delivery Difference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GraipCfdif</a:t>
            </a:r>
            <a:r>
              <a:rPr lang="en-US" dirty="0">
                <a:latin typeface="Calibri" panose="020F0502020204030204" pitchFamily="34" charset="0"/>
                <a:ea typeface="Calibri" panose="020F0502020204030204" pitchFamily="34" charset="0"/>
                <a:cs typeface="Times New Roman" panose="02020603050405020304" pitchFamily="18" charset="0"/>
              </a:rPr>
              <a:t>] Difference-Aggregated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342742" y="461440"/>
            <a:ext cx="6096000" cy="6133602"/>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Riparian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SolShd</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CurrentShade</a:t>
            </a:r>
            <a:r>
              <a:rPr lang="en-US" dirty="0">
                <a:latin typeface="Calibri" panose="020F0502020204030204" pitchFamily="34" charset="0"/>
                <a:ea typeface="Calibri" panose="020F0502020204030204" pitchFamily="34" charset="0"/>
                <a:cs typeface="Times New Roman" panose="02020603050405020304" pitchFamily="18" charset="0"/>
              </a:rPr>
              <a:t>-Thermal-Channel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SumSolShd</a:t>
            </a:r>
            <a:r>
              <a:rPr lang="en-US" dirty="0">
                <a:latin typeface="Calibri" panose="020F0502020204030204" pitchFamily="34" charset="0"/>
                <a:ea typeface="Calibri" panose="020F0502020204030204" pitchFamily="34" charset="0"/>
                <a:cs typeface="Times New Roman" panose="02020603050405020304" pitchFamily="18" charset="0"/>
              </a:rPr>
              <a:t>] HUC6-summarized Shade-Thermal Energy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SolShdF</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FireShade</a:t>
            </a:r>
            <a:r>
              <a:rPr lang="en-US" dirty="0">
                <a:latin typeface="Calibri" panose="020F0502020204030204" pitchFamily="34" charset="0"/>
                <a:ea typeface="Calibri" panose="020F0502020204030204" pitchFamily="34" charset="0"/>
                <a:cs typeface="Times New Roman" panose="02020603050405020304" pitchFamily="18" charset="0"/>
              </a:rPr>
              <a:t>-Channel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SumSolShdF</a:t>
            </a:r>
            <a:r>
              <a:rPr lang="en-US" dirty="0">
                <a:latin typeface="Calibri" panose="020F0502020204030204" pitchFamily="34" charset="0"/>
                <a:ea typeface="Calibri" panose="020F0502020204030204" pitchFamily="34" charset="0"/>
                <a:cs typeface="Times New Roman" panose="02020603050405020304" pitchFamily="18" charset="0"/>
              </a:rPr>
              <a:t>] HUC6-summarized Shade-Thermal Energy Fire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SolFireDif</a:t>
            </a:r>
            <a:r>
              <a:rPr lang="en-US" dirty="0">
                <a:latin typeface="Calibri" panose="020F0502020204030204" pitchFamily="34" charset="0"/>
                <a:ea typeface="Calibri" panose="020F0502020204030204" pitchFamily="34" charset="0"/>
                <a:cs typeface="Times New Roman" panose="02020603050405020304" pitchFamily="18" charset="0"/>
              </a:rPr>
              <a:t>] Difference-Channel</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SumSolShdF</a:t>
            </a:r>
            <a:r>
              <a:rPr lang="en-US" dirty="0">
                <a:latin typeface="Calibri" panose="020F0502020204030204" pitchFamily="34" charset="0"/>
                <a:ea typeface="Calibri" panose="020F0502020204030204" pitchFamily="34" charset="0"/>
                <a:cs typeface="Times New Roman" panose="02020603050405020304" pitchFamily="18" charset="0"/>
              </a:rPr>
              <a:t>] HUC6-summarized Shade-Thermal Energy Difference</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solardif_r</a:t>
            </a:r>
            <a:r>
              <a:rPr lang="en-US" dirty="0">
                <a:latin typeface="Calibri" panose="020F0502020204030204" pitchFamily="34" charset="0"/>
                <a:ea typeface="Calibri" panose="020F0502020204030204" pitchFamily="34" charset="0"/>
                <a:cs typeface="Times New Roman" panose="02020603050405020304" pitchFamily="18" charset="0"/>
              </a:rPr>
              <a:t>] Difference-Aggregated</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Thermal </a:t>
            </a:r>
            <a:r>
              <a:rPr lang="en-US" b="1" dirty="0" err="1">
                <a:latin typeface="Calibri" panose="020F0502020204030204" pitchFamily="34" charset="0"/>
                <a:ea typeface="Calibri" panose="020F0502020204030204" pitchFamily="34" charset="0"/>
                <a:cs typeface="Times New Roman" panose="02020603050405020304" pitchFamily="18" charset="0"/>
              </a:rPr>
              <a:t>Refugia</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SolMean</a:t>
            </a:r>
            <a:r>
              <a:rPr lang="en-US" dirty="0">
                <a:latin typeface="Calibri" panose="020F0502020204030204" pitchFamily="34" charset="0"/>
                <a:ea typeface="Calibri" panose="020F0502020204030204" pitchFamily="34" charset="0"/>
                <a:cs typeface="Times New Roman" panose="02020603050405020304" pitchFamily="18" charset="0"/>
              </a:rPr>
              <a:t>] Aggregated Shade-Thermal Energy (</a:t>
            </a:r>
            <a:r>
              <a:rPr lang="en-US" dirty="0" err="1">
                <a:latin typeface="Calibri" panose="020F0502020204030204" pitchFamily="34" charset="0"/>
                <a:ea typeface="Calibri" panose="020F0502020204030204" pitchFamily="34" charset="0"/>
                <a:cs typeface="Times New Roman" panose="02020603050405020304" pitchFamily="18" charset="0"/>
              </a:rPr>
              <a:t>SolShd</a:t>
            </a:r>
            <a:r>
              <a:rPr lang="en-US" dirty="0">
                <a:latin typeface="Calibri" panose="020F0502020204030204" pitchFamily="34" charset="0"/>
                <a:ea typeface="Calibri" panose="020F0502020204030204" pitchFamily="34" charset="0"/>
                <a:cs typeface="Times New Roman" panose="02020603050405020304" pitchFamily="18" charset="0"/>
              </a:rPr>
              <a:t>)</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TrbThrm</a:t>
            </a:r>
            <a:r>
              <a:rPr lang="en-US" dirty="0">
                <a:latin typeface="Calibri" panose="020F0502020204030204" pitchFamily="34" charset="0"/>
                <a:ea typeface="Calibri" panose="020F0502020204030204" pitchFamily="34" charset="0"/>
                <a:cs typeface="Times New Roman" panose="02020603050405020304" pitchFamily="18" charset="0"/>
              </a:rPr>
              <a:t>] Thermal </a:t>
            </a:r>
            <a:r>
              <a:rPr lang="en-US" dirty="0" err="1">
                <a:latin typeface="Calibri" panose="020F0502020204030204" pitchFamily="34" charset="0"/>
                <a:ea typeface="Calibri" panose="020F0502020204030204" pitchFamily="34" charset="0"/>
                <a:cs typeface="Times New Roman" panose="02020603050405020304" pitchFamily="18" charset="0"/>
              </a:rPr>
              <a:t>Refugia</a:t>
            </a:r>
            <a:r>
              <a:rPr lang="en-US" dirty="0">
                <a:latin typeface="Calibri" panose="020F0502020204030204" pitchFamily="34" charset="0"/>
                <a:ea typeface="Calibri" panose="020F0502020204030204" pitchFamily="34" charset="0"/>
                <a:cs typeface="Times New Roman" panose="02020603050405020304" pitchFamily="18" charset="0"/>
              </a:rPr>
              <a:t>-Confluences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TrbThrmSc</a:t>
            </a:r>
            <a:r>
              <a:rPr lang="en-US" dirty="0">
                <a:latin typeface="Calibri" panose="020F0502020204030204" pitchFamily="34" charset="0"/>
                <a:ea typeface="Calibri" panose="020F0502020204030204" pitchFamily="34" charset="0"/>
                <a:cs typeface="Times New Roman" panose="02020603050405020304" pitchFamily="18" charset="0"/>
              </a:rPr>
              <a:t>] Thermal </a:t>
            </a:r>
            <a:r>
              <a:rPr lang="en-US" dirty="0" err="1">
                <a:latin typeface="Calibri" panose="020F0502020204030204" pitchFamily="34" charset="0"/>
                <a:ea typeface="Calibri" panose="020F0502020204030204" pitchFamily="34" charset="0"/>
                <a:cs typeface="Times New Roman" panose="02020603050405020304" pitchFamily="18" charset="0"/>
              </a:rPr>
              <a:t>Refugia</a:t>
            </a:r>
            <a:r>
              <a:rPr lang="en-US" dirty="0">
                <a:latin typeface="Calibri" panose="020F0502020204030204" pitchFamily="34" charset="0"/>
                <a:ea typeface="Calibri" panose="020F0502020204030204" pitchFamily="34" charset="0"/>
                <a:cs typeface="Times New Roman" panose="02020603050405020304" pitchFamily="18" charset="0"/>
              </a:rPr>
              <a:t>-Confluences, scaled by tributary-</a:t>
            </a:r>
            <a:r>
              <a:rPr lang="en-US" dirty="0" err="1">
                <a:latin typeface="Calibri" panose="020F0502020204030204" pitchFamily="34" charset="0"/>
                <a:ea typeface="Calibri" panose="020F0502020204030204" pitchFamily="34" charset="0"/>
                <a:cs typeface="Times New Roman" panose="02020603050405020304" pitchFamily="18" charset="0"/>
              </a:rPr>
              <a:t>mainstem</a:t>
            </a:r>
            <a:r>
              <a:rPr lang="en-US" dirty="0">
                <a:latin typeface="Calibri" panose="020F0502020204030204" pitchFamily="34" charset="0"/>
                <a:ea typeface="Calibri" panose="020F0502020204030204" pitchFamily="34" charset="0"/>
                <a:cs typeface="Times New Roman" panose="02020603050405020304" pitchFamily="18" charset="0"/>
              </a:rPr>
              <a:t> drainage area (flow)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FPchg</a:t>
            </a:r>
            <a:r>
              <a:rPr lang="en-US" dirty="0">
                <a:latin typeface="Calibri" panose="020F0502020204030204" pitchFamily="34" charset="0"/>
                <a:ea typeface="Calibri" panose="020F0502020204030204" pitchFamily="34" charset="0"/>
                <a:cs typeface="Times New Roman" panose="02020603050405020304" pitchFamily="18" charset="0"/>
              </a:rPr>
              <a:t>] Thermal </a:t>
            </a:r>
            <a:r>
              <a:rPr lang="en-US" dirty="0" err="1">
                <a:latin typeface="Calibri" panose="020F0502020204030204" pitchFamily="34" charset="0"/>
                <a:ea typeface="Calibri" panose="020F0502020204030204" pitchFamily="34" charset="0"/>
                <a:cs typeface="Times New Roman" panose="02020603050405020304" pitchFamily="18" charset="0"/>
              </a:rPr>
              <a:t>Refugia</a:t>
            </a:r>
            <a:r>
              <a:rPr lang="en-US" dirty="0">
                <a:latin typeface="Calibri" panose="020F0502020204030204" pitchFamily="34" charset="0"/>
                <a:ea typeface="Calibri" panose="020F0502020204030204" pitchFamily="34" charset="0"/>
                <a:cs typeface="Times New Roman" panose="02020603050405020304" pitchFamily="18" charset="0"/>
              </a:rPr>
              <a:t>-Floodplains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[vw_2] Floodplain-Polygon</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[FP_WIDTH] Floodplain-Segment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72475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761" y="153347"/>
            <a:ext cx="1403526" cy="646331"/>
          </a:xfrm>
          <a:prstGeom prst="rect">
            <a:avLst/>
          </a:prstGeom>
          <a:noFill/>
        </p:spPr>
        <p:txBody>
          <a:bodyPr wrap="none" rtlCol="0">
            <a:spAutoFit/>
          </a:bodyPr>
          <a:lstStyle/>
          <a:p>
            <a:r>
              <a:rPr lang="en-US" b="1" dirty="0" smtClean="0"/>
              <a:t>Presentation</a:t>
            </a:r>
          </a:p>
          <a:p>
            <a:r>
              <a:rPr lang="en-US" b="1" dirty="0" smtClean="0"/>
              <a:t>Complete</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884" y="153347"/>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1284" y="4010390"/>
            <a:ext cx="11870429" cy="1569660"/>
          </a:xfrm>
          <a:prstGeom prst="rect">
            <a:avLst/>
          </a:prstGeom>
          <a:noFill/>
        </p:spPr>
        <p:txBody>
          <a:bodyPr wrap="none" rtlCol="0">
            <a:spAutoFit/>
          </a:bodyPr>
          <a:lstStyle/>
          <a:p>
            <a:r>
              <a:rPr lang="en-US" sz="2400" dirty="0" err="1" smtClean="0"/>
              <a:t>TerrainWorks</a:t>
            </a:r>
            <a:r>
              <a:rPr lang="en-US" sz="2400" dirty="0" smtClean="0"/>
              <a:t> </a:t>
            </a:r>
            <a:r>
              <a:rPr lang="en-US" sz="2400" dirty="0" smtClean="0"/>
              <a:t>designs and builds the most advanced watershed and landscape analysis system</a:t>
            </a:r>
          </a:p>
          <a:p>
            <a:r>
              <a:rPr lang="en-US" sz="2400" dirty="0" smtClean="0"/>
              <a:t>in the world. Learn </a:t>
            </a:r>
            <a:r>
              <a:rPr lang="en-US" sz="2400" dirty="0" smtClean="0"/>
              <a:t>more about </a:t>
            </a:r>
            <a:r>
              <a:rPr lang="en-US" sz="2400" dirty="0" err="1" smtClean="0"/>
              <a:t>NetMap</a:t>
            </a:r>
            <a:r>
              <a:rPr lang="en-US" sz="2400" dirty="0" smtClean="0"/>
              <a:t> virtual watersheds, watershed analysis tools, </a:t>
            </a:r>
            <a:endParaRPr lang="en-US" sz="2400" dirty="0" smtClean="0"/>
          </a:p>
          <a:p>
            <a:r>
              <a:rPr lang="en-US" sz="2400" dirty="0" smtClean="0"/>
              <a:t>online </a:t>
            </a:r>
            <a:r>
              <a:rPr lang="en-US" sz="2400" dirty="0" smtClean="0"/>
              <a:t>technical </a:t>
            </a:r>
            <a:r>
              <a:rPr lang="en-US" sz="2400" dirty="0" smtClean="0"/>
              <a:t>help </a:t>
            </a:r>
            <a:r>
              <a:rPr lang="en-US" sz="2400" dirty="0" smtClean="0"/>
              <a:t>and tools </a:t>
            </a:r>
            <a:r>
              <a:rPr lang="en-US" sz="2400" dirty="0" smtClean="0"/>
              <a:t>at: </a:t>
            </a:r>
            <a:r>
              <a:rPr lang="en-US" sz="2400" dirty="0" smtClean="0">
                <a:hlinkClick r:id="rId4"/>
              </a:rPr>
              <a:t>www.terrainworks.com</a:t>
            </a:r>
            <a:r>
              <a:rPr lang="en-US" sz="2400" dirty="0" smtClean="0"/>
              <a:t>. Contact us with questions</a:t>
            </a:r>
            <a:r>
              <a:rPr lang="en-US" sz="2400" dirty="0" smtClean="0"/>
              <a:t>,</a:t>
            </a:r>
          </a:p>
          <a:p>
            <a:r>
              <a:rPr lang="en-US" sz="2400" dirty="0" smtClean="0"/>
              <a:t>we </a:t>
            </a:r>
            <a:r>
              <a:rPr lang="en-US" sz="2400" dirty="0" smtClean="0"/>
              <a:t>are here to help.</a:t>
            </a:r>
          </a:p>
        </p:txBody>
      </p:sp>
    </p:spTree>
    <p:extLst>
      <p:ext uri="{BB962C8B-B14F-4D97-AF65-F5344CB8AC3E}">
        <p14:creationId xmlns:p14="http://schemas.microsoft.com/office/powerpoint/2010/main" val="1855818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3" y="363894"/>
            <a:ext cx="1562992" cy="461665"/>
          </a:xfrm>
          <a:prstGeom prst="rect">
            <a:avLst/>
          </a:prstGeom>
          <a:noFill/>
        </p:spPr>
        <p:txBody>
          <a:bodyPr wrap="none" rtlCol="0">
            <a:spAutoFit/>
          </a:bodyPr>
          <a:lstStyle/>
          <a:p>
            <a:r>
              <a:rPr lang="en-US" sz="2400" b="1" dirty="0" smtClean="0"/>
              <a:t>Pilot Areas</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31" y="1291786"/>
            <a:ext cx="6519387" cy="4951525"/>
          </a:xfrm>
          <a:prstGeom prst="rect">
            <a:avLst/>
          </a:prstGeom>
        </p:spPr>
      </p:pic>
      <p:sp>
        <p:nvSpPr>
          <p:cNvPr id="4" name="TextBox 3"/>
          <p:cNvSpPr txBox="1"/>
          <p:nvPr/>
        </p:nvSpPr>
        <p:spPr>
          <a:xfrm>
            <a:off x="7819054" y="2108719"/>
            <a:ext cx="2352182" cy="646331"/>
          </a:xfrm>
          <a:prstGeom prst="rect">
            <a:avLst/>
          </a:prstGeom>
          <a:noFill/>
        </p:spPr>
        <p:txBody>
          <a:bodyPr wrap="none" rtlCol="0">
            <a:spAutoFit/>
          </a:bodyPr>
          <a:lstStyle/>
          <a:p>
            <a:r>
              <a:rPr lang="en-US" dirty="0" smtClean="0"/>
              <a:t>Camp Creek watershed</a:t>
            </a:r>
          </a:p>
          <a:p>
            <a:r>
              <a:rPr lang="en-US" dirty="0" smtClean="0"/>
              <a:t>(1 m LiDAR DEM)</a:t>
            </a:r>
            <a:endParaRPr lang="en-US" dirty="0"/>
          </a:p>
        </p:txBody>
      </p:sp>
      <p:cxnSp>
        <p:nvCxnSpPr>
          <p:cNvPr id="6" name="Straight Arrow Connector 5"/>
          <p:cNvCxnSpPr/>
          <p:nvPr/>
        </p:nvCxnSpPr>
        <p:spPr>
          <a:xfrm flipH="1">
            <a:off x="5896947" y="2407298"/>
            <a:ext cx="1800808" cy="858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19054" y="3632719"/>
            <a:ext cx="2688621" cy="646331"/>
          </a:xfrm>
          <a:prstGeom prst="rect">
            <a:avLst/>
          </a:prstGeom>
          <a:noFill/>
        </p:spPr>
        <p:txBody>
          <a:bodyPr wrap="none" rtlCol="0">
            <a:spAutoFit/>
          </a:bodyPr>
          <a:lstStyle/>
          <a:p>
            <a:r>
              <a:rPr lang="en-US" dirty="0" smtClean="0"/>
              <a:t>Upper North Fork Malheur</a:t>
            </a:r>
          </a:p>
          <a:p>
            <a:r>
              <a:rPr lang="en-US" dirty="0" smtClean="0"/>
              <a:t>(10 m DEM)</a:t>
            </a:r>
          </a:p>
        </p:txBody>
      </p:sp>
      <p:cxnSp>
        <p:nvCxnSpPr>
          <p:cNvPr id="8" name="Straight Arrow Connector 7"/>
          <p:cNvCxnSpPr/>
          <p:nvPr/>
        </p:nvCxnSpPr>
        <p:spPr>
          <a:xfrm flipH="1">
            <a:off x="6074229" y="3824274"/>
            <a:ext cx="174482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207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043" y="130224"/>
            <a:ext cx="10712356" cy="461665"/>
          </a:xfrm>
          <a:prstGeom prst="rect">
            <a:avLst/>
          </a:prstGeom>
          <a:noFill/>
        </p:spPr>
        <p:txBody>
          <a:bodyPr wrap="none" rtlCol="0">
            <a:spAutoFit/>
          </a:bodyPr>
          <a:lstStyle/>
          <a:p>
            <a:r>
              <a:rPr lang="en-US" sz="2400" b="1" dirty="0" smtClean="0"/>
              <a:t>The analysis depends on </a:t>
            </a:r>
            <a:r>
              <a:rPr lang="en-US" sz="2400" b="1" dirty="0" err="1" smtClean="0"/>
              <a:t>NetMap’s</a:t>
            </a:r>
            <a:r>
              <a:rPr lang="en-US" sz="2400" b="1" dirty="0" smtClean="0"/>
              <a:t> synthetic river network </a:t>
            </a:r>
            <a:r>
              <a:rPr lang="en-US" sz="2400" b="1" dirty="0" smtClean="0"/>
              <a:t>and </a:t>
            </a:r>
            <a:r>
              <a:rPr lang="en-US" sz="2400" b="1" dirty="0" smtClean="0"/>
              <a:t>virtual </a:t>
            </a:r>
            <a:r>
              <a:rPr lang="en-US" sz="2400" b="1" dirty="0"/>
              <a:t>w</a:t>
            </a:r>
            <a:r>
              <a:rPr lang="en-US" sz="2400" b="1" dirty="0" smtClean="0"/>
              <a:t>atersheds</a:t>
            </a:r>
            <a:endParaRPr lang="en-US" sz="2400" b="1"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6874" y="784915"/>
            <a:ext cx="76835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1334" y="784915"/>
            <a:ext cx="3328027" cy="1631216"/>
          </a:xfrm>
          <a:prstGeom prst="rect">
            <a:avLst/>
          </a:prstGeom>
          <a:noFill/>
        </p:spPr>
        <p:txBody>
          <a:bodyPr wrap="none" rtlCol="0">
            <a:spAutoFit/>
          </a:bodyPr>
          <a:lstStyle/>
          <a:p>
            <a:r>
              <a:rPr lang="en-US" sz="2000" b="1" dirty="0" smtClean="0"/>
              <a:t>Go to </a:t>
            </a:r>
            <a:r>
              <a:rPr lang="en-US" sz="2000" b="1" dirty="0" smtClean="0">
                <a:hlinkClick r:id="rId4"/>
              </a:rPr>
              <a:t>www.terrainworks.com</a:t>
            </a:r>
            <a:endParaRPr lang="en-US" sz="2000" b="1" dirty="0" smtClean="0"/>
          </a:p>
          <a:p>
            <a:r>
              <a:rPr lang="en-US" sz="2000" b="1" dirty="0" smtClean="0"/>
              <a:t>to learn about how synthetic</a:t>
            </a:r>
          </a:p>
          <a:p>
            <a:r>
              <a:rPr lang="en-US" sz="2000" b="1" dirty="0" smtClean="0"/>
              <a:t>river networks and virtual</a:t>
            </a:r>
          </a:p>
          <a:p>
            <a:r>
              <a:rPr lang="en-US" sz="2000" b="1" dirty="0" smtClean="0"/>
              <a:t>watersheds are built, and</a:t>
            </a:r>
          </a:p>
          <a:p>
            <a:r>
              <a:rPr lang="en-US" sz="2000" b="1" dirty="0" smtClean="0"/>
              <a:t>their capabilities</a:t>
            </a:r>
            <a:endParaRPr lang="en-US" sz="2000" b="1" dirty="0"/>
          </a:p>
        </p:txBody>
      </p:sp>
    </p:spTree>
    <p:extLst>
      <p:ext uri="{BB962C8B-B14F-4D97-AF65-F5344CB8AC3E}">
        <p14:creationId xmlns:p14="http://schemas.microsoft.com/office/powerpoint/2010/main" val="1804242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675482"/>
            <a:ext cx="764857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8"/>
          <p:cNvSpPr txBox="1">
            <a:spLocks noChangeArrowheads="1"/>
          </p:cNvSpPr>
          <p:nvPr/>
        </p:nvSpPr>
        <p:spPr bwMode="auto">
          <a:xfrm>
            <a:off x="166915" y="22339"/>
            <a:ext cx="1135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smtClean="0"/>
              <a:t>The fire and fish analysis requires that terrestrial information (on hillsides)</a:t>
            </a:r>
          </a:p>
          <a:p>
            <a:pPr eaLnBrk="1" hangingPunct="1"/>
            <a:r>
              <a:rPr lang="en-US" altLang="en-US" sz="2800" dirty="0" smtClean="0"/>
              <a:t>be transferred to channel</a:t>
            </a:r>
          </a:p>
          <a:p>
            <a:pPr eaLnBrk="1" hangingPunct="1"/>
            <a:r>
              <a:rPr lang="en-US" altLang="en-US" sz="2800" dirty="0" smtClean="0"/>
              <a:t>networks, so that fire</a:t>
            </a:r>
          </a:p>
          <a:p>
            <a:pPr eaLnBrk="1" hangingPunct="1"/>
            <a:r>
              <a:rPr lang="en-US" altLang="en-US" sz="2800" dirty="0" smtClean="0"/>
              <a:t>related stressors (erosion,</a:t>
            </a:r>
          </a:p>
          <a:p>
            <a:pPr eaLnBrk="1" hangingPunct="1"/>
            <a:r>
              <a:rPr lang="en-US" altLang="en-US" sz="2800" dirty="0" smtClean="0"/>
              <a:t>roads) can be directly</a:t>
            </a:r>
          </a:p>
          <a:p>
            <a:pPr eaLnBrk="1" hangingPunct="1"/>
            <a:r>
              <a:rPr lang="en-US" altLang="en-US" sz="2800" dirty="0" smtClean="0"/>
              <a:t>linked to fish habitats, at</a:t>
            </a:r>
          </a:p>
          <a:p>
            <a:pPr eaLnBrk="1" hangingPunct="1"/>
            <a:r>
              <a:rPr lang="en-US" altLang="en-US" sz="2800" dirty="0" smtClean="0"/>
              <a:t>the scale of individual</a:t>
            </a:r>
          </a:p>
          <a:p>
            <a:pPr eaLnBrk="1" hangingPunct="1"/>
            <a:r>
              <a:rPr lang="en-US" altLang="en-US" sz="2800" dirty="0" smtClean="0"/>
              <a:t>channel segments.</a:t>
            </a:r>
            <a:endParaRPr lang="en-US" altLang="en-US" sz="2800" dirty="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804022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8"/>
          <p:cNvSpPr txBox="1">
            <a:spLocks noChangeArrowheads="1"/>
          </p:cNvSpPr>
          <p:nvPr/>
        </p:nvSpPr>
        <p:spPr bwMode="auto">
          <a:xfrm>
            <a:off x="1676400" y="152401"/>
            <a:ext cx="80602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Drainage wings </a:t>
            </a:r>
            <a:r>
              <a:rPr lang="en-US" altLang="en-US" sz="2800" dirty="0" smtClean="0"/>
              <a:t>(discretize landscapes and land uses)</a:t>
            </a:r>
            <a:endParaRPr lang="en-US" altLang="en-US" sz="2800"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720725"/>
            <a:ext cx="6938963"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892448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5472</TotalTime>
  <Words>3828</Words>
  <Application>Microsoft Office PowerPoint</Application>
  <PresentationFormat>Widescreen</PresentationFormat>
  <Paragraphs>504</Paragraphs>
  <Slides>51</Slides>
  <Notes>51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Arial</vt:lpstr>
      <vt:lpstr>Calibri</vt:lpstr>
      <vt:lpstr>Calibri Light</vt:lpstr>
      <vt:lpstr>Times New Roman</vt:lpstr>
      <vt:lpstr>Office Theme</vt:lpstr>
      <vt:lpstr>Corel DESIGNER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Beast</dc:creator>
  <cp:lastModifiedBy>Beast</cp:lastModifiedBy>
  <cp:revision>111</cp:revision>
  <dcterms:created xsi:type="dcterms:W3CDTF">2015-07-17T18:21:20Z</dcterms:created>
  <dcterms:modified xsi:type="dcterms:W3CDTF">2015-07-24T21:40:49Z</dcterms:modified>
</cp:coreProperties>
</file>