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1" r:id="rId3"/>
    <p:sldId id="257" r:id="rId4"/>
    <p:sldId id="258" r:id="rId5"/>
    <p:sldId id="265" r:id="rId6"/>
    <p:sldId id="264" r:id="rId7"/>
    <p:sldId id="263" r:id="rId8"/>
    <p:sldId id="262" r:id="rId9"/>
    <p:sldId id="261" r:id="rId10"/>
    <p:sldId id="272" r:id="rId11"/>
    <p:sldId id="273" r:id="rId12"/>
    <p:sldId id="270" r:id="rId13"/>
    <p:sldId id="269" r:id="rId14"/>
    <p:sldId id="267" r:id="rId15"/>
    <p:sldId id="266" r:id="rId16"/>
    <p:sldId id="260" r:id="rId17"/>
    <p:sldId id="274" r:id="rId18"/>
    <p:sldId id="259" r:id="rId19"/>
    <p:sldId id="275" r:id="rId20"/>
    <p:sldId id="284" r:id="rId21"/>
    <p:sldId id="283" r:id="rId22"/>
    <p:sldId id="282" r:id="rId23"/>
    <p:sldId id="281" r:id="rId24"/>
    <p:sldId id="280" r:id="rId25"/>
    <p:sldId id="279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2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2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A33C-B508-47D7-A720-C91A683CA34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6F9A-9D14-4CB8-B0FC-B5514B32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61912"/>
            <a:ext cx="57816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683079"/>
            <a:ext cx="5138057" cy="60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3918" y="241659"/>
            <a:ext cx="87162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600" b="1" i="0" u="none" strike="noStrike" cap="none" normalizeH="0" baseline="0" dirty="0" smtClean="0" bmk="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kumimoji="0" lang="en-US" altLang="en-US" sz="1600" b="1" i="0" u="none" strike="noStrike" cap="none" normalizeH="0" baseline="0" dirty="0" smtClean="0" bmk="_Toc41798077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The Integrated WAM-</a:t>
            </a:r>
            <a:r>
              <a:rPr kumimoji="0" lang="en-US" altLang="en-US" sz="1600" b="1" i="0" u="none" strike="noStrike" cap="none" normalizeH="0" baseline="0" dirty="0" err="1" smtClean="0" bmk="_Toc41798077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NetMap</a:t>
            </a:r>
            <a:r>
              <a:rPr kumimoji="0" lang="en-US" altLang="en-US" sz="1600" b="1" i="0" u="none" strike="noStrike" cap="none" normalizeH="0" baseline="0" dirty="0" smtClean="0" bmk="_Toc41798077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node based synthetic stream layer with drainage wings.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854754"/>
            <a:ext cx="7576457" cy="5393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170" y="191477"/>
            <a:ext cx="9122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15. Sinuosity of the stream lines in the Integrated WAM-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NetMap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significantly greater than natural river channels in the study area. 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16756"/>
              </p:ext>
            </p:extLst>
          </p:nvPr>
        </p:nvGraphicFramePr>
        <p:xfrm>
          <a:off x="4234543" y="609605"/>
          <a:ext cx="6667160" cy="565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3580"/>
                <a:gridCol w="3333580"/>
              </a:tblGrid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Riparian Process/Delineation Parameters (units)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Environmental Settings Parameters (units)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471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Synthetic Stream Layer (Integrated WAM-NetMap)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Channel Classification (types)*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Depth to Water (WAM, in meters)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Stream order (Strahler 1952)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Drainage area (km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Channel confinement (LL</a:t>
                      </a:r>
                      <a:r>
                        <a:rPr lang="en-US" sz="1000" baseline="30000">
                          <a:effectLst/>
                        </a:rPr>
                        <a:t>-1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Elevation (m)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Entrenchment ratio (LL</a:t>
                      </a:r>
                      <a:r>
                        <a:rPr lang="en-US" sz="1000" baseline="30000">
                          <a:effectLst/>
                        </a:rPr>
                        <a:t>-1</a:t>
                      </a:r>
                      <a:r>
                        <a:rPr lang="en-US" sz="1000">
                          <a:effectLst/>
                        </a:rPr>
                        <a:t>)*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Gradient (LL</a:t>
                      </a:r>
                      <a:r>
                        <a:rPr lang="en-US" sz="1000" baseline="30000">
                          <a:effectLst/>
                        </a:rPr>
                        <a:t>-1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Hillslope erosion potential (GEP)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Azimuth (0 – 360</a:t>
                      </a:r>
                      <a:r>
                        <a:rPr lang="en-US" sz="1000" baseline="30000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Sinuosity (LL</a:t>
                      </a:r>
                      <a:r>
                        <a:rPr lang="en-US" sz="1000" baseline="30000">
                          <a:effectLst/>
                        </a:rPr>
                        <a:t>-1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Bankfull width (m)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Tributary confluence effects (P)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471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Bankfull depth (m)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Thermal refugia (watt-hours/m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 or indexed by contributing area)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Valley Elevations/Floodplain width (n=5, 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Channel Migration Zone (m)*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471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Topography (slope, curvature, distance to stream)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Maximum downstream gradient (LL</a:t>
                      </a:r>
                      <a:r>
                        <a:rPr lang="en-US" sz="1000" baseline="30000">
                          <a:effectLst/>
                        </a:rPr>
                        <a:t>-1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annual flow (m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30000">
                          <a:effectLst/>
                        </a:rPr>
                        <a:t>-1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Aquatic (Fish) Habitats*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annual precipitation (m)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annual flow (m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30000">
                          <a:effectLst/>
                        </a:rPr>
                        <a:t>-1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471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Thermal Energy to Channels (Bare Earth, watt-hours /m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Summer habitat volume (m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)*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235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Current Shade (tree height and basal area)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Wildfire risk**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471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In-stream wood recruitment (tree height, stand density, diameter classes)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Climate change forecasts**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  <a:tr h="706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Riparian vegetation (basal area, average tree height, average stand density, quadratic mean diameter)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085" y="82621"/>
            <a:ext cx="1159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1. List of attributes contained within the Integrated WAM-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NetMap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support spatially explicit riparian zone delineation and environmental settings.</a:t>
            </a:r>
            <a:endParaRPr lang="en-US" sz="12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230086"/>
            <a:ext cx="9427029" cy="5236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6057" y="188464"/>
            <a:ext cx="8937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13. An illustration of valley floor mapping in the Integrated WAM-</a:t>
            </a:r>
            <a:r>
              <a:rPr lang="en-US" b="1" dirty="0" err="1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NetMap</a:t>
            </a: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00150"/>
            <a:ext cx="5907405" cy="5516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343" y="210235"/>
            <a:ext cx="923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17. An example of two different types of valley floor and floodplain mapping in the </a:t>
            </a:r>
            <a:r>
              <a:rPr lang="en-US" b="1" dirty="0" err="1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Simonette</a:t>
            </a: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River basin.</a:t>
            </a:r>
            <a:endParaRPr lang="en-US" sz="12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383720"/>
            <a:ext cx="6166757" cy="5821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858" y="605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16. The WAM depth to water in the </a:t>
            </a:r>
            <a:r>
              <a:rPr lang="en-US" b="1" dirty="0" err="1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Simonette</a:t>
            </a: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River pilot project area compared to floodplain mapping.</a:t>
            </a:r>
            <a:endParaRPr lang="en-US" sz="12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322489"/>
            <a:ext cx="6172835" cy="59041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96000" cy="24365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19. Bare earth radiation loading to streams in the </a:t>
            </a:r>
            <a:r>
              <a:rPr lang="en-US" b="1" dirty="0" err="1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Simonette</a:t>
            </a: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River</a:t>
            </a:r>
          </a:p>
          <a:p>
            <a:pPr>
              <a:spcAft>
                <a:spcPts val="1000"/>
              </a:spcAft>
            </a:pP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-latitude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-solar angle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-topographic shading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-stream width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-stream azimuth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-vegetation height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-vegetation width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-vegetation density</a:t>
            </a:r>
            <a:br>
              <a:rPr lang="en-US" sz="12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b="1" dirty="0" smtClean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2" y="1012371"/>
            <a:ext cx="6966857" cy="4668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" y="261258"/>
            <a:ext cx="333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Shade model (Groom et al. 2011)</a:t>
            </a:r>
          </a:p>
          <a:p>
            <a:r>
              <a:rPr lang="en-US" b="1" dirty="0" smtClean="0"/>
              <a:t>uses basal area and tree height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6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9917"/>
            <a:ext cx="6324599" cy="6069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743" y="1167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20. Current streamside shade influenced thermal energy to streams using basal area and tree height.</a:t>
            </a:r>
            <a:endParaRPr lang="en-US" sz="12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3" y="646339"/>
            <a:ext cx="7166473" cy="5700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514" y="206829"/>
            <a:ext cx="416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Spatially explicit, variable width</a:t>
            </a:r>
          </a:p>
          <a:p>
            <a:r>
              <a:rPr lang="en-US" sz="2400" dirty="0" smtClean="0"/>
              <a:t>riparian zone delineation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5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285" y="283028"/>
            <a:ext cx="7477560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main objectives:</a:t>
            </a:r>
          </a:p>
          <a:p>
            <a:r>
              <a:rPr lang="en-US" sz="2400" dirty="0" smtClean="0"/>
              <a:t>Build a seamless, routed stream network across WAM tiles</a:t>
            </a:r>
          </a:p>
          <a:p>
            <a:endParaRPr lang="en-US" sz="2400" dirty="0" smtClean="0"/>
          </a:p>
          <a:p>
            <a:r>
              <a:rPr lang="en-US" sz="2400" dirty="0" smtClean="0"/>
              <a:t>Apply a process based, riparian zone delineation tool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Riparian Processes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Depth to water (WAM)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   Floodplains</a:t>
            </a:r>
          </a:p>
          <a:p>
            <a:r>
              <a:rPr lang="en-US" sz="2000" dirty="0" smtClean="0"/>
              <a:t>       In-stream wood recruitment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Current vegetation shade effects on thermal energy to streams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Add E</a:t>
            </a:r>
            <a:r>
              <a:rPr lang="en-US" sz="2400" dirty="0" smtClean="0"/>
              <a:t>nvironmental Settings </a:t>
            </a:r>
            <a:r>
              <a:rPr lang="en-US" sz="2000" dirty="0" smtClean="0"/>
              <a:t>(not included)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Channel types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Habitat (fish) potential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Hillslope erosion potential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Channel migration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Thermal </a:t>
            </a:r>
            <a:r>
              <a:rPr lang="en-US" sz="2000" dirty="0" err="1" smtClean="0"/>
              <a:t>refugia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Tributary confluence zones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Wildfire risk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Climate 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40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343" y="689882"/>
            <a:ext cx="8752114" cy="49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49086" y="526596"/>
            <a:ext cx="8588828" cy="4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1806" y="696685"/>
            <a:ext cx="8444593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29341" y="646339"/>
            <a:ext cx="9002488" cy="49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88570" y="602797"/>
            <a:ext cx="8599715" cy="46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3" y="47625"/>
            <a:ext cx="4926965" cy="681037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18" y="47624"/>
            <a:ext cx="531939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224155"/>
            <a:ext cx="4886325" cy="6633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43" y="224155"/>
            <a:ext cx="4220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Predicted Spatial Variability in</a:t>
            </a:r>
          </a:p>
          <a:p>
            <a:r>
              <a:rPr lang="en-US" sz="2400" b="1" dirty="0" smtClean="0"/>
              <a:t>Delineated Riparian Zone in the</a:t>
            </a:r>
          </a:p>
          <a:p>
            <a:r>
              <a:rPr lang="en-US" sz="2400" b="1" dirty="0" err="1" smtClean="0"/>
              <a:t>Simonette</a:t>
            </a:r>
            <a:r>
              <a:rPr lang="en-US" sz="2400" b="1" dirty="0" smtClean="0"/>
              <a:t> basin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42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38100"/>
            <a:ext cx="64960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293915"/>
            <a:ext cx="6346372" cy="6074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172" y="293915"/>
            <a:ext cx="314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Conceptual Framework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48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283028"/>
            <a:ext cx="5910943" cy="6063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5657" y="413657"/>
            <a:ext cx="202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Project Area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65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3" y="325437"/>
            <a:ext cx="5375503" cy="460579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73" y="325437"/>
            <a:ext cx="5673498" cy="46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" y="276905"/>
            <a:ext cx="4709840" cy="638515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276905"/>
            <a:ext cx="4603750" cy="63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413657"/>
            <a:ext cx="4691743" cy="418011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0" y="413657"/>
            <a:ext cx="5378859" cy="61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71" y="271326"/>
            <a:ext cx="7058705" cy="55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497</Words>
  <Application>Microsoft Office PowerPoint</Application>
  <PresentationFormat>Widescreen</PresentationFormat>
  <Paragraphs>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Beast</dc:creator>
  <cp:lastModifiedBy>Beast</cp:lastModifiedBy>
  <cp:revision>9</cp:revision>
  <dcterms:created xsi:type="dcterms:W3CDTF">2015-05-12T16:14:43Z</dcterms:created>
  <dcterms:modified xsi:type="dcterms:W3CDTF">2015-09-01T21:48:34Z</dcterms:modified>
</cp:coreProperties>
</file>