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20" r:id="rId3"/>
    <p:sldId id="321" r:id="rId4"/>
    <p:sldId id="291" r:id="rId5"/>
    <p:sldId id="262" r:id="rId6"/>
    <p:sldId id="310" r:id="rId7"/>
    <p:sldId id="311" r:id="rId8"/>
    <p:sldId id="261" r:id="rId9"/>
    <p:sldId id="294" r:id="rId10"/>
    <p:sldId id="263" r:id="rId11"/>
    <p:sldId id="306" r:id="rId12"/>
    <p:sldId id="272" r:id="rId13"/>
    <p:sldId id="339" r:id="rId14"/>
    <p:sldId id="305" r:id="rId15"/>
    <p:sldId id="271" r:id="rId16"/>
    <p:sldId id="308" r:id="rId17"/>
    <p:sldId id="338" r:id="rId18"/>
    <p:sldId id="307" r:id="rId19"/>
    <p:sldId id="286" r:id="rId20"/>
    <p:sldId id="287" r:id="rId21"/>
    <p:sldId id="314" r:id="rId22"/>
    <p:sldId id="315" r:id="rId23"/>
    <p:sldId id="309" r:id="rId24"/>
    <p:sldId id="266" r:id="rId25"/>
    <p:sldId id="298" r:id="rId26"/>
    <p:sldId id="295" r:id="rId27"/>
    <p:sldId id="277" r:id="rId28"/>
    <p:sldId id="282" r:id="rId29"/>
    <p:sldId id="316"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994" autoAdjust="0"/>
  </p:normalViewPr>
  <p:slideViewPr>
    <p:cSldViewPr snapToGrid="0">
      <p:cViewPr varScale="1">
        <p:scale>
          <a:sx n="63" d="100"/>
          <a:sy n="63" d="100"/>
        </p:scale>
        <p:origin x="9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C2BD7-50FE-4CC5-B6FD-E8DDEDC5A309}" type="datetimeFigureOut">
              <a:rPr lang="en-US" smtClean="0"/>
              <a:t>9/11/2017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57BBD-3A60-4158-8BAB-FB77DF29A18C}" type="slidenum">
              <a:rPr lang="en-US" smtClean="0"/>
              <a:t>‹#›</a:t>
            </a:fld>
            <a:endParaRPr lang="en-US"/>
          </a:p>
        </p:txBody>
      </p:sp>
    </p:spTree>
    <p:extLst>
      <p:ext uri="{BB962C8B-B14F-4D97-AF65-F5344CB8AC3E}">
        <p14:creationId xmlns:p14="http://schemas.microsoft.com/office/powerpoint/2010/main" val="24525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Powerpoint</a:t>
            </a:r>
            <a:r>
              <a:rPr lang="en-US" baseline="0" dirty="0"/>
              <a:t> presentation summarizes the use of </a:t>
            </a:r>
            <a:r>
              <a:rPr lang="en-US" baseline="0" dirty="0" err="1"/>
              <a:t>NetMap</a:t>
            </a:r>
            <a:r>
              <a:rPr lang="en-US" baseline="0" dirty="0"/>
              <a:t> for a Fire Decision Support System. Created on Sept 25, 2015 by Dr. Lee Benda and Kevin </a:t>
            </a:r>
            <a:r>
              <a:rPr lang="en-US" baseline="0" dirty="0" err="1"/>
              <a:t>Andras</a:t>
            </a:r>
            <a:r>
              <a:rPr lang="en-US" baseline="0" dirty="0"/>
              <a:t> (</a:t>
            </a:r>
            <a:r>
              <a:rPr lang="en-US" baseline="0" dirty="0" err="1"/>
              <a:t>TerrainWorks</a:t>
            </a:r>
            <a:r>
              <a:rPr lang="en-US" baseline="0" dirty="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a:t>
            </a:fld>
            <a:endParaRPr lang="en-US"/>
          </a:p>
        </p:txBody>
      </p:sp>
    </p:spTree>
    <p:extLst>
      <p:ext uri="{BB962C8B-B14F-4D97-AF65-F5344CB8AC3E}">
        <p14:creationId xmlns:p14="http://schemas.microsoft.com/office/powerpoint/2010/main" val="190102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fire erosion and channel sedimentation are</a:t>
            </a:r>
            <a:r>
              <a:rPr lang="en-US" baseline="0" dirty="0"/>
              <a:t> predicted for surface erosion, gullying and shallow </a:t>
            </a:r>
            <a:r>
              <a:rPr lang="en-US" baseline="0" dirty="0" err="1"/>
              <a:t>landsliding</a:t>
            </a:r>
            <a:r>
              <a:rPr lang="en-US" baseline="0" dirty="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11</a:t>
            </a:fld>
            <a:endParaRPr lang="en-US"/>
          </a:p>
        </p:txBody>
      </p:sp>
    </p:spTree>
    <p:extLst>
      <p:ext uri="{BB962C8B-B14F-4D97-AF65-F5344CB8AC3E}">
        <p14:creationId xmlns:p14="http://schemas.microsoft.com/office/powerpoint/2010/main" val="300427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Post fire surface erosion was predicted</a:t>
            </a:r>
            <a:r>
              <a:rPr lang="en-US" baseline="0" dirty="0"/>
              <a:t> using the WEPP-disturbed model. The color patterns (right panel) indicating variable surface erosion illustrates the variable sizes and shapes of local contributing areas or drainage wings. See </a:t>
            </a:r>
            <a:r>
              <a:rPr lang="en-US" baseline="0" dirty="0" err="1"/>
              <a:t>NetMap’s</a:t>
            </a:r>
            <a:r>
              <a:rPr lang="en-US" baseline="0" dirty="0"/>
              <a:t> online technical help materials for additional information: http://www.netmaptools.org/Pages/NetMapHelp/5_5_surface_erosion_veg_fire.htm</a:t>
            </a:r>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12</a:t>
            </a:fld>
            <a:endParaRPr lang="en-US"/>
          </a:p>
        </p:txBody>
      </p:sp>
    </p:spTree>
    <p:extLst>
      <p:ext uri="{BB962C8B-B14F-4D97-AF65-F5344CB8AC3E}">
        <p14:creationId xmlns:p14="http://schemas.microsoft.com/office/powerpoint/2010/main" val="3108683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gully </a:t>
            </a:r>
            <a:r>
              <a:rPr lang="en-US" dirty="0"/>
              <a:t>erosion model was used in</a:t>
            </a:r>
            <a:r>
              <a:rPr lang="en-US" baseline="0" dirty="0"/>
              <a:t> the analysis (Parker et al. 2010). See </a:t>
            </a:r>
            <a:r>
              <a:rPr lang="en-US" baseline="0" dirty="0" err="1"/>
              <a:t>NetMap’s</a:t>
            </a:r>
            <a:r>
              <a:rPr lang="en-US" baseline="0" dirty="0"/>
              <a:t> online technical help materials for additional information.</a:t>
            </a:r>
          </a:p>
          <a:p>
            <a:r>
              <a:rPr lang="en-US" dirty="0"/>
              <a:t>http://www.netmaptools.org/Pages/NetMapHelp/gullying.htm</a:t>
            </a:r>
          </a:p>
        </p:txBody>
      </p:sp>
      <p:sp>
        <p:nvSpPr>
          <p:cNvPr id="4" name="Slide Number Placeholder 3"/>
          <p:cNvSpPr>
            <a:spLocks noGrp="1"/>
          </p:cNvSpPr>
          <p:nvPr>
            <p:ph type="sldNum" sz="quarter" idx="10"/>
          </p:nvPr>
        </p:nvSpPr>
        <p:spPr/>
        <p:txBody>
          <a:bodyPr/>
          <a:lstStyle/>
          <a:p>
            <a:fld id="{A6B57BBD-3A60-4158-8BAB-FB77DF29A18C}" type="slidenum">
              <a:rPr lang="en-US" smtClean="0"/>
              <a:t>14</a:t>
            </a:fld>
            <a:endParaRPr lang="en-US"/>
          </a:p>
        </p:txBody>
      </p:sp>
    </p:spTree>
    <p:extLst>
      <p:ext uri="{BB962C8B-B14F-4D97-AF65-F5344CB8AC3E}">
        <p14:creationId xmlns:p14="http://schemas.microsoft.com/office/powerpoint/2010/main" val="37170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shallow landslide model (Miller</a:t>
            </a:r>
            <a:r>
              <a:rPr lang="en-US" baseline="0" dirty="0"/>
              <a:t> and Burnett 2007)</a:t>
            </a:r>
            <a:r>
              <a:rPr lang="en-US" dirty="0"/>
              <a:t> based on hillslope</a:t>
            </a:r>
            <a:r>
              <a:rPr lang="en-US" baseline="0" dirty="0"/>
              <a:t> gradient and curvature was used in the analysis. See </a:t>
            </a:r>
            <a:r>
              <a:rPr lang="en-US" baseline="0" dirty="0" err="1"/>
              <a:t>NetMap’s</a:t>
            </a:r>
            <a:r>
              <a:rPr lang="en-US" baseline="0" dirty="0"/>
              <a:t> online technical help materials for additional information: http://www.netmaptools.org/Pages/NetMapHelp/hillside_1.htm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15</a:t>
            </a:fld>
            <a:endParaRPr lang="en-US"/>
          </a:p>
        </p:txBody>
      </p:sp>
    </p:spTree>
    <p:extLst>
      <p:ext uri="{BB962C8B-B14F-4D97-AF65-F5344CB8AC3E}">
        <p14:creationId xmlns:p14="http://schemas.microsoft.com/office/powerpoint/2010/main" val="232042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16</a:t>
            </a:fld>
            <a:endParaRPr lang="en-US"/>
          </a:p>
        </p:txBody>
      </p:sp>
    </p:spTree>
    <p:extLst>
      <p:ext uri="{BB962C8B-B14F-4D97-AF65-F5344CB8AC3E}">
        <p14:creationId xmlns:p14="http://schemas.microsoft.com/office/powerpoint/2010/main" val="4196564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Roads can be significant sources of flooding,</a:t>
            </a:r>
            <a:r>
              <a:rPr lang="en-US" baseline="0" dirty="0"/>
              <a:t> erosion and sediment delivery to streams,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18</a:t>
            </a:fld>
            <a:endParaRPr lang="en-US"/>
          </a:p>
        </p:txBody>
      </p:sp>
    </p:spTree>
    <p:extLst>
      <p:ext uri="{BB962C8B-B14F-4D97-AF65-F5344CB8AC3E}">
        <p14:creationId xmlns:p14="http://schemas.microsoft.com/office/powerpoint/2010/main" val="74914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 sediment</a:t>
            </a:r>
            <a:r>
              <a:rPr lang="en-US" baseline="0" dirty="0"/>
              <a:t> delivery is mapped to the road network for pre and post fire conditions; little change can be see because of the board legend classes, but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19</a:t>
            </a:fld>
            <a:endParaRPr lang="en-US"/>
          </a:p>
        </p:txBody>
      </p:sp>
    </p:spTree>
    <p:extLst>
      <p:ext uri="{BB962C8B-B14F-4D97-AF65-F5344CB8AC3E}">
        <p14:creationId xmlns:p14="http://schemas.microsoft.com/office/powerpoint/2010/main" val="415177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difference map of road sediment delivery reveals that some road segments are more</a:t>
            </a:r>
            <a:r>
              <a:rPr lang="en-US" baseline="0" dirty="0"/>
              <a:t> sensitive to fire reductions in infiltration capacity compared to others.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20</a:t>
            </a:fld>
            <a:endParaRPr lang="en-US"/>
          </a:p>
        </p:txBody>
      </p:sp>
    </p:spTree>
    <p:extLst>
      <p:ext uri="{BB962C8B-B14F-4D97-AF65-F5344CB8AC3E}">
        <p14:creationId xmlns:p14="http://schemas.microsoft.com/office/powerpoint/2010/main" val="378634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reaches where post fire road sediment delivery</a:t>
            </a:r>
            <a:r>
              <a:rPr lang="en-US" baseline="0" dirty="0"/>
              <a:t> is predicted to increase; some of these reaches overlap sensitive fish habitats.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21</a:t>
            </a:fld>
            <a:endParaRPr lang="en-US"/>
          </a:p>
        </p:txBody>
      </p:sp>
    </p:spTree>
    <p:extLst>
      <p:ext uri="{BB962C8B-B14F-4D97-AF65-F5344CB8AC3E}">
        <p14:creationId xmlns:p14="http://schemas.microsoft.com/office/powerpoint/2010/main" val="378305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pre and post fire road erosion sediment delivery is routed</a:t>
            </a:r>
            <a:r>
              <a:rPr lang="en-US" baseline="0" dirty="0"/>
              <a:t> or aggregated downstream, revealing tributary and </a:t>
            </a:r>
            <a:r>
              <a:rPr lang="en-US" baseline="0" dirty="0" err="1"/>
              <a:t>subbasin</a:t>
            </a:r>
            <a:r>
              <a:rPr lang="en-US" baseline="0" dirty="0"/>
              <a:t> patterns. This information was also aggregated to the HUC 6</a:t>
            </a:r>
            <a:r>
              <a:rPr lang="en-US" baseline="30000" dirty="0"/>
              <a:t>th</a:t>
            </a:r>
            <a:r>
              <a:rPr lang="en-US" baseline="0" dirty="0"/>
              <a:t> </a:t>
            </a:r>
            <a:r>
              <a:rPr lang="en-US" baseline="0" dirty="0" err="1"/>
              <a:t>subbasin</a:t>
            </a:r>
            <a:r>
              <a:rPr lang="en-US" baseline="0" dirty="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22</a:t>
            </a:fld>
            <a:endParaRPr lang="en-US"/>
          </a:p>
        </p:txBody>
      </p:sp>
    </p:spTree>
    <p:extLst>
      <p:ext uri="{BB962C8B-B14F-4D97-AF65-F5344CB8AC3E}">
        <p14:creationId xmlns:p14="http://schemas.microsoft.com/office/powerpoint/2010/main" val="281972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a:t>
            </a:r>
            <a:r>
              <a:rPr lang="en-US" baseline="0" dirty="0"/>
              <a:t> contains some preliminary analyses, final analyses will be available by mid October.</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a:t>
            </a:fld>
            <a:endParaRPr lang="en-US"/>
          </a:p>
        </p:txBody>
      </p:sp>
    </p:spTree>
    <p:extLst>
      <p:ext uri="{BB962C8B-B14F-4D97-AF65-F5344CB8AC3E}">
        <p14:creationId xmlns:p14="http://schemas.microsoft.com/office/powerpoint/2010/main" val="3177944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23</a:t>
            </a:fld>
            <a:endParaRPr lang="en-US"/>
          </a:p>
        </p:txBody>
      </p:sp>
    </p:spTree>
    <p:extLst>
      <p:ext uri="{BB962C8B-B14F-4D97-AF65-F5344CB8AC3E}">
        <p14:creationId xmlns:p14="http://schemas.microsoft.com/office/powerpoint/2010/main" val="2034273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 thermal</a:t>
            </a:r>
            <a:r>
              <a:rPr lang="en-US" baseline="0" dirty="0"/>
              <a:t> energy to streams under current (no fire) shade conditions (using LEMMA vegetation data (http://lemma.forestry.oregonstate.edu/) and fire-reduced shade. Many channel segments receive higher thermal loading, post fire. Some areas like the lower right hand corner are south facing with little topographic shading, and thus do not exhibit much change.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24</a:t>
            </a:fld>
            <a:endParaRPr lang="en-US"/>
          </a:p>
        </p:txBody>
      </p:sp>
    </p:spTree>
    <p:extLst>
      <p:ext uri="{BB962C8B-B14F-4D97-AF65-F5344CB8AC3E}">
        <p14:creationId xmlns:p14="http://schemas.microsoft.com/office/powerpoint/2010/main" val="367976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difference map is</a:t>
            </a:r>
            <a:r>
              <a:rPr lang="en-US" baseline="0" dirty="0"/>
              <a:t> produced from the previous slide’s data, revealing which channel segments would be most sensitive to fire-induced reductions in shade, according to the predicted fire severity (flame length).</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25</a:t>
            </a:fld>
            <a:endParaRPr lang="en-US"/>
          </a:p>
        </p:txBody>
      </p:sp>
    </p:spTree>
    <p:extLst>
      <p:ext uri="{BB962C8B-B14F-4D97-AF65-F5344CB8AC3E}">
        <p14:creationId xmlns:p14="http://schemas.microsoft.com/office/powerpoint/2010/main" val="2347308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from the previous slide is aggregated downstream,</a:t>
            </a:r>
            <a:r>
              <a:rPr lang="en-US" baseline="0" dirty="0"/>
              <a:t> revealing tributary and </a:t>
            </a:r>
            <a:r>
              <a:rPr lang="en-US" baseline="0" dirty="0" err="1"/>
              <a:t>subbasin</a:t>
            </a:r>
            <a:r>
              <a:rPr lang="en-US" baseline="0" dirty="0"/>
              <a:t> scale patterns of increasing thermal conditions due to fire and its variable intensity.</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26</a:t>
            </a:fld>
            <a:endParaRPr lang="en-US"/>
          </a:p>
        </p:txBody>
      </p:sp>
    </p:spTree>
    <p:extLst>
      <p:ext uri="{BB962C8B-B14F-4D97-AF65-F5344CB8AC3E}">
        <p14:creationId xmlns:p14="http://schemas.microsoft.com/office/powerpoint/2010/main" val="358725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Information provided in the Fire and Fish analysis (previous slides, among other data) can be used visually and qualitatively to search for intersections or overlaps between various fire related stressors (erosion, roads, thermal) and sensitive aquatic habitats, as illustrated above. Or one of </a:t>
            </a:r>
            <a:r>
              <a:rPr lang="en-US" baseline="0" dirty="0" err="1"/>
              <a:t>NetMap’s</a:t>
            </a:r>
            <a:r>
              <a:rPr lang="en-US" baseline="0" dirty="0"/>
              <a:t> tools (Habitat-Stressor Overlap Tool) can be used quantitatively to locate overlaps and intersections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27</a:t>
            </a:fld>
            <a:endParaRPr lang="en-US"/>
          </a:p>
        </p:txBody>
      </p:sp>
    </p:spTree>
    <p:extLst>
      <p:ext uri="{BB962C8B-B14F-4D97-AF65-F5344CB8AC3E}">
        <p14:creationId xmlns:p14="http://schemas.microsoft.com/office/powerpoint/2010/main" val="325810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NetMap’s</a:t>
            </a:r>
            <a:r>
              <a:rPr lang="en-US" dirty="0"/>
              <a:t> Quick Tool that contains the Habitat-Stressor overlap capability can be used to locate intersections between fire related</a:t>
            </a:r>
            <a:r>
              <a:rPr lang="en-US" baseline="0" dirty="0"/>
              <a:t> impacts and sensitive fish habitats.  The tool calculates, on the fly, the full frequency distribution of values (shown as the cumulative distribution of values in this slide), and the analyst, using the tool, selects from the distributions to search for overlaps. For example, an analyst can quickly search for intersections among the highest 10% of fire severity, highest 5% of post fire surface erosion (or </a:t>
            </a:r>
            <a:r>
              <a:rPr lang="en-US" baseline="0" dirty="0" err="1"/>
              <a:t>landsliding</a:t>
            </a:r>
            <a:r>
              <a:rPr lang="en-US" baseline="0" dirty="0"/>
              <a:t> or gullying), highest 10% of fire related increases in thermal loading, and fish habitats (either presence of habitat or some numeric value of habitat quality [used in IP]).</a:t>
            </a:r>
          </a:p>
          <a:p>
            <a:endParaRPr lang="en-US" baseline="0" dirty="0"/>
          </a:p>
          <a:p>
            <a:r>
              <a:rPr lang="en-US" baseline="0" dirty="0"/>
              <a:t>For additional information, see </a:t>
            </a:r>
            <a:r>
              <a:rPr lang="en-US" baseline="0" dirty="0" err="1"/>
              <a:t>NetMap’s</a:t>
            </a:r>
            <a:r>
              <a:rPr lang="en-US" baseline="0" dirty="0"/>
              <a:t> online technical help that describes the overlap tool: http://www.netmaptools.org/Pages/NetMapHelp/overlap_tool___reaches.htm</a:t>
            </a:r>
          </a:p>
          <a:p>
            <a:endParaRPr lang="en-US" baseline="0" dirty="0"/>
          </a:p>
          <a:p>
            <a:r>
              <a:rPr lang="en-US" baseline="0" dirty="0"/>
              <a:t>And the Quick Tool, which is provided as part of this analysis: http://www.netmaptools.org/Pages/NetMapHelp/netmap_quick_tool.htm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28</a:t>
            </a:fld>
            <a:endParaRPr lang="en-US"/>
          </a:p>
        </p:txBody>
      </p:sp>
    </p:spTree>
    <p:extLst>
      <p:ext uri="{BB962C8B-B14F-4D97-AF65-F5344CB8AC3E}">
        <p14:creationId xmlns:p14="http://schemas.microsoft.com/office/powerpoint/2010/main" val="2859556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analysis results are summarized</a:t>
            </a:r>
            <a:r>
              <a:rPr lang="en-US" baseline="0" dirty="0"/>
              <a:t> to the HUC 6</a:t>
            </a:r>
            <a:r>
              <a:rPr lang="en-US" baseline="30000" dirty="0"/>
              <a:t>th</a:t>
            </a:r>
            <a:r>
              <a:rPr lang="en-US" baseline="0" dirty="0"/>
              <a:t> </a:t>
            </a:r>
            <a:r>
              <a:rPr lang="en-US" baseline="0" dirty="0" err="1"/>
              <a:t>subbasin</a:t>
            </a:r>
            <a:r>
              <a:rPr lang="en-US" baseline="0" dirty="0"/>
              <a:t> scale. This can be used to examine </a:t>
            </a:r>
            <a:r>
              <a:rPr lang="en-US" baseline="0" dirty="0" err="1"/>
              <a:t>subbasin</a:t>
            </a:r>
            <a:r>
              <a:rPr lang="en-US" baseline="0" dirty="0"/>
              <a:t> scale patterns of fire related attributes and stressors and the locations of aquatic habitats. </a:t>
            </a:r>
            <a:r>
              <a:rPr lang="en-US" baseline="0" dirty="0" err="1"/>
              <a:t>Subbasin</a:t>
            </a:r>
            <a:r>
              <a:rPr lang="en-US" baseline="0" dirty="0"/>
              <a:t> scale data summaries may be most useful at the scale of larger watersheds or entire national forests.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29</a:t>
            </a:fld>
            <a:endParaRPr lang="en-US"/>
          </a:p>
        </p:txBody>
      </p:sp>
    </p:spTree>
    <p:extLst>
      <p:ext uri="{BB962C8B-B14F-4D97-AF65-F5344CB8AC3E}">
        <p14:creationId xmlns:p14="http://schemas.microsoft.com/office/powerpoint/2010/main" val="1302211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30</a:t>
            </a:fld>
            <a:endParaRPr lang="en-US"/>
          </a:p>
        </p:txBody>
      </p:sp>
    </p:spTree>
    <p:extLst>
      <p:ext uri="{BB962C8B-B14F-4D97-AF65-F5344CB8AC3E}">
        <p14:creationId xmlns:p14="http://schemas.microsoft.com/office/powerpoint/2010/main" val="1763385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listing</a:t>
            </a:r>
            <a:r>
              <a:rPr lang="en-US" baseline="0" dirty="0"/>
              <a:t> of decision support activities (left panel), the </a:t>
            </a:r>
            <a:r>
              <a:rPr lang="en-US" baseline="0" dirty="0" err="1"/>
              <a:t>NetMap</a:t>
            </a:r>
            <a:r>
              <a:rPr lang="en-US" baseline="0" dirty="0"/>
              <a:t> data layers to support it (middle panel) and the purpose of the data layers.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a:t>
            </a:fld>
            <a:endParaRPr lang="en-US"/>
          </a:p>
        </p:txBody>
      </p:sp>
    </p:spTree>
    <p:extLst>
      <p:ext uri="{BB962C8B-B14F-4D97-AF65-F5344CB8AC3E}">
        <p14:creationId xmlns:p14="http://schemas.microsoft.com/office/powerpoint/2010/main" val="302894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various models and data</a:t>
            </a:r>
            <a:r>
              <a:rPr lang="en-US" baseline="0" dirty="0"/>
              <a:t> sources there were used in the Fire and Fish analysis.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a:t>
            </a:fld>
            <a:endParaRPr lang="en-US"/>
          </a:p>
        </p:txBody>
      </p:sp>
    </p:spTree>
    <p:extLst>
      <p:ext uri="{BB962C8B-B14F-4D97-AF65-F5344CB8AC3E}">
        <p14:creationId xmlns:p14="http://schemas.microsoft.com/office/powerpoint/2010/main" val="246493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Forest Service data on distribution</a:t>
            </a:r>
            <a:r>
              <a:rPr lang="en-US" baseline="0" dirty="0"/>
              <a:t> of Bull Trout and </a:t>
            </a:r>
            <a:r>
              <a:rPr lang="en-US" baseline="0" dirty="0" err="1"/>
              <a:t>Redband</a:t>
            </a:r>
            <a:r>
              <a:rPr lang="en-US" baseline="0" dirty="0"/>
              <a:t> </a:t>
            </a:r>
            <a:r>
              <a:rPr lang="en-US" baseline="0"/>
              <a:t>Trout were used </a:t>
            </a:r>
            <a:r>
              <a:rPr lang="en-US" baseline="0" dirty="0"/>
              <a:t>in the analysis. Habitat intrinsic potential (HIP) models (Burnett et al. 2007) were applied for steelhead and Chinook.</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6</a:t>
            </a:fld>
            <a:endParaRPr lang="en-US"/>
          </a:p>
        </p:txBody>
      </p:sp>
    </p:spTree>
    <p:extLst>
      <p:ext uri="{BB962C8B-B14F-4D97-AF65-F5344CB8AC3E}">
        <p14:creationId xmlns:p14="http://schemas.microsoft.com/office/powerpoint/2010/main" val="13788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7</a:t>
            </a:fld>
            <a:endParaRPr lang="en-US"/>
          </a:p>
        </p:txBody>
      </p:sp>
    </p:spTree>
    <p:extLst>
      <p:ext uri="{BB962C8B-B14F-4D97-AF65-F5344CB8AC3E}">
        <p14:creationId xmlns:p14="http://schemas.microsoft.com/office/powerpoint/2010/main" val="100697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severity in terms of flame length was obtained from</a:t>
            </a:r>
            <a:r>
              <a:rPr lang="en-US" baseline="0" dirty="0"/>
              <a:t> agency </a:t>
            </a:r>
            <a:r>
              <a:rPr lang="en-US" baseline="0" dirty="0" err="1"/>
              <a:t>Flammap</a:t>
            </a:r>
            <a:r>
              <a:rPr lang="en-US" baseline="0" dirty="0"/>
              <a:t> predictions (WWETAC).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8</a:t>
            </a:fld>
            <a:endParaRPr lang="en-US"/>
          </a:p>
        </p:txBody>
      </p:sp>
    </p:spTree>
    <p:extLst>
      <p:ext uri="{BB962C8B-B14F-4D97-AF65-F5344CB8AC3E}">
        <p14:creationId xmlns:p14="http://schemas.microsoft.com/office/powerpoint/2010/main" val="167487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severity is reported to individual channel segments</a:t>
            </a:r>
            <a:r>
              <a:rPr lang="en-US" baseline="0" dirty="0"/>
              <a:t> (left), via drainage wings, and aggregated downstream.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9</a:t>
            </a:fld>
            <a:endParaRPr lang="en-US"/>
          </a:p>
        </p:txBody>
      </p:sp>
    </p:spTree>
    <p:extLst>
      <p:ext uri="{BB962C8B-B14F-4D97-AF65-F5344CB8AC3E}">
        <p14:creationId xmlns:p14="http://schemas.microsoft.com/office/powerpoint/2010/main" val="76996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Fire probability was obtained from</a:t>
            </a:r>
            <a:r>
              <a:rPr lang="en-US" baseline="0" dirty="0"/>
              <a:t> agency </a:t>
            </a:r>
            <a:r>
              <a:rPr lang="en-US" baseline="0" dirty="0" err="1"/>
              <a:t>Flammap</a:t>
            </a:r>
            <a:r>
              <a:rPr lang="en-US" baseline="0" dirty="0"/>
              <a:t> predictions (WWETAC). 1/probability = fire recurrence interval. </a:t>
            </a:r>
            <a:endParaRPr lang="en-US" dirty="0"/>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10</a:t>
            </a:fld>
            <a:endParaRPr lang="en-US"/>
          </a:p>
        </p:txBody>
      </p:sp>
    </p:spTree>
    <p:extLst>
      <p:ext uri="{BB962C8B-B14F-4D97-AF65-F5344CB8AC3E}">
        <p14:creationId xmlns:p14="http://schemas.microsoft.com/office/powerpoint/2010/main" val="4260603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06235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685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78564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82538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06247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28864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B839F1-175A-41F8-B56E-DA643005FB16}" type="datetimeFigureOut">
              <a:rPr lang="en-US" smtClean="0"/>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19489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B839F1-175A-41F8-B56E-DA643005FB16}" type="datetimeFigureOut">
              <a:rPr lang="en-US" smtClean="0"/>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37548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839F1-175A-41F8-B56E-DA643005FB16}" type="datetimeFigureOut">
              <a:rPr lang="en-US" smtClean="0"/>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36545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20476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59028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839F1-175A-41F8-B56E-DA643005FB16}" type="datetimeFigureOut">
              <a:rPr lang="en-US" smtClean="0"/>
              <a:t>9/11/2017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FE873-2CA0-4B60-BF3A-F222D7A7DEEB}" type="slidenum">
              <a:rPr lang="en-US" smtClean="0"/>
              <a:t>‹#›</a:t>
            </a:fld>
            <a:endParaRPr lang="en-US"/>
          </a:p>
        </p:txBody>
      </p:sp>
    </p:spTree>
    <p:extLst>
      <p:ext uri="{BB962C8B-B14F-4D97-AF65-F5344CB8AC3E}">
        <p14:creationId xmlns:p14="http://schemas.microsoft.com/office/powerpoint/2010/main" val="134262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netmaptools.org/Pages/Canyonlakecreekfire_Netmap.pd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9144000" cy="2387600"/>
          </a:xfrm>
        </p:spPr>
        <p:txBody>
          <a:bodyPr/>
          <a:lstStyle/>
          <a:p>
            <a:r>
              <a:rPr lang="en-US"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975" y="3054496"/>
            <a:ext cx="3466935" cy="26002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248" y="4308192"/>
            <a:ext cx="2404476" cy="1346506"/>
          </a:xfrm>
          <a:prstGeom prst="rect">
            <a:avLst/>
          </a:prstGeom>
        </p:spPr>
      </p:pic>
      <p:sp>
        <p:nvSpPr>
          <p:cNvPr id="7" name="TextBox 6"/>
          <p:cNvSpPr txBox="1"/>
          <p:nvPr/>
        </p:nvSpPr>
        <p:spPr>
          <a:xfrm>
            <a:off x="1822160" y="211217"/>
            <a:ext cx="8031621" cy="1292662"/>
          </a:xfrm>
          <a:prstGeom prst="rect">
            <a:avLst/>
          </a:prstGeom>
          <a:noFill/>
        </p:spPr>
        <p:txBody>
          <a:bodyPr wrap="none" rtlCol="0">
            <a:spAutoFit/>
          </a:bodyPr>
          <a:lstStyle/>
          <a:p>
            <a:pPr algn="ctr"/>
            <a:r>
              <a:rPr lang="en-US" sz="3600" b="1" dirty="0"/>
              <a:t>Pre Wildfire Decision Support</a:t>
            </a:r>
          </a:p>
          <a:p>
            <a:pPr algn="ctr"/>
            <a:r>
              <a:rPr lang="en-US" sz="2400" b="1" dirty="0"/>
              <a:t>Identifying At-Risk Infrastructure &amp; Aquatic/Riparian Habitats</a:t>
            </a:r>
          </a:p>
          <a:p>
            <a:pPr algn="ctr"/>
            <a:r>
              <a:rPr lang="en-US" b="1" dirty="0"/>
              <a:t>(Malheur National Forest, Eastern Oregon)</a:t>
            </a:r>
          </a:p>
        </p:txBody>
      </p:sp>
      <p:sp>
        <p:nvSpPr>
          <p:cNvPr id="8" name="TextBox 7"/>
          <p:cNvSpPr txBox="1"/>
          <p:nvPr/>
        </p:nvSpPr>
        <p:spPr>
          <a:xfrm>
            <a:off x="685406" y="6061077"/>
            <a:ext cx="10218118" cy="646331"/>
          </a:xfrm>
          <a:prstGeom prst="rect">
            <a:avLst/>
          </a:prstGeom>
          <a:noFill/>
        </p:spPr>
        <p:txBody>
          <a:bodyPr wrap="none" rtlCol="0">
            <a:spAutoFit/>
          </a:bodyPr>
          <a:lstStyle/>
          <a:p>
            <a:pPr algn="ctr"/>
            <a:r>
              <a:rPr lang="en-US" dirty="0" err="1"/>
              <a:t>TerrainWorks</a:t>
            </a:r>
            <a:r>
              <a:rPr lang="en-US" dirty="0"/>
              <a:t> (</a:t>
            </a:r>
            <a:r>
              <a:rPr lang="en-US" dirty="0" err="1"/>
              <a:t>NetMap</a:t>
            </a:r>
            <a:r>
              <a:rPr lang="en-US" dirty="0"/>
              <a:t>), in Collaboration with US Forest Service, PNW Corvallis and Malheur National Forest</a:t>
            </a:r>
          </a:p>
          <a:p>
            <a:pPr algn="ctr"/>
            <a:r>
              <a:rPr lang="en-US" dirty="0"/>
              <a:t>Summer, 2015</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825" y="2010792"/>
            <a:ext cx="3757602" cy="2409766"/>
          </a:xfrm>
          <a:prstGeom prst="rect">
            <a:avLst/>
          </a:prstGeom>
        </p:spPr>
      </p:pic>
      <p:sp>
        <p:nvSpPr>
          <p:cNvPr id="11" name="TextBox 10"/>
          <p:cNvSpPr txBox="1"/>
          <p:nvPr/>
        </p:nvSpPr>
        <p:spPr>
          <a:xfrm>
            <a:off x="2193298" y="3627428"/>
            <a:ext cx="1821781" cy="646331"/>
          </a:xfrm>
          <a:prstGeom prst="rect">
            <a:avLst/>
          </a:prstGeom>
          <a:noFill/>
        </p:spPr>
        <p:txBody>
          <a:bodyPr wrap="none" rtlCol="0">
            <a:spAutoFit/>
          </a:bodyPr>
          <a:lstStyle/>
          <a:p>
            <a:r>
              <a:rPr lang="en-US" b="1" dirty="0">
                <a:solidFill>
                  <a:schemeClr val="bg1"/>
                </a:solidFill>
              </a:rPr>
              <a:t>Pre-Fire Planning</a:t>
            </a:r>
          </a:p>
          <a:p>
            <a:r>
              <a:rPr lang="en-US" b="1" dirty="0">
                <a:solidFill>
                  <a:schemeClr val="bg1"/>
                </a:solidFill>
              </a:rPr>
              <a:t>(Infrastructure)</a:t>
            </a:r>
          </a:p>
        </p:txBody>
      </p:sp>
      <p:sp>
        <p:nvSpPr>
          <p:cNvPr id="13" name="TextBox 12"/>
          <p:cNvSpPr txBox="1"/>
          <p:nvPr/>
        </p:nvSpPr>
        <p:spPr>
          <a:xfrm>
            <a:off x="4696552" y="3125244"/>
            <a:ext cx="2345450" cy="646331"/>
          </a:xfrm>
          <a:prstGeom prst="rect">
            <a:avLst/>
          </a:prstGeom>
          <a:noFill/>
        </p:spPr>
        <p:txBody>
          <a:bodyPr wrap="none" rtlCol="0">
            <a:spAutoFit/>
          </a:bodyPr>
          <a:lstStyle/>
          <a:p>
            <a:r>
              <a:rPr lang="en-US" b="1" dirty="0">
                <a:solidFill>
                  <a:schemeClr val="bg1"/>
                </a:solidFill>
              </a:rPr>
              <a:t>Real Time Fire Fighting</a:t>
            </a:r>
          </a:p>
          <a:p>
            <a:r>
              <a:rPr lang="en-US" b="1" dirty="0">
                <a:solidFill>
                  <a:schemeClr val="bg1"/>
                </a:solidFill>
              </a:rPr>
              <a:t>(Retardant Go/No Go)</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4852" y="1955300"/>
            <a:ext cx="3508078" cy="2339888"/>
          </a:xfrm>
          <a:prstGeom prst="rect">
            <a:avLst/>
          </a:prstGeom>
        </p:spPr>
      </p:pic>
      <p:sp>
        <p:nvSpPr>
          <p:cNvPr id="15" name="TextBox 14"/>
          <p:cNvSpPr txBox="1"/>
          <p:nvPr/>
        </p:nvSpPr>
        <p:spPr>
          <a:xfrm>
            <a:off x="7799781" y="1946674"/>
            <a:ext cx="2810321" cy="646331"/>
          </a:xfrm>
          <a:prstGeom prst="rect">
            <a:avLst/>
          </a:prstGeom>
          <a:noFill/>
        </p:spPr>
        <p:txBody>
          <a:bodyPr wrap="none" rtlCol="0">
            <a:spAutoFit/>
          </a:bodyPr>
          <a:lstStyle/>
          <a:p>
            <a:r>
              <a:rPr lang="en-US" b="1" dirty="0">
                <a:solidFill>
                  <a:schemeClr val="bg1"/>
                </a:solidFill>
              </a:rPr>
              <a:t>Pre-Fire Planning</a:t>
            </a:r>
          </a:p>
          <a:p>
            <a:r>
              <a:rPr lang="en-US" b="1" dirty="0">
                <a:solidFill>
                  <a:schemeClr val="bg1"/>
                </a:solidFill>
              </a:rPr>
              <a:t>(Aquatic/Riparian Habitats)</a:t>
            </a:r>
          </a:p>
        </p:txBody>
      </p:sp>
    </p:spTree>
    <p:extLst>
      <p:ext uri="{BB962C8B-B14F-4D97-AF65-F5344CB8AC3E}">
        <p14:creationId xmlns:p14="http://schemas.microsoft.com/office/powerpoint/2010/main" val="3543850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1802481" cy="400110"/>
          </a:xfrm>
          <a:prstGeom prst="rect">
            <a:avLst/>
          </a:prstGeom>
          <a:noFill/>
        </p:spPr>
        <p:txBody>
          <a:bodyPr wrap="none" rtlCol="0">
            <a:spAutoFit/>
          </a:bodyPr>
          <a:lstStyle/>
          <a:p>
            <a:r>
              <a:rPr lang="en-US" sz="2000" b="1" dirty="0"/>
              <a:t>Fire Probability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041" y="167951"/>
            <a:ext cx="6057900" cy="6629400"/>
          </a:xfrm>
          <a:prstGeom prst="rect">
            <a:avLst/>
          </a:prstGeom>
        </p:spPr>
      </p:pic>
    </p:spTree>
    <p:extLst>
      <p:ext uri="{BB962C8B-B14F-4D97-AF65-F5344CB8AC3E}">
        <p14:creationId xmlns:p14="http://schemas.microsoft.com/office/powerpoint/2010/main" val="211513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07" y="480906"/>
            <a:ext cx="9960842" cy="4270711"/>
          </a:xfrm>
          <a:prstGeom prst="rect">
            <a:avLst/>
          </a:prstGeom>
        </p:spPr>
      </p:pic>
    </p:spTree>
    <p:extLst>
      <p:ext uri="{BB962C8B-B14F-4D97-AF65-F5344CB8AC3E}">
        <p14:creationId xmlns:p14="http://schemas.microsoft.com/office/powerpoint/2010/main" val="302569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4764381" cy="400110"/>
          </a:xfrm>
          <a:prstGeom prst="rect">
            <a:avLst/>
          </a:prstGeom>
          <a:noFill/>
        </p:spPr>
        <p:txBody>
          <a:bodyPr wrap="none" rtlCol="0">
            <a:spAutoFit/>
          </a:bodyPr>
          <a:lstStyle/>
          <a:p>
            <a:r>
              <a:rPr lang="en-US" sz="2000" b="1" dirty="0"/>
              <a:t>Post Fire Surface Erosion (WEPP, disturbed)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568061"/>
            <a:ext cx="4460935" cy="624193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677" y="477774"/>
            <a:ext cx="5152644" cy="6332220"/>
          </a:xfrm>
          <a:prstGeom prst="rect">
            <a:avLst/>
          </a:prstGeom>
        </p:spPr>
      </p:pic>
      <p:sp>
        <p:nvSpPr>
          <p:cNvPr id="5" name="Rectangle 4"/>
          <p:cNvSpPr/>
          <p:nvPr/>
        </p:nvSpPr>
        <p:spPr>
          <a:xfrm>
            <a:off x="1431235" y="2160104"/>
            <a:ext cx="1444487" cy="79513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34748" y="2955235"/>
            <a:ext cx="376361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42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199" y="232227"/>
            <a:ext cx="2989921" cy="1938992"/>
          </a:xfrm>
          <a:prstGeom prst="rect">
            <a:avLst/>
          </a:prstGeom>
          <a:noFill/>
        </p:spPr>
        <p:txBody>
          <a:bodyPr wrap="none" rtlCol="0">
            <a:spAutoFit/>
          </a:bodyPr>
          <a:lstStyle/>
          <a:p>
            <a:r>
              <a:rPr lang="en-US" sz="2000" b="1" dirty="0"/>
              <a:t>An example about</a:t>
            </a:r>
          </a:p>
          <a:p>
            <a:r>
              <a:rPr lang="en-US" sz="2000" b="1" dirty="0"/>
              <a:t>how a hillside attribute</a:t>
            </a:r>
          </a:p>
          <a:p>
            <a:r>
              <a:rPr lang="en-US" sz="2000" b="1" dirty="0"/>
              <a:t>(post fire erosion)</a:t>
            </a:r>
          </a:p>
          <a:p>
            <a:r>
              <a:rPr lang="en-US" sz="2000" b="1" dirty="0"/>
              <a:t>is transferred to individual</a:t>
            </a:r>
          </a:p>
          <a:p>
            <a:r>
              <a:rPr lang="en-US" sz="2000" b="1" dirty="0"/>
              <a:t>channel segments, and</a:t>
            </a:r>
          </a:p>
          <a:p>
            <a:r>
              <a:rPr lang="en-US" sz="2000" b="1" dirty="0"/>
              <a:t>aggregated downstream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120" y="232227"/>
            <a:ext cx="8530129" cy="6393543"/>
          </a:xfrm>
          <a:prstGeom prst="rect">
            <a:avLst/>
          </a:prstGeom>
        </p:spPr>
      </p:pic>
    </p:spTree>
    <p:extLst>
      <p:ext uri="{BB962C8B-B14F-4D97-AF65-F5344CB8AC3E}">
        <p14:creationId xmlns:p14="http://schemas.microsoft.com/office/powerpoint/2010/main" val="258273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42" y="219456"/>
            <a:ext cx="2066207" cy="830997"/>
          </a:xfrm>
          <a:prstGeom prst="rect">
            <a:avLst/>
          </a:prstGeom>
          <a:noFill/>
        </p:spPr>
        <p:txBody>
          <a:bodyPr wrap="none" rtlCol="0">
            <a:spAutoFit/>
          </a:bodyPr>
          <a:lstStyle/>
          <a:p>
            <a:r>
              <a:rPr lang="en-US" sz="2400" b="1" dirty="0"/>
              <a:t>Post Fire</a:t>
            </a:r>
          </a:p>
          <a:p>
            <a:r>
              <a:rPr lang="en-US" sz="2400" b="1" dirty="0"/>
              <a:t>Gully Potential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919" y="219456"/>
            <a:ext cx="9340596" cy="6638544"/>
          </a:xfrm>
          <a:prstGeom prst="rect">
            <a:avLst/>
          </a:prstGeom>
        </p:spPr>
      </p:pic>
    </p:spTree>
    <p:extLst>
      <p:ext uri="{BB962C8B-B14F-4D97-AF65-F5344CB8AC3E}">
        <p14:creationId xmlns:p14="http://schemas.microsoft.com/office/powerpoint/2010/main" val="326827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65" y="143075"/>
            <a:ext cx="2454005" cy="707886"/>
          </a:xfrm>
          <a:prstGeom prst="rect">
            <a:avLst/>
          </a:prstGeom>
          <a:noFill/>
        </p:spPr>
        <p:txBody>
          <a:bodyPr wrap="none" rtlCol="0">
            <a:spAutoFit/>
          </a:bodyPr>
          <a:lstStyle/>
          <a:p>
            <a:r>
              <a:rPr lang="en-US" sz="2000" b="1" dirty="0"/>
              <a:t>Shallow Landslide-</a:t>
            </a:r>
          </a:p>
          <a:p>
            <a:r>
              <a:rPr lang="en-US" sz="2000" b="1" dirty="0"/>
              <a:t>Debris Flow Potential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670" y="249033"/>
            <a:ext cx="4756583" cy="65191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520" y="143076"/>
            <a:ext cx="2524234" cy="36451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9520" y="3788230"/>
            <a:ext cx="2056281" cy="2969400"/>
          </a:xfrm>
          <a:prstGeom prst="rect">
            <a:avLst/>
          </a:prstGeom>
        </p:spPr>
      </p:pic>
      <p:sp>
        <p:nvSpPr>
          <p:cNvPr id="9" name="Rectangle 8"/>
          <p:cNvSpPr/>
          <p:nvPr/>
        </p:nvSpPr>
        <p:spPr>
          <a:xfrm>
            <a:off x="3945364" y="1454024"/>
            <a:ext cx="805543" cy="102325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28189" y="4043387"/>
            <a:ext cx="805543" cy="103272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728189" y="1634582"/>
            <a:ext cx="39122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53139" y="4331399"/>
            <a:ext cx="2726381" cy="285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453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025" y="0"/>
            <a:ext cx="7868923" cy="6858000"/>
          </a:xfrm>
          <a:prstGeom prst="rect">
            <a:avLst/>
          </a:prstGeom>
        </p:spPr>
      </p:pic>
      <p:sp>
        <p:nvSpPr>
          <p:cNvPr id="3" name="TextBox 2"/>
          <p:cNvSpPr txBox="1"/>
          <p:nvPr/>
        </p:nvSpPr>
        <p:spPr>
          <a:xfrm>
            <a:off x="298665" y="143075"/>
            <a:ext cx="2772618" cy="1323439"/>
          </a:xfrm>
          <a:prstGeom prst="rect">
            <a:avLst/>
          </a:prstGeom>
          <a:noFill/>
        </p:spPr>
        <p:txBody>
          <a:bodyPr wrap="none" rtlCol="0">
            <a:spAutoFit/>
          </a:bodyPr>
          <a:lstStyle/>
          <a:p>
            <a:r>
              <a:rPr lang="en-US" sz="2000" b="1" dirty="0"/>
              <a:t>Shallow landslide</a:t>
            </a:r>
          </a:p>
          <a:p>
            <a:r>
              <a:rPr lang="en-US" sz="2000" b="1" dirty="0"/>
              <a:t>potential reported to</a:t>
            </a:r>
          </a:p>
          <a:p>
            <a:r>
              <a:rPr lang="en-US" sz="2000" b="1" dirty="0"/>
              <a:t>channel segments and</a:t>
            </a:r>
          </a:p>
          <a:p>
            <a:r>
              <a:rPr lang="en-US" sz="2000" b="1" dirty="0"/>
              <a:t>aggregated downstream</a:t>
            </a:r>
          </a:p>
        </p:txBody>
      </p:sp>
    </p:spTree>
    <p:extLst>
      <p:ext uri="{BB962C8B-B14F-4D97-AF65-F5344CB8AC3E}">
        <p14:creationId xmlns:p14="http://schemas.microsoft.com/office/powerpoint/2010/main" val="353391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781" y="250520"/>
            <a:ext cx="3648243" cy="523220"/>
          </a:xfrm>
          <a:prstGeom prst="rect">
            <a:avLst/>
          </a:prstGeom>
          <a:noFill/>
        </p:spPr>
        <p:txBody>
          <a:bodyPr wrap="none" rtlCol="0">
            <a:spAutoFit/>
          </a:bodyPr>
          <a:lstStyle/>
          <a:p>
            <a:r>
              <a:rPr lang="en-US" sz="2800" b="1" dirty="0"/>
              <a:t>FLASH FLOOD Potential</a:t>
            </a:r>
          </a:p>
        </p:txBody>
      </p:sp>
      <p:pic>
        <p:nvPicPr>
          <p:cNvPr id="5" name="Picture 4"/>
          <p:cNvPicPr>
            <a:picLocks noChangeAspect="1"/>
          </p:cNvPicPr>
          <p:nvPr/>
        </p:nvPicPr>
        <p:blipFill>
          <a:blip r:embed="rId2"/>
          <a:stretch>
            <a:fillRect/>
          </a:stretch>
        </p:blipFill>
        <p:spPr>
          <a:xfrm>
            <a:off x="375781" y="930057"/>
            <a:ext cx="6096000" cy="4572000"/>
          </a:xfrm>
          <a:prstGeom prst="rect">
            <a:avLst/>
          </a:prstGeom>
        </p:spPr>
      </p:pic>
      <p:sp>
        <p:nvSpPr>
          <p:cNvPr id="6" name="TextBox 5"/>
          <p:cNvSpPr txBox="1"/>
          <p:nvPr/>
        </p:nvSpPr>
        <p:spPr>
          <a:xfrm>
            <a:off x="6814159" y="1189973"/>
            <a:ext cx="5133328" cy="3139321"/>
          </a:xfrm>
          <a:prstGeom prst="rect">
            <a:avLst/>
          </a:prstGeom>
          <a:noFill/>
        </p:spPr>
        <p:txBody>
          <a:bodyPr wrap="none" rtlCol="0">
            <a:spAutoFit/>
          </a:bodyPr>
          <a:lstStyle/>
          <a:p>
            <a:r>
              <a:rPr lang="en-US" b="1" dirty="0"/>
              <a:t>A dimensionless index developed by the</a:t>
            </a:r>
          </a:p>
          <a:p>
            <a:r>
              <a:rPr lang="en-US" b="1" dirty="0"/>
              <a:t>National Weather Service. The Flash Flood Potential</a:t>
            </a:r>
          </a:p>
          <a:p>
            <a:r>
              <a:rPr lang="en-US" b="1" dirty="0"/>
              <a:t>Index (FFPI) consists of four factors:</a:t>
            </a:r>
          </a:p>
          <a:p>
            <a:pPr marL="342900" indent="-342900">
              <a:buAutoNum type="arabicParenR"/>
            </a:pPr>
            <a:r>
              <a:rPr lang="en-US" b="1" dirty="0"/>
              <a:t>hillslope gradient</a:t>
            </a:r>
          </a:p>
          <a:p>
            <a:pPr marL="342900" indent="-342900">
              <a:buAutoNum type="arabicParenR"/>
            </a:pPr>
            <a:r>
              <a:rPr lang="en-US" b="1" dirty="0"/>
              <a:t>soils (percent silt, clay and sand)</a:t>
            </a:r>
          </a:p>
          <a:p>
            <a:pPr marL="342900" indent="-342900">
              <a:buAutoNum type="arabicParenR"/>
            </a:pPr>
            <a:r>
              <a:rPr lang="en-US" b="1" dirty="0"/>
              <a:t>vegetation density (forest, shrubs, grasses)</a:t>
            </a:r>
          </a:p>
          <a:p>
            <a:pPr marL="342900" indent="-342900">
              <a:buAutoNum type="arabicParenR"/>
            </a:pPr>
            <a:r>
              <a:rPr lang="en-US" b="1" dirty="0"/>
              <a:t>fire impacts on soils and vegetation.</a:t>
            </a:r>
          </a:p>
          <a:p>
            <a:pPr marL="342900" indent="-342900">
              <a:buAutoNum type="arabicParenR"/>
            </a:pPr>
            <a:endParaRPr lang="en-US" b="1" dirty="0"/>
          </a:p>
          <a:p>
            <a:pPr marL="342900" indent="-342900">
              <a:buAutoNum type="arabicParenR"/>
            </a:pPr>
            <a:endParaRPr lang="en-US" b="1" dirty="0"/>
          </a:p>
          <a:p>
            <a:r>
              <a:rPr lang="en-US" b="1" dirty="0"/>
              <a:t>See </a:t>
            </a:r>
            <a:r>
              <a:rPr lang="en-US" b="1" dirty="0" err="1"/>
              <a:t>NetMap’s</a:t>
            </a:r>
            <a:r>
              <a:rPr lang="en-US" b="1" dirty="0"/>
              <a:t> online technical help manual for</a:t>
            </a:r>
          </a:p>
          <a:p>
            <a:r>
              <a:rPr lang="en-US" b="1" dirty="0"/>
              <a:t>additional details.</a:t>
            </a:r>
          </a:p>
        </p:txBody>
      </p:sp>
    </p:spTree>
    <p:extLst>
      <p:ext uri="{BB962C8B-B14F-4D97-AF65-F5344CB8AC3E}">
        <p14:creationId xmlns:p14="http://schemas.microsoft.com/office/powerpoint/2010/main" val="31927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168" y="286237"/>
            <a:ext cx="8526693" cy="461665"/>
          </a:xfrm>
          <a:prstGeom prst="rect">
            <a:avLst/>
          </a:prstGeom>
          <a:noFill/>
        </p:spPr>
        <p:txBody>
          <a:bodyPr wrap="none" rtlCol="0">
            <a:spAutoFit/>
          </a:bodyPr>
          <a:lstStyle/>
          <a:p>
            <a:r>
              <a:rPr lang="en-US" sz="2400" b="1" dirty="0"/>
              <a:t>Road Surface Erosion and Sediment Delivery to Streams, Post Fire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02" y="895492"/>
            <a:ext cx="5120640" cy="2749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03" y="2863690"/>
            <a:ext cx="3325082" cy="2503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743" y="4094057"/>
            <a:ext cx="3399236" cy="2546146"/>
          </a:xfrm>
          <a:prstGeom prst="rect">
            <a:avLst/>
          </a:prstGeom>
        </p:spPr>
      </p:pic>
    </p:spTree>
    <p:extLst>
      <p:ext uri="{BB962C8B-B14F-4D97-AF65-F5344CB8AC3E}">
        <p14:creationId xmlns:p14="http://schemas.microsoft.com/office/powerpoint/2010/main" val="3004303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 y="0"/>
            <a:ext cx="5851730" cy="523220"/>
          </a:xfrm>
          <a:prstGeom prst="rect">
            <a:avLst/>
          </a:prstGeom>
          <a:noFill/>
        </p:spPr>
        <p:txBody>
          <a:bodyPr wrap="none" rtlCol="0">
            <a:spAutoFit/>
          </a:bodyPr>
          <a:lstStyle/>
          <a:p>
            <a:r>
              <a:rPr lang="en-US" sz="2800" b="1" dirty="0"/>
              <a:t>Road erosion results, pre and post fire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965" y="543339"/>
            <a:ext cx="8710022" cy="6314661"/>
          </a:xfrm>
          <a:prstGeom prst="rect">
            <a:avLst/>
          </a:prstGeom>
        </p:spPr>
      </p:pic>
      <p:sp>
        <p:nvSpPr>
          <p:cNvPr id="4" name="TextBox 3"/>
          <p:cNvSpPr txBox="1"/>
          <p:nvPr/>
        </p:nvSpPr>
        <p:spPr>
          <a:xfrm>
            <a:off x="54" y="848139"/>
            <a:ext cx="3142270" cy="2031325"/>
          </a:xfrm>
          <a:prstGeom prst="rect">
            <a:avLst/>
          </a:prstGeom>
          <a:noFill/>
        </p:spPr>
        <p:txBody>
          <a:bodyPr wrap="none" rtlCol="0">
            <a:spAutoFit/>
          </a:bodyPr>
          <a:lstStyle/>
          <a:p>
            <a:r>
              <a:rPr lang="en-US" b="1" dirty="0"/>
              <a:t>It is difficult to see the changes</a:t>
            </a:r>
          </a:p>
          <a:p>
            <a:r>
              <a:rPr lang="en-US" b="1" dirty="0"/>
              <a:t>in these maps because of the</a:t>
            </a:r>
          </a:p>
          <a:p>
            <a:r>
              <a:rPr lang="en-US" b="1" dirty="0"/>
              <a:t>broad legend categories.</a:t>
            </a:r>
          </a:p>
          <a:p>
            <a:endParaRPr lang="en-US" b="1" dirty="0"/>
          </a:p>
          <a:p>
            <a:r>
              <a:rPr lang="en-US" b="1" dirty="0"/>
              <a:t>See following slide for</a:t>
            </a:r>
          </a:p>
          <a:p>
            <a:r>
              <a:rPr lang="en-US" b="1" dirty="0"/>
              <a:t>the difference between</a:t>
            </a:r>
          </a:p>
          <a:p>
            <a:r>
              <a:rPr lang="en-US" b="1" dirty="0"/>
              <a:t>no fire and fire.</a:t>
            </a:r>
          </a:p>
        </p:txBody>
      </p:sp>
    </p:spTree>
    <p:extLst>
      <p:ext uri="{BB962C8B-B14F-4D97-AF65-F5344CB8AC3E}">
        <p14:creationId xmlns:p14="http://schemas.microsoft.com/office/powerpoint/2010/main" val="26836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411" y="246057"/>
            <a:ext cx="9593908" cy="646331"/>
          </a:xfrm>
          <a:prstGeom prst="rect">
            <a:avLst/>
          </a:prstGeom>
          <a:noFill/>
        </p:spPr>
        <p:txBody>
          <a:bodyPr wrap="none" rtlCol="0">
            <a:spAutoFit/>
          </a:bodyPr>
          <a:lstStyle/>
          <a:p>
            <a:r>
              <a:rPr lang="en-US" b="1" dirty="0"/>
              <a:t>For the Post fire (BAER) analysis in the Canyon Creek Complex Fire, Eastern Oregon (9/2015), go to:</a:t>
            </a:r>
            <a:br>
              <a:rPr lang="en-US" b="1" dirty="0"/>
            </a:br>
            <a:r>
              <a:rPr lang="en-US" b="1" dirty="0"/>
              <a:t>http://http://www.netmaptools.org/Pages/Canyonlakecreekfire_</a:t>
            </a:r>
            <a:r>
              <a:rPr lang="en-US" b="1" dirty="0">
                <a:hlinkClick r:id="rId2"/>
              </a:rPr>
              <a:t>Netmap</a:t>
            </a:r>
            <a:r>
              <a:rPr lang="en-US" b="1" dirty="0"/>
              <a:t>.pdf</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411" y="963103"/>
            <a:ext cx="6210565" cy="4930392"/>
          </a:xfrm>
          <a:prstGeom prst="rect">
            <a:avLst/>
          </a:prstGeom>
        </p:spPr>
      </p:pic>
      <p:sp>
        <p:nvSpPr>
          <p:cNvPr id="4" name="TextBox 3"/>
          <p:cNvSpPr txBox="1"/>
          <p:nvPr/>
        </p:nvSpPr>
        <p:spPr>
          <a:xfrm>
            <a:off x="2333286" y="2227970"/>
            <a:ext cx="1549783" cy="1200329"/>
          </a:xfrm>
          <a:prstGeom prst="rect">
            <a:avLst/>
          </a:prstGeom>
          <a:noFill/>
        </p:spPr>
        <p:txBody>
          <a:bodyPr wrap="none" rtlCol="0">
            <a:spAutoFit/>
          </a:bodyPr>
          <a:lstStyle/>
          <a:p>
            <a:r>
              <a:rPr lang="en-US" b="1" dirty="0"/>
              <a:t>Canyon Creek </a:t>
            </a:r>
          </a:p>
          <a:p>
            <a:r>
              <a:rPr lang="en-US" b="1" dirty="0"/>
              <a:t>BAER-</a:t>
            </a:r>
            <a:r>
              <a:rPr lang="en-US" b="1" dirty="0" err="1"/>
              <a:t>NetMap</a:t>
            </a:r>
            <a:endParaRPr lang="en-US" b="1" dirty="0"/>
          </a:p>
          <a:p>
            <a:r>
              <a:rPr lang="en-US" b="1" dirty="0"/>
              <a:t>analysis area</a:t>
            </a:r>
          </a:p>
          <a:p>
            <a:r>
              <a:rPr lang="en-US" b="1" dirty="0"/>
              <a:t>(colored)</a:t>
            </a:r>
          </a:p>
        </p:txBody>
      </p:sp>
      <p:cxnSp>
        <p:nvCxnSpPr>
          <p:cNvPr id="5" name="Straight Arrow Connector 4"/>
          <p:cNvCxnSpPr/>
          <p:nvPr/>
        </p:nvCxnSpPr>
        <p:spPr>
          <a:xfrm>
            <a:off x="3883069" y="2893512"/>
            <a:ext cx="1841326"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8383" y="6144655"/>
            <a:ext cx="6817507" cy="523220"/>
          </a:xfrm>
          <a:prstGeom prst="rect">
            <a:avLst/>
          </a:prstGeom>
          <a:noFill/>
        </p:spPr>
        <p:txBody>
          <a:bodyPr wrap="none" rtlCol="0">
            <a:spAutoFit/>
          </a:bodyPr>
          <a:lstStyle/>
          <a:p>
            <a:r>
              <a:rPr lang="en-US" sz="2800" b="1" i="1" dirty="0"/>
              <a:t>Continue with pre fire analysis, next slide…..</a:t>
            </a:r>
          </a:p>
        </p:txBody>
      </p:sp>
    </p:spTree>
    <p:extLst>
      <p:ext uri="{BB962C8B-B14F-4D97-AF65-F5344CB8AC3E}">
        <p14:creationId xmlns:p14="http://schemas.microsoft.com/office/powerpoint/2010/main" val="4010078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964" y="139033"/>
            <a:ext cx="2591928" cy="1938992"/>
          </a:xfrm>
          <a:prstGeom prst="rect">
            <a:avLst/>
          </a:prstGeom>
          <a:noFill/>
        </p:spPr>
        <p:txBody>
          <a:bodyPr wrap="none" rtlCol="0">
            <a:spAutoFit/>
          </a:bodyPr>
          <a:lstStyle/>
          <a:p>
            <a:r>
              <a:rPr lang="en-US" sz="2000" b="1" dirty="0"/>
              <a:t>Road erosion </a:t>
            </a:r>
          </a:p>
          <a:p>
            <a:r>
              <a:rPr lang="en-US" sz="2000" b="1" dirty="0"/>
              <a:t>difference map, </a:t>
            </a:r>
          </a:p>
          <a:p>
            <a:r>
              <a:rPr lang="en-US" sz="2000" b="1" dirty="0"/>
              <a:t>where fire should </a:t>
            </a:r>
          </a:p>
          <a:p>
            <a:r>
              <a:rPr lang="en-US" sz="2000" b="1" dirty="0"/>
              <a:t>have the largest effect</a:t>
            </a:r>
          </a:p>
          <a:p>
            <a:r>
              <a:rPr lang="en-US" sz="2000" b="1" dirty="0"/>
              <a:t>of increasing sediment</a:t>
            </a:r>
          </a:p>
          <a:p>
            <a:r>
              <a:rPr lang="en-US" sz="2000" b="1" dirty="0"/>
              <a:t>delivery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470" y="139033"/>
            <a:ext cx="5024344" cy="64920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105" y="139033"/>
            <a:ext cx="4620361" cy="5811078"/>
          </a:xfrm>
          <a:prstGeom prst="rect">
            <a:avLst/>
          </a:prstGeom>
        </p:spPr>
      </p:pic>
      <p:sp>
        <p:nvSpPr>
          <p:cNvPr id="5" name="Rectangle 4"/>
          <p:cNvSpPr/>
          <p:nvPr/>
        </p:nvSpPr>
        <p:spPr>
          <a:xfrm>
            <a:off x="4240696" y="3385043"/>
            <a:ext cx="1762539" cy="127972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92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434" y="0"/>
            <a:ext cx="8989017" cy="6858000"/>
          </a:xfrm>
          <a:prstGeom prst="rect">
            <a:avLst/>
          </a:prstGeom>
        </p:spPr>
      </p:pic>
    </p:spTree>
    <p:extLst>
      <p:ext uri="{BB962C8B-B14F-4D97-AF65-F5344CB8AC3E}">
        <p14:creationId xmlns:p14="http://schemas.microsoft.com/office/powerpoint/2010/main" val="96215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602" y="0"/>
            <a:ext cx="6380377" cy="6882204"/>
          </a:xfrm>
          <a:prstGeom prst="rect">
            <a:avLst/>
          </a:prstGeom>
        </p:spPr>
      </p:pic>
    </p:spTree>
    <p:extLst>
      <p:ext uri="{BB962C8B-B14F-4D97-AF65-F5344CB8AC3E}">
        <p14:creationId xmlns:p14="http://schemas.microsoft.com/office/powerpoint/2010/main" val="237561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02" y="1155874"/>
            <a:ext cx="5995781" cy="40927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038" y="3202225"/>
            <a:ext cx="4718349" cy="3145566"/>
          </a:xfrm>
          <a:prstGeom prst="rect">
            <a:avLst/>
          </a:prstGeom>
        </p:spPr>
      </p:pic>
      <p:sp>
        <p:nvSpPr>
          <p:cNvPr id="5" name="TextBox 4"/>
          <p:cNvSpPr txBox="1"/>
          <p:nvPr/>
        </p:nvSpPr>
        <p:spPr>
          <a:xfrm>
            <a:off x="304800" y="172279"/>
            <a:ext cx="10741851" cy="830997"/>
          </a:xfrm>
          <a:prstGeom prst="rect">
            <a:avLst/>
          </a:prstGeom>
          <a:noFill/>
        </p:spPr>
        <p:txBody>
          <a:bodyPr wrap="none" rtlCol="0">
            <a:spAutoFit/>
          </a:bodyPr>
          <a:lstStyle/>
          <a:p>
            <a:r>
              <a:rPr lang="en-US" sz="2400" b="1" dirty="0"/>
              <a:t>Riparian Zones: Impacts from Fire, Loss of Shade, Increases in Thermal Loading and</a:t>
            </a:r>
          </a:p>
          <a:p>
            <a:r>
              <a:rPr lang="en-US" sz="2400" b="1" dirty="0"/>
              <a:t>Loss of Cool Water </a:t>
            </a:r>
            <a:r>
              <a:rPr lang="en-US" sz="2400" b="1" dirty="0" err="1"/>
              <a:t>Refugia</a:t>
            </a:r>
            <a:endParaRPr lang="en-US" sz="2400" b="1" dirty="0"/>
          </a:p>
        </p:txBody>
      </p:sp>
    </p:spTree>
    <p:extLst>
      <p:ext uri="{BB962C8B-B14F-4D97-AF65-F5344CB8AC3E}">
        <p14:creationId xmlns:p14="http://schemas.microsoft.com/office/powerpoint/2010/main" val="147985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902" y="38052"/>
            <a:ext cx="9111996" cy="6469380"/>
          </a:xfrm>
          <a:prstGeom prst="rect">
            <a:avLst/>
          </a:prstGeom>
        </p:spPr>
      </p:pic>
      <p:sp>
        <p:nvSpPr>
          <p:cNvPr id="5" name="TextBox 4"/>
          <p:cNvSpPr txBox="1"/>
          <p:nvPr/>
        </p:nvSpPr>
        <p:spPr>
          <a:xfrm>
            <a:off x="0" y="0"/>
            <a:ext cx="2181623" cy="1200329"/>
          </a:xfrm>
          <a:prstGeom prst="rect">
            <a:avLst/>
          </a:prstGeom>
          <a:noFill/>
        </p:spPr>
        <p:txBody>
          <a:bodyPr wrap="none" rtlCol="0">
            <a:spAutoFit/>
          </a:bodyPr>
          <a:lstStyle/>
          <a:p>
            <a:r>
              <a:rPr lang="en-US" sz="2400" b="1" dirty="0"/>
              <a:t>Riparian – </a:t>
            </a:r>
          </a:p>
          <a:p>
            <a:r>
              <a:rPr lang="en-US" sz="2400" b="1" dirty="0"/>
              <a:t>Current Shade/</a:t>
            </a:r>
          </a:p>
          <a:p>
            <a:r>
              <a:rPr lang="en-US" sz="2400" b="1" dirty="0"/>
              <a:t>Thermal Energy</a:t>
            </a:r>
          </a:p>
        </p:txBody>
      </p:sp>
    </p:spTree>
    <p:extLst>
      <p:ext uri="{BB962C8B-B14F-4D97-AF65-F5344CB8AC3E}">
        <p14:creationId xmlns:p14="http://schemas.microsoft.com/office/powerpoint/2010/main" val="3039310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550" y="0"/>
            <a:ext cx="4936881" cy="6858000"/>
          </a:xfrm>
          <a:prstGeom prst="rect">
            <a:avLst/>
          </a:prstGeom>
        </p:spPr>
      </p:pic>
      <p:sp>
        <p:nvSpPr>
          <p:cNvPr id="3" name="TextBox 2"/>
          <p:cNvSpPr txBox="1"/>
          <p:nvPr/>
        </p:nvSpPr>
        <p:spPr>
          <a:xfrm>
            <a:off x="132443" y="114300"/>
            <a:ext cx="5963107" cy="2677656"/>
          </a:xfrm>
          <a:prstGeom prst="rect">
            <a:avLst/>
          </a:prstGeom>
          <a:noFill/>
        </p:spPr>
        <p:txBody>
          <a:bodyPr wrap="none" rtlCol="0">
            <a:spAutoFit/>
          </a:bodyPr>
          <a:lstStyle/>
          <a:p>
            <a:r>
              <a:rPr lang="en-US" sz="2400" b="1" dirty="0"/>
              <a:t>Difference between current shade-</a:t>
            </a:r>
          </a:p>
          <a:p>
            <a:r>
              <a:rPr lang="en-US" sz="2400" b="1" dirty="0"/>
              <a:t>thermal energy and fire reduced shade</a:t>
            </a:r>
          </a:p>
          <a:p>
            <a:r>
              <a:rPr lang="en-US" sz="2400" b="1" dirty="0"/>
              <a:t>thermal energy.</a:t>
            </a:r>
          </a:p>
          <a:p>
            <a:endParaRPr lang="en-US" sz="2400" b="1" dirty="0"/>
          </a:p>
          <a:p>
            <a:r>
              <a:rPr lang="en-US" sz="2400" b="1" dirty="0"/>
              <a:t>Shows reaches where the greatest impacts to</a:t>
            </a:r>
          </a:p>
          <a:p>
            <a:r>
              <a:rPr lang="en-US" sz="2400" b="1" dirty="0"/>
              <a:t>shade and increases in thermal energy are</a:t>
            </a:r>
          </a:p>
          <a:p>
            <a:r>
              <a:rPr lang="en-US" sz="2400" b="1" dirty="0"/>
              <a:t>predicted to occur</a:t>
            </a:r>
          </a:p>
        </p:txBody>
      </p:sp>
    </p:spTree>
    <p:extLst>
      <p:ext uri="{BB962C8B-B14F-4D97-AF65-F5344CB8AC3E}">
        <p14:creationId xmlns:p14="http://schemas.microsoft.com/office/powerpoint/2010/main" val="398768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665" y="0"/>
            <a:ext cx="4891869" cy="6858000"/>
          </a:xfrm>
          <a:prstGeom prst="rect">
            <a:avLst/>
          </a:prstGeom>
        </p:spPr>
      </p:pic>
      <p:sp>
        <p:nvSpPr>
          <p:cNvPr id="5" name="TextBox 4"/>
          <p:cNvSpPr txBox="1"/>
          <p:nvPr/>
        </p:nvSpPr>
        <p:spPr>
          <a:xfrm>
            <a:off x="132443" y="130629"/>
            <a:ext cx="6293454" cy="3416320"/>
          </a:xfrm>
          <a:prstGeom prst="rect">
            <a:avLst/>
          </a:prstGeom>
          <a:noFill/>
        </p:spPr>
        <p:txBody>
          <a:bodyPr wrap="none" rtlCol="0">
            <a:spAutoFit/>
          </a:bodyPr>
          <a:lstStyle/>
          <a:p>
            <a:r>
              <a:rPr lang="en-US" sz="2400" b="1" dirty="0"/>
              <a:t>Difference between current shade-</a:t>
            </a:r>
          </a:p>
          <a:p>
            <a:r>
              <a:rPr lang="en-US" sz="2400" b="1" dirty="0"/>
              <a:t>thermal energy and fire reduced shade</a:t>
            </a:r>
          </a:p>
          <a:p>
            <a:r>
              <a:rPr lang="en-US" sz="2400" b="1" dirty="0"/>
              <a:t>thermal energy, but aggregated downstream</a:t>
            </a:r>
          </a:p>
          <a:p>
            <a:r>
              <a:rPr lang="en-US" sz="2400" b="1" dirty="0"/>
              <a:t>(running average).</a:t>
            </a:r>
          </a:p>
          <a:p>
            <a:endParaRPr lang="en-US" sz="2400" b="1" dirty="0"/>
          </a:p>
          <a:p>
            <a:r>
              <a:rPr lang="en-US" sz="2400" b="1" dirty="0"/>
              <a:t>Shows multi-reach or tributary scale impacts to</a:t>
            </a:r>
          </a:p>
          <a:p>
            <a:r>
              <a:rPr lang="en-US" sz="2400" b="1" dirty="0"/>
              <a:t>shade and increases in thermal energy, e.g., </a:t>
            </a:r>
          </a:p>
          <a:p>
            <a:r>
              <a:rPr lang="en-US" sz="2400" b="1" dirty="0"/>
              <a:t>stream segments and tributaries where thermal</a:t>
            </a:r>
          </a:p>
          <a:p>
            <a:r>
              <a:rPr lang="en-US" sz="2400" b="1" dirty="0"/>
              <a:t> </a:t>
            </a:r>
            <a:r>
              <a:rPr lang="en-US" sz="2400" b="1" dirty="0" err="1"/>
              <a:t>refugia</a:t>
            </a:r>
            <a:r>
              <a:rPr lang="en-US" sz="2400" b="1" dirty="0"/>
              <a:t> will be reduced.</a:t>
            </a:r>
          </a:p>
        </p:txBody>
      </p:sp>
    </p:spTree>
    <p:extLst>
      <p:ext uri="{BB962C8B-B14F-4D97-AF65-F5344CB8AC3E}">
        <p14:creationId xmlns:p14="http://schemas.microsoft.com/office/powerpoint/2010/main" val="1146599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42" y="4683"/>
            <a:ext cx="7692812" cy="461665"/>
          </a:xfrm>
          <a:prstGeom prst="rect">
            <a:avLst/>
          </a:prstGeom>
          <a:noFill/>
        </p:spPr>
        <p:txBody>
          <a:bodyPr wrap="none" rtlCol="0">
            <a:spAutoFit/>
          </a:bodyPr>
          <a:lstStyle/>
          <a:p>
            <a:r>
              <a:rPr lang="en-US" sz="2400" b="1" dirty="0"/>
              <a:t>Decision Space: Spatially Explicit Maps (visual - qualitative)</a:t>
            </a:r>
          </a:p>
        </p:txBody>
      </p:sp>
      <p:sp>
        <p:nvSpPr>
          <p:cNvPr id="9" name="TextBox 8"/>
          <p:cNvSpPr txBox="1"/>
          <p:nvPr/>
        </p:nvSpPr>
        <p:spPr>
          <a:xfrm>
            <a:off x="637191" y="3724859"/>
            <a:ext cx="8076891" cy="400110"/>
          </a:xfrm>
          <a:prstGeom prst="rect">
            <a:avLst/>
          </a:prstGeom>
          <a:noFill/>
        </p:spPr>
        <p:txBody>
          <a:bodyPr wrap="none" rtlCol="0">
            <a:spAutoFit/>
          </a:bodyPr>
          <a:lstStyle/>
          <a:p>
            <a:r>
              <a:rPr lang="en-US" sz="2000" b="1" dirty="0"/>
              <a:t>locations of aquatic habitats, or infrastructure (homes, highways, energy)</a:t>
            </a:r>
          </a:p>
        </p:txBody>
      </p:sp>
      <p:sp>
        <p:nvSpPr>
          <p:cNvPr id="11" name="TextBox 10"/>
          <p:cNvSpPr txBox="1"/>
          <p:nvPr/>
        </p:nvSpPr>
        <p:spPr>
          <a:xfrm>
            <a:off x="7548064" y="308710"/>
            <a:ext cx="531845" cy="769441"/>
          </a:xfrm>
          <a:prstGeom prst="rect">
            <a:avLst/>
          </a:prstGeom>
          <a:noFill/>
        </p:spPr>
        <p:txBody>
          <a:bodyPr wrap="square" rtlCol="0">
            <a:spAutoFit/>
          </a:bodyPr>
          <a:lstStyle/>
          <a:p>
            <a:r>
              <a:rPr lang="en-US" sz="4400" dirty="0"/>
              <a:t>+</a:t>
            </a:r>
          </a:p>
        </p:txBody>
      </p:sp>
      <p:sp>
        <p:nvSpPr>
          <p:cNvPr id="12" name="TextBox 11"/>
          <p:cNvSpPr txBox="1"/>
          <p:nvPr/>
        </p:nvSpPr>
        <p:spPr>
          <a:xfrm>
            <a:off x="3875527" y="322699"/>
            <a:ext cx="531845" cy="769441"/>
          </a:xfrm>
          <a:prstGeom prst="rect">
            <a:avLst/>
          </a:prstGeom>
          <a:noFill/>
        </p:spPr>
        <p:txBody>
          <a:bodyPr wrap="square" rtlCol="0">
            <a:spAutoFit/>
          </a:bodyPr>
          <a:lstStyle/>
          <a:p>
            <a:r>
              <a:rPr lang="en-US" sz="4400" dirty="0"/>
              <a:t>+</a:t>
            </a:r>
          </a:p>
        </p:txBody>
      </p:sp>
      <p:sp>
        <p:nvSpPr>
          <p:cNvPr id="13" name="TextBox 12"/>
          <p:cNvSpPr txBox="1"/>
          <p:nvPr/>
        </p:nvSpPr>
        <p:spPr>
          <a:xfrm>
            <a:off x="85864" y="3622775"/>
            <a:ext cx="531845" cy="769441"/>
          </a:xfrm>
          <a:prstGeom prst="rect">
            <a:avLst/>
          </a:prstGeom>
          <a:noFill/>
        </p:spPr>
        <p:txBody>
          <a:bodyPr wrap="square" rtlCol="0">
            <a:spAutoFit/>
          </a:bodyPr>
          <a:lstStyle/>
          <a:p>
            <a:r>
              <a:rPr lang="en-US" sz="4400" dirty="0"/>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66" y="4144866"/>
            <a:ext cx="1879460" cy="262118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73" y="937146"/>
            <a:ext cx="2255652" cy="2772029"/>
          </a:xfrm>
          <a:prstGeom prst="rect">
            <a:avLst/>
          </a:prstGeom>
        </p:spPr>
      </p:pic>
      <p:sp>
        <p:nvSpPr>
          <p:cNvPr id="18" name="TextBox 17"/>
          <p:cNvSpPr txBox="1"/>
          <p:nvPr/>
        </p:nvSpPr>
        <p:spPr>
          <a:xfrm>
            <a:off x="351786" y="555930"/>
            <a:ext cx="2855333" cy="400110"/>
          </a:xfrm>
          <a:prstGeom prst="rect">
            <a:avLst/>
          </a:prstGeom>
          <a:noFill/>
        </p:spPr>
        <p:txBody>
          <a:bodyPr wrap="none" rtlCol="0">
            <a:spAutoFit/>
          </a:bodyPr>
          <a:lstStyle/>
          <a:p>
            <a:r>
              <a:rPr lang="en-US" sz="2000" b="1" dirty="0"/>
              <a:t>Surface erosion potential</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291" y="853390"/>
            <a:ext cx="1888860" cy="2805038"/>
          </a:xfrm>
          <a:prstGeom prst="rect">
            <a:avLst/>
          </a:prstGeom>
        </p:spPr>
      </p:pic>
      <p:sp>
        <p:nvSpPr>
          <p:cNvPr id="20" name="TextBox 19"/>
          <p:cNvSpPr txBox="1"/>
          <p:nvPr/>
        </p:nvSpPr>
        <p:spPr>
          <a:xfrm>
            <a:off x="4824568" y="490311"/>
            <a:ext cx="2214965" cy="400110"/>
          </a:xfrm>
          <a:prstGeom prst="rect">
            <a:avLst/>
          </a:prstGeom>
          <a:noFill/>
        </p:spPr>
        <p:txBody>
          <a:bodyPr wrap="none" rtlCol="0">
            <a:spAutoFit/>
          </a:bodyPr>
          <a:lstStyle/>
          <a:p>
            <a:r>
              <a:rPr lang="en-US" sz="2000" b="1" dirty="0"/>
              <a:t>Landslide potential</a:t>
            </a:r>
          </a:p>
        </p:txBody>
      </p:sp>
      <p:sp>
        <p:nvSpPr>
          <p:cNvPr id="14" name="TextBox 13"/>
          <p:cNvSpPr txBox="1"/>
          <p:nvPr/>
        </p:nvSpPr>
        <p:spPr>
          <a:xfrm>
            <a:off x="882564" y="4144866"/>
            <a:ext cx="947632" cy="707886"/>
          </a:xfrm>
          <a:prstGeom prst="rect">
            <a:avLst/>
          </a:prstGeom>
          <a:noFill/>
        </p:spPr>
        <p:txBody>
          <a:bodyPr wrap="none" rtlCol="0">
            <a:spAutoFit/>
          </a:bodyPr>
          <a:lstStyle/>
          <a:p>
            <a:r>
              <a:rPr lang="en-US" sz="2000" b="1" dirty="0"/>
              <a:t>Fish</a:t>
            </a:r>
          </a:p>
          <a:p>
            <a:r>
              <a:rPr lang="en-US" sz="2000" b="1" dirty="0"/>
              <a:t>habitat</a:t>
            </a:r>
          </a:p>
        </p:txBody>
      </p:sp>
      <p:sp>
        <p:nvSpPr>
          <p:cNvPr id="2" name="TextBox 1"/>
          <p:cNvSpPr txBox="1"/>
          <p:nvPr/>
        </p:nvSpPr>
        <p:spPr>
          <a:xfrm>
            <a:off x="6781151" y="4498809"/>
            <a:ext cx="4525726" cy="1200329"/>
          </a:xfrm>
          <a:prstGeom prst="rect">
            <a:avLst/>
          </a:prstGeom>
          <a:noFill/>
        </p:spPr>
        <p:txBody>
          <a:bodyPr wrap="none" rtlCol="0">
            <a:spAutoFit/>
          </a:bodyPr>
          <a:lstStyle/>
          <a:p>
            <a:r>
              <a:rPr lang="en-US" sz="2400" b="1" dirty="0"/>
              <a:t>= priority sites for </a:t>
            </a:r>
          </a:p>
          <a:p>
            <a:r>
              <a:rPr lang="en-US" sz="2400" b="1" dirty="0"/>
              <a:t>protection (pre fire management, </a:t>
            </a:r>
          </a:p>
          <a:p>
            <a:r>
              <a:rPr lang="en-US" sz="2400" b="1" dirty="0"/>
              <a:t>firefighting)</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0564" y="4111901"/>
            <a:ext cx="3073977" cy="2645787"/>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5947" y="797984"/>
            <a:ext cx="2418849" cy="3019312"/>
          </a:xfrm>
          <a:prstGeom prst="rect">
            <a:avLst/>
          </a:prstGeom>
        </p:spPr>
      </p:pic>
      <p:sp>
        <p:nvSpPr>
          <p:cNvPr id="24" name="TextBox 23"/>
          <p:cNvSpPr txBox="1"/>
          <p:nvPr/>
        </p:nvSpPr>
        <p:spPr>
          <a:xfrm>
            <a:off x="8515947" y="411009"/>
            <a:ext cx="2370457" cy="400110"/>
          </a:xfrm>
          <a:prstGeom prst="rect">
            <a:avLst/>
          </a:prstGeom>
          <a:noFill/>
        </p:spPr>
        <p:txBody>
          <a:bodyPr wrap="none" rtlCol="0">
            <a:spAutoFit/>
          </a:bodyPr>
          <a:lstStyle/>
          <a:p>
            <a:r>
              <a:rPr lang="en-US" sz="2000" b="1" dirty="0"/>
              <a:t>Flash flood potential</a:t>
            </a:r>
          </a:p>
        </p:txBody>
      </p:sp>
    </p:spTree>
    <p:extLst>
      <p:ext uri="{BB962C8B-B14F-4D97-AF65-F5344CB8AC3E}">
        <p14:creationId xmlns:p14="http://schemas.microsoft.com/office/powerpoint/2010/main" val="1076290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75" y="1550506"/>
            <a:ext cx="10549899" cy="4346712"/>
          </a:xfrm>
          <a:prstGeom prst="rect">
            <a:avLst/>
          </a:prstGeom>
        </p:spPr>
      </p:pic>
      <p:sp>
        <p:nvSpPr>
          <p:cNvPr id="3" name="TextBox 2"/>
          <p:cNvSpPr txBox="1"/>
          <p:nvPr/>
        </p:nvSpPr>
        <p:spPr>
          <a:xfrm>
            <a:off x="317241" y="136057"/>
            <a:ext cx="8804270" cy="461665"/>
          </a:xfrm>
          <a:prstGeom prst="rect">
            <a:avLst/>
          </a:prstGeom>
          <a:noFill/>
        </p:spPr>
        <p:txBody>
          <a:bodyPr wrap="none" rtlCol="0">
            <a:spAutoFit/>
          </a:bodyPr>
          <a:lstStyle/>
          <a:p>
            <a:r>
              <a:rPr lang="en-US" sz="2400" b="1" dirty="0"/>
              <a:t>Decision Space: Spatially Explicit Quantitative (using Quick Fire Tool)</a:t>
            </a:r>
          </a:p>
        </p:txBody>
      </p:sp>
    </p:spTree>
    <p:extLst>
      <p:ext uri="{BB962C8B-B14F-4D97-AF65-F5344CB8AC3E}">
        <p14:creationId xmlns:p14="http://schemas.microsoft.com/office/powerpoint/2010/main" val="3717702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170" y="157734"/>
            <a:ext cx="8709660" cy="6542532"/>
          </a:xfrm>
          <a:prstGeom prst="rect">
            <a:avLst/>
          </a:prstGeom>
        </p:spPr>
      </p:pic>
    </p:spTree>
    <p:extLst>
      <p:ext uri="{BB962C8B-B14F-4D97-AF65-F5344CB8AC3E}">
        <p14:creationId xmlns:p14="http://schemas.microsoft.com/office/powerpoint/2010/main" val="327198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3" y="363894"/>
            <a:ext cx="5424883" cy="461665"/>
          </a:xfrm>
          <a:prstGeom prst="rect">
            <a:avLst/>
          </a:prstGeom>
          <a:noFill/>
        </p:spPr>
        <p:txBody>
          <a:bodyPr wrap="none" rtlCol="0">
            <a:spAutoFit/>
          </a:bodyPr>
          <a:lstStyle/>
          <a:p>
            <a:r>
              <a:rPr lang="en-US" sz="2400" b="1" dirty="0"/>
              <a:t>Pre fire analysis, pilot areas (preliminary)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31" y="1291786"/>
            <a:ext cx="6519387" cy="4951525"/>
          </a:xfrm>
          <a:prstGeom prst="rect">
            <a:avLst/>
          </a:prstGeom>
        </p:spPr>
      </p:pic>
      <p:sp>
        <p:nvSpPr>
          <p:cNvPr id="4" name="TextBox 3"/>
          <p:cNvSpPr txBox="1"/>
          <p:nvPr/>
        </p:nvSpPr>
        <p:spPr>
          <a:xfrm>
            <a:off x="7819054" y="2108719"/>
            <a:ext cx="2352182" cy="646331"/>
          </a:xfrm>
          <a:prstGeom prst="rect">
            <a:avLst/>
          </a:prstGeom>
          <a:noFill/>
        </p:spPr>
        <p:txBody>
          <a:bodyPr wrap="none" rtlCol="0">
            <a:spAutoFit/>
          </a:bodyPr>
          <a:lstStyle/>
          <a:p>
            <a:r>
              <a:rPr lang="en-US" dirty="0"/>
              <a:t>Camp Creek watershed</a:t>
            </a:r>
          </a:p>
          <a:p>
            <a:r>
              <a:rPr lang="en-US" dirty="0"/>
              <a:t>(1 m LiDAR DEM)</a:t>
            </a:r>
          </a:p>
        </p:txBody>
      </p:sp>
      <p:cxnSp>
        <p:nvCxnSpPr>
          <p:cNvPr id="5" name="Straight Arrow Connector 4"/>
          <p:cNvCxnSpPr/>
          <p:nvPr/>
        </p:nvCxnSpPr>
        <p:spPr>
          <a:xfrm flipH="1">
            <a:off x="5896947" y="2407298"/>
            <a:ext cx="1800808" cy="858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819054" y="3632719"/>
            <a:ext cx="2688621" cy="646331"/>
          </a:xfrm>
          <a:prstGeom prst="rect">
            <a:avLst/>
          </a:prstGeom>
          <a:noFill/>
        </p:spPr>
        <p:txBody>
          <a:bodyPr wrap="none" rtlCol="0">
            <a:spAutoFit/>
          </a:bodyPr>
          <a:lstStyle/>
          <a:p>
            <a:r>
              <a:rPr lang="en-US" dirty="0"/>
              <a:t>Upper North Fork Malheur</a:t>
            </a:r>
          </a:p>
          <a:p>
            <a:r>
              <a:rPr lang="en-US" dirty="0"/>
              <a:t>(10 m DEM)</a:t>
            </a:r>
          </a:p>
        </p:txBody>
      </p:sp>
      <p:cxnSp>
        <p:nvCxnSpPr>
          <p:cNvPr id="7" name="Straight Arrow Connector 6"/>
          <p:cNvCxnSpPr/>
          <p:nvPr/>
        </p:nvCxnSpPr>
        <p:spPr>
          <a:xfrm flipH="1">
            <a:off x="6074229" y="3824274"/>
            <a:ext cx="174482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301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761" y="153347"/>
            <a:ext cx="1403526" cy="646331"/>
          </a:xfrm>
          <a:prstGeom prst="rect">
            <a:avLst/>
          </a:prstGeom>
          <a:noFill/>
        </p:spPr>
        <p:txBody>
          <a:bodyPr wrap="none" rtlCol="0">
            <a:spAutoFit/>
          </a:bodyPr>
          <a:lstStyle/>
          <a:p>
            <a:r>
              <a:rPr lang="en-US" b="1" dirty="0"/>
              <a:t>Presentation</a:t>
            </a:r>
          </a:p>
          <a:p>
            <a:r>
              <a:rPr lang="en-US" b="1" dirty="0"/>
              <a:t>Complete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884" y="153347"/>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1284" y="4010390"/>
            <a:ext cx="11870429" cy="1569660"/>
          </a:xfrm>
          <a:prstGeom prst="rect">
            <a:avLst/>
          </a:prstGeom>
          <a:noFill/>
        </p:spPr>
        <p:txBody>
          <a:bodyPr wrap="none" rtlCol="0">
            <a:spAutoFit/>
          </a:bodyPr>
          <a:lstStyle/>
          <a:p>
            <a:r>
              <a:rPr lang="en-US" sz="2400" dirty="0" err="1"/>
              <a:t>TerrainWorks</a:t>
            </a:r>
            <a:r>
              <a:rPr lang="en-US" sz="2400" dirty="0"/>
              <a:t> designs and builds the most advanced watershed and landscape analysis system</a:t>
            </a:r>
          </a:p>
          <a:p>
            <a:r>
              <a:rPr lang="en-US" sz="2400" dirty="0"/>
              <a:t>in the world. Learn more about </a:t>
            </a:r>
            <a:r>
              <a:rPr lang="en-US" sz="2400" dirty="0" err="1"/>
              <a:t>NetMap</a:t>
            </a:r>
            <a:r>
              <a:rPr lang="en-US" sz="2400" dirty="0"/>
              <a:t> virtual watersheds, watershed analysis tools, </a:t>
            </a:r>
          </a:p>
          <a:p>
            <a:r>
              <a:rPr lang="en-US" sz="2400" dirty="0"/>
              <a:t>online technical help and tools at: </a:t>
            </a:r>
            <a:r>
              <a:rPr lang="en-US" sz="2400" dirty="0">
                <a:hlinkClick r:id="rId4"/>
              </a:rPr>
              <a:t>www.terrainworks.com</a:t>
            </a:r>
            <a:r>
              <a:rPr lang="en-US" sz="2400" dirty="0"/>
              <a:t>. Contact us with questions,</a:t>
            </a:r>
          </a:p>
          <a:p>
            <a:r>
              <a:rPr lang="en-US" sz="2400" dirty="0"/>
              <a:t>we are here to help.</a:t>
            </a:r>
          </a:p>
        </p:txBody>
      </p:sp>
    </p:spTree>
    <p:extLst>
      <p:ext uri="{BB962C8B-B14F-4D97-AF65-F5344CB8AC3E}">
        <p14:creationId xmlns:p14="http://schemas.microsoft.com/office/powerpoint/2010/main" val="185581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22293546"/>
              </p:ext>
            </p:extLst>
          </p:nvPr>
        </p:nvGraphicFramePr>
        <p:xfrm>
          <a:off x="912315" y="1284766"/>
          <a:ext cx="10679917" cy="4365106"/>
        </p:xfrm>
        <a:graphic>
          <a:graphicData uri="http://schemas.openxmlformats.org/drawingml/2006/table">
            <a:tbl>
              <a:tblPr firstRow="1" firstCol="1" bandRow="1">
                <a:tableStyleId>{5C22544A-7EE6-4342-B048-85BDC9FD1C3A}</a:tableStyleId>
              </a:tblPr>
              <a:tblGrid>
                <a:gridCol w="3622100">
                  <a:extLst>
                    <a:ext uri="{9D8B030D-6E8A-4147-A177-3AD203B41FA5}">
                      <a16:colId xmlns:a16="http://schemas.microsoft.com/office/drawing/2014/main" val="20000"/>
                    </a:ext>
                  </a:extLst>
                </a:gridCol>
                <a:gridCol w="3487673">
                  <a:extLst>
                    <a:ext uri="{9D8B030D-6E8A-4147-A177-3AD203B41FA5}">
                      <a16:colId xmlns:a16="http://schemas.microsoft.com/office/drawing/2014/main" val="20001"/>
                    </a:ext>
                  </a:extLst>
                </a:gridCol>
                <a:gridCol w="3570144">
                  <a:extLst>
                    <a:ext uri="{9D8B030D-6E8A-4147-A177-3AD203B41FA5}">
                      <a16:colId xmlns:a16="http://schemas.microsoft.com/office/drawing/2014/main" val="20002"/>
                    </a:ext>
                  </a:extLst>
                </a:gridCol>
              </a:tblGrid>
              <a:tr h="188482">
                <a:tc>
                  <a:txBody>
                    <a:bodyPr/>
                    <a:lstStyle/>
                    <a:p>
                      <a:pPr marL="0" marR="0">
                        <a:lnSpc>
                          <a:spcPct val="107000"/>
                        </a:lnSpc>
                        <a:spcBef>
                          <a:spcPts val="0"/>
                        </a:spcBef>
                        <a:spcAft>
                          <a:spcPts val="0"/>
                        </a:spcAft>
                      </a:pPr>
                      <a:r>
                        <a:rPr lang="en-US" sz="1600" dirty="0">
                          <a:effectLst/>
                        </a:rPr>
                        <a:t>Pre Fire Management Activities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dirty="0">
                          <a:effectLst/>
                        </a:rPr>
                        <a:t>Data layers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dirty="0">
                          <a:effectLst/>
                        </a:rPr>
                        <a:t>Purpose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extLst>
                  <a:ext uri="{0D108BD9-81ED-4DB2-BD59-A6C34878D82A}">
                    <a16:rowId xmlns:a16="http://schemas.microsoft.com/office/drawing/2014/main" val="10000"/>
                  </a:ext>
                </a:extLst>
              </a:tr>
              <a:tr h="989427">
                <a:tc>
                  <a:txBody>
                    <a:bodyPr/>
                    <a:lstStyle/>
                    <a:p>
                      <a:pPr marL="0" marR="0">
                        <a:lnSpc>
                          <a:spcPct val="107000"/>
                        </a:lnSpc>
                        <a:spcBef>
                          <a:spcPts val="0"/>
                        </a:spcBef>
                        <a:spcAft>
                          <a:spcPts val="0"/>
                        </a:spcAft>
                      </a:pPr>
                      <a:r>
                        <a:rPr lang="en-US" sz="1400" u="sng" dirty="0">
                          <a:solidFill>
                            <a:schemeClr val="tx1"/>
                          </a:solidFill>
                          <a:effectLst/>
                        </a:rPr>
                        <a:t>Forest Restoration</a:t>
                      </a:r>
                      <a:r>
                        <a:rPr lang="en-US" sz="1400" dirty="0">
                          <a:solidFill>
                            <a:schemeClr val="tx1"/>
                          </a:solidFill>
                          <a:effectLst/>
                        </a:rPr>
                        <a:t> (fuels reduction, thinning including in riparian zones, prescribed burns)</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-Fire severity and fire probability</a:t>
                      </a:r>
                    </a:p>
                    <a:p>
                      <a:pPr marL="0" marR="0">
                        <a:lnSpc>
                          <a:spcPct val="107000"/>
                        </a:lnSpc>
                        <a:spcBef>
                          <a:spcPts val="0"/>
                        </a:spcBef>
                        <a:spcAft>
                          <a:spcPts val="0"/>
                        </a:spcAft>
                      </a:pPr>
                      <a:r>
                        <a:rPr lang="en-US" sz="1400" b="1" dirty="0">
                          <a:solidFill>
                            <a:schemeClr val="tx1"/>
                          </a:solidFill>
                          <a:effectLst/>
                        </a:rPr>
                        <a:t>-Post fire surface erosion</a:t>
                      </a:r>
                    </a:p>
                    <a:p>
                      <a:pPr marL="0" marR="0">
                        <a:lnSpc>
                          <a:spcPct val="107000"/>
                        </a:lnSpc>
                        <a:spcBef>
                          <a:spcPts val="0"/>
                        </a:spcBef>
                        <a:spcAft>
                          <a:spcPts val="0"/>
                        </a:spcAft>
                      </a:pPr>
                      <a:r>
                        <a:rPr lang="en-US" sz="1400" b="1" dirty="0">
                          <a:solidFill>
                            <a:schemeClr val="tx1"/>
                          </a:solidFill>
                          <a:effectLst/>
                        </a:rPr>
                        <a:t>-Post fire landslide/gully erosion</a:t>
                      </a:r>
                    </a:p>
                    <a:p>
                      <a:pPr marL="0" marR="0">
                        <a:lnSpc>
                          <a:spcPct val="107000"/>
                        </a:lnSpc>
                        <a:spcBef>
                          <a:spcPts val="0"/>
                        </a:spcBef>
                        <a:spcAft>
                          <a:spcPts val="0"/>
                        </a:spcAft>
                      </a:pPr>
                      <a:r>
                        <a:rPr lang="en-US" sz="1400" b="1" dirty="0">
                          <a:solidFill>
                            <a:schemeClr val="tx1"/>
                          </a:solidFill>
                          <a:effectLst/>
                        </a:rPr>
                        <a:t>-Flash floods</a:t>
                      </a:r>
                    </a:p>
                    <a:p>
                      <a:pPr marL="0" marR="0">
                        <a:lnSpc>
                          <a:spcPct val="107000"/>
                        </a:lnSpc>
                        <a:spcBef>
                          <a:spcPts val="0"/>
                        </a:spcBef>
                        <a:spcAft>
                          <a:spcPts val="0"/>
                        </a:spcAft>
                      </a:pPr>
                      <a:r>
                        <a:rPr lang="en-US" sz="1400" b="1" dirty="0">
                          <a:solidFill>
                            <a:schemeClr val="tx1"/>
                          </a:solidFill>
                          <a:effectLst/>
                        </a:rPr>
                        <a:t>-Fish habitats</a:t>
                      </a:r>
                    </a:p>
                    <a:p>
                      <a:pPr marL="0" marR="0">
                        <a:lnSpc>
                          <a:spcPct val="107000"/>
                        </a:lnSpc>
                        <a:spcBef>
                          <a:spcPts val="0"/>
                        </a:spcBef>
                        <a:spcAft>
                          <a:spcPts val="0"/>
                        </a:spcAft>
                      </a:pPr>
                      <a:r>
                        <a:rPr lang="en-US" sz="1400" b="1" dirty="0">
                          <a:solidFill>
                            <a:schemeClr val="tx1"/>
                          </a:solidFill>
                          <a:effectLst/>
                        </a:rPr>
                        <a:t>-Thermal </a:t>
                      </a:r>
                      <a:r>
                        <a:rPr lang="en-US" sz="1400" b="1" dirty="0" err="1">
                          <a:solidFill>
                            <a:schemeClr val="tx1"/>
                          </a:solidFill>
                          <a:effectLst/>
                        </a:rPr>
                        <a:t>refugia</a:t>
                      </a:r>
                      <a:r>
                        <a:rPr lang="en-US" sz="1400" b="1" dirty="0">
                          <a:solidFill>
                            <a:schemeClr val="tx1"/>
                          </a:solidFill>
                          <a:effectLst/>
                        </a:rPr>
                        <a:t> (impacts</a:t>
                      </a:r>
                      <a:r>
                        <a:rPr lang="en-US" sz="1400" b="1" baseline="0" dirty="0">
                          <a:solidFill>
                            <a:schemeClr val="tx1"/>
                          </a:solidFill>
                          <a:effectLst/>
                        </a:rPr>
                        <a:t> to)</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-Reduce potential for post fire erosion/floods </a:t>
                      </a:r>
                      <a:br>
                        <a:rPr lang="en-US" sz="1400" b="1" dirty="0">
                          <a:solidFill>
                            <a:schemeClr val="tx1"/>
                          </a:solidFill>
                          <a:effectLst/>
                        </a:rPr>
                      </a:br>
                      <a:r>
                        <a:rPr lang="en-US" sz="1400" b="1" dirty="0">
                          <a:solidFill>
                            <a:schemeClr val="tx1"/>
                          </a:solidFill>
                          <a:effectLst/>
                        </a:rPr>
                        <a:t>  and sediment delivery to streams (impacts on</a:t>
                      </a:r>
                      <a:br>
                        <a:rPr lang="en-US" sz="1400" b="1" dirty="0">
                          <a:solidFill>
                            <a:schemeClr val="tx1"/>
                          </a:solidFill>
                          <a:effectLst/>
                        </a:rPr>
                      </a:br>
                      <a:r>
                        <a:rPr lang="en-US" sz="1400" b="1" dirty="0">
                          <a:solidFill>
                            <a:schemeClr val="tx1"/>
                          </a:solidFill>
                          <a:effectLst/>
                        </a:rPr>
                        <a:t>  infrastructure and sensitive aquatic habitats)</a:t>
                      </a:r>
                    </a:p>
                    <a:p>
                      <a:pPr marL="0" marR="0">
                        <a:lnSpc>
                          <a:spcPct val="107000"/>
                        </a:lnSpc>
                        <a:spcBef>
                          <a:spcPts val="0"/>
                        </a:spcBef>
                        <a:spcAft>
                          <a:spcPts val="0"/>
                        </a:spcAft>
                      </a:pPr>
                      <a:r>
                        <a:rPr lang="en-US" sz="1400" b="1" dirty="0">
                          <a:solidFill>
                            <a:schemeClr val="tx1"/>
                          </a:solidFill>
                          <a:effectLst/>
                        </a:rPr>
                        <a:t>-Protect critical fish-riparian habitats (key</a:t>
                      </a:r>
                      <a:br>
                        <a:rPr lang="en-US" sz="1400" b="1" dirty="0">
                          <a:solidFill>
                            <a:schemeClr val="tx1"/>
                          </a:solidFill>
                          <a:effectLst/>
                        </a:rPr>
                      </a:br>
                      <a:r>
                        <a:rPr lang="en-US" sz="1400" b="1" dirty="0">
                          <a:solidFill>
                            <a:schemeClr val="tx1"/>
                          </a:solidFill>
                          <a:effectLst/>
                        </a:rPr>
                        <a:t>  habitats, refuges)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extLst>
                  <a:ext uri="{0D108BD9-81ED-4DB2-BD59-A6C34878D82A}">
                    <a16:rowId xmlns:a16="http://schemas.microsoft.com/office/drawing/2014/main" val="10001"/>
                  </a:ext>
                </a:extLst>
              </a:tr>
              <a:tr h="1484140">
                <a:tc>
                  <a:txBody>
                    <a:bodyPr/>
                    <a:lstStyle/>
                    <a:p>
                      <a:pPr marL="0" marR="0">
                        <a:lnSpc>
                          <a:spcPct val="107000"/>
                        </a:lnSpc>
                        <a:spcBef>
                          <a:spcPts val="0"/>
                        </a:spcBef>
                        <a:spcAft>
                          <a:spcPts val="0"/>
                        </a:spcAft>
                      </a:pPr>
                      <a:r>
                        <a:rPr lang="en-US" sz="1400" u="sng" dirty="0">
                          <a:solidFill>
                            <a:schemeClr val="tx1"/>
                          </a:solidFill>
                          <a:effectLst/>
                        </a:rPr>
                        <a:t>Road Restoration</a:t>
                      </a:r>
                      <a:r>
                        <a:rPr lang="en-US" sz="1400" dirty="0">
                          <a:solidFill>
                            <a:schemeClr val="tx1"/>
                          </a:solidFill>
                          <a:effectLst/>
                        </a:rPr>
                        <a:t> (upgrade surfacing, increase drains, improve stream crossings, storage, decommissioning)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-Road surface erosion &amp; sediment delivery </a:t>
                      </a:r>
                      <a:br>
                        <a:rPr lang="en-US" sz="1400" b="1" dirty="0">
                          <a:solidFill>
                            <a:schemeClr val="tx1"/>
                          </a:solidFill>
                          <a:effectLst/>
                        </a:rPr>
                      </a:br>
                      <a:r>
                        <a:rPr lang="en-US" sz="1400" b="1" dirty="0">
                          <a:solidFill>
                            <a:schemeClr val="tx1"/>
                          </a:solidFill>
                          <a:effectLst/>
                        </a:rPr>
                        <a:t>  potential (fire impacts on increased </a:t>
                      </a:r>
                      <a:br>
                        <a:rPr lang="en-US" sz="1400" b="1" dirty="0">
                          <a:solidFill>
                            <a:schemeClr val="tx1"/>
                          </a:solidFill>
                          <a:effectLst/>
                        </a:rPr>
                      </a:br>
                      <a:r>
                        <a:rPr lang="en-US" sz="1400" b="1" dirty="0">
                          <a:solidFill>
                            <a:schemeClr val="tx1"/>
                          </a:solidFill>
                          <a:effectLst/>
                        </a:rPr>
                        <a:t>  sediment delivery potential)</a:t>
                      </a:r>
                    </a:p>
                    <a:p>
                      <a:pPr marL="0" marR="0">
                        <a:lnSpc>
                          <a:spcPct val="107000"/>
                        </a:lnSpc>
                        <a:spcBef>
                          <a:spcPts val="0"/>
                        </a:spcBef>
                        <a:spcAft>
                          <a:spcPts val="0"/>
                        </a:spcAft>
                      </a:pPr>
                      <a:r>
                        <a:rPr lang="en-US" sz="1400" b="1" dirty="0">
                          <a:solidFill>
                            <a:schemeClr val="tx1"/>
                          </a:solidFill>
                          <a:effectLst/>
                        </a:rPr>
                        <a:t>-Road instability potential/fire increased</a:t>
                      </a:r>
                    </a:p>
                    <a:p>
                      <a:pPr marL="0" marR="0">
                        <a:lnSpc>
                          <a:spcPct val="107000"/>
                        </a:lnSpc>
                        <a:spcBef>
                          <a:spcPts val="0"/>
                        </a:spcBef>
                        <a:spcAft>
                          <a:spcPts val="0"/>
                        </a:spcAft>
                      </a:pPr>
                      <a:r>
                        <a:rPr lang="en-US" sz="1400" b="1" dirty="0">
                          <a:solidFill>
                            <a:schemeClr val="tx1"/>
                          </a:solidFill>
                          <a:effectLst/>
                        </a:rPr>
                        <a:t>-Roads in floodplains</a:t>
                      </a:r>
                    </a:p>
                    <a:p>
                      <a:pPr marL="0" marR="0">
                        <a:lnSpc>
                          <a:spcPct val="107000"/>
                        </a:lnSpc>
                        <a:spcBef>
                          <a:spcPts val="0"/>
                        </a:spcBef>
                        <a:spcAft>
                          <a:spcPts val="0"/>
                        </a:spcAft>
                      </a:pPr>
                      <a:r>
                        <a:rPr lang="en-US" sz="1400" b="1" dirty="0">
                          <a:solidFill>
                            <a:schemeClr val="tx1"/>
                          </a:solidFill>
                          <a:effectLst/>
                        </a:rPr>
                        <a:t>-Cumulative habitat above roads crossings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-Reduce potential for post fire erosion and </a:t>
                      </a:r>
                      <a:br>
                        <a:rPr lang="en-US" sz="1400" b="1" dirty="0">
                          <a:solidFill>
                            <a:schemeClr val="tx1"/>
                          </a:solidFill>
                          <a:effectLst/>
                        </a:rPr>
                      </a:br>
                      <a:r>
                        <a:rPr lang="en-US" sz="1400" b="1" dirty="0">
                          <a:solidFill>
                            <a:schemeClr val="tx1"/>
                          </a:solidFill>
                          <a:effectLst/>
                        </a:rPr>
                        <a:t>  sediment delivery (also in non-fire</a:t>
                      </a:r>
                      <a:br>
                        <a:rPr lang="en-US" sz="1400" b="1" dirty="0">
                          <a:solidFill>
                            <a:schemeClr val="tx1"/>
                          </a:solidFill>
                          <a:effectLst/>
                        </a:rPr>
                      </a:br>
                      <a:r>
                        <a:rPr lang="en-US" sz="1400" b="1" dirty="0">
                          <a:solidFill>
                            <a:schemeClr val="tx1"/>
                          </a:solidFill>
                          <a:effectLst/>
                        </a:rPr>
                        <a:t>  conditions)</a:t>
                      </a:r>
                    </a:p>
                    <a:p>
                      <a:pPr marL="0" marR="0">
                        <a:lnSpc>
                          <a:spcPct val="107000"/>
                        </a:lnSpc>
                        <a:spcBef>
                          <a:spcPts val="0"/>
                        </a:spcBef>
                        <a:spcAft>
                          <a:spcPts val="0"/>
                        </a:spcAft>
                      </a:pPr>
                      <a:r>
                        <a:rPr lang="en-US" sz="1400" b="1" dirty="0">
                          <a:solidFill>
                            <a:schemeClr val="tx1"/>
                          </a:solidFill>
                          <a:effectLst/>
                        </a:rPr>
                        <a:t>-Reduce potential for road related </a:t>
                      </a:r>
                      <a:br>
                        <a:rPr lang="en-US" sz="1400" b="1" dirty="0">
                          <a:solidFill>
                            <a:schemeClr val="tx1"/>
                          </a:solidFill>
                          <a:effectLst/>
                        </a:rPr>
                      </a:br>
                      <a:r>
                        <a:rPr lang="en-US" sz="1400" b="1" dirty="0">
                          <a:solidFill>
                            <a:schemeClr val="tx1"/>
                          </a:solidFill>
                          <a:effectLst/>
                        </a:rPr>
                        <a:t>  </a:t>
                      </a:r>
                      <a:r>
                        <a:rPr lang="en-US" sz="1400" b="1" dirty="0" err="1">
                          <a:solidFill>
                            <a:schemeClr val="tx1"/>
                          </a:solidFill>
                          <a:effectLst/>
                        </a:rPr>
                        <a:t>landsliding</a:t>
                      </a:r>
                      <a:r>
                        <a:rPr lang="en-US" sz="1400" b="1" dirty="0">
                          <a:solidFill>
                            <a:schemeClr val="tx1"/>
                          </a:solidFill>
                          <a:effectLst/>
                        </a:rPr>
                        <a:t>/gullying</a:t>
                      </a:r>
                    </a:p>
                    <a:p>
                      <a:pPr marL="0" marR="0">
                        <a:lnSpc>
                          <a:spcPct val="107000"/>
                        </a:lnSpc>
                        <a:spcBef>
                          <a:spcPts val="0"/>
                        </a:spcBef>
                        <a:spcAft>
                          <a:spcPts val="0"/>
                        </a:spcAft>
                      </a:pPr>
                      <a:r>
                        <a:rPr lang="en-US" sz="1400" b="1" dirty="0">
                          <a:solidFill>
                            <a:schemeClr val="tx1"/>
                          </a:solidFill>
                          <a:effectLst/>
                        </a:rPr>
                        <a:t>-Remove fish barriers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extLst>
                  <a:ext uri="{0D108BD9-81ED-4DB2-BD59-A6C34878D82A}">
                    <a16:rowId xmlns:a16="http://schemas.microsoft.com/office/drawing/2014/main" val="10002"/>
                  </a:ext>
                </a:extLst>
              </a:tr>
              <a:tr h="188482">
                <a:tc>
                  <a:txBody>
                    <a:bodyPr/>
                    <a:lstStyle/>
                    <a:p>
                      <a:pPr marL="0" marR="0">
                        <a:lnSpc>
                          <a:spcPct val="107000"/>
                        </a:lnSpc>
                        <a:spcBef>
                          <a:spcPts val="0"/>
                        </a:spcBef>
                        <a:spcAft>
                          <a:spcPts val="0"/>
                        </a:spcAft>
                      </a:pPr>
                      <a:r>
                        <a:rPr lang="en-US" sz="1600" dirty="0">
                          <a:effectLst/>
                        </a:rPr>
                        <a:t>Firefighting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Data layers</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tc>
                  <a:txBody>
                    <a:bodyPr/>
                    <a:lstStyle/>
                    <a:p>
                      <a:pPr marL="0" marR="0">
                        <a:lnSpc>
                          <a:spcPct val="107000"/>
                        </a:lnSpc>
                        <a:spcBef>
                          <a:spcPts val="0"/>
                        </a:spcBef>
                        <a:spcAft>
                          <a:spcPts val="0"/>
                        </a:spcAft>
                      </a:pPr>
                      <a:r>
                        <a:rPr lang="en-US" sz="1600" b="1" dirty="0">
                          <a:solidFill>
                            <a:schemeClr val="bg1"/>
                          </a:solidFill>
                          <a:effectLst/>
                        </a:rPr>
                        <a:t>Purpose</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tx1"/>
                    </a:solidFill>
                  </a:tcPr>
                </a:tc>
                <a:extLst>
                  <a:ext uri="{0D108BD9-81ED-4DB2-BD59-A6C34878D82A}">
                    <a16:rowId xmlns:a16="http://schemas.microsoft.com/office/drawing/2014/main" val="10003"/>
                  </a:ext>
                </a:extLst>
              </a:tr>
              <a:tr h="989427">
                <a:tc>
                  <a:txBody>
                    <a:bodyPr/>
                    <a:lstStyle/>
                    <a:p>
                      <a:pPr marL="0" marR="0">
                        <a:lnSpc>
                          <a:spcPct val="107000"/>
                        </a:lnSpc>
                        <a:spcBef>
                          <a:spcPts val="0"/>
                        </a:spcBef>
                        <a:spcAft>
                          <a:spcPts val="0"/>
                        </a:spcAft>
                      </a:pPr>
                      <a:r>
                        <a:rPr lang="en-US" sz="1400" b="1" u="none" dirty="0">
                          <a:solidFill>
                            <a:schemeClr val="tx1"/>
                          </a:solidFill>
                          <a:effectLst/>
                        </a:rPr>
                        <a:t>Firefighting, including r</a:t>
                      </a:r>
                      <a:r>
                        <a:rPr lang="en-US" sz="1400" b="1" dirty="0">
                          <a:solidFill>
                            <a:schemeClr val="tx1"/>
                          </a:solidFill>
                          <a:effectLst/>
                        </a:rPr>
                        <a:t>etardant use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-All stream buffered (300’) - avoidance</a:t>
                      </a:r>
                    </a:p>
                    <a:p>
                      <a:pPr marL="0" marR="0">
                        <a:lnSpc>
                          <a:spcPct val="107000"/>
                        </a:lnSpc>
                        <a:spcBef>
                          <a:spcPts val="0"/>
                        </a:spcBef>
                        <a:spcAft>
                          <a:spcPts val="0"/>
                        </a:spcAft>
                      </a:pPr>
                      <a:r>
                        <a:rPr lang="en-US" sz="1400" b="1" dirty="0">
                          <a:solidFill>
                            <a:schemeClr val="tx1"/>
                          </a:solidFill>
                          <a:effectLst/>
                        </a:rPr>
                        <a:t>-Perennial stream buffered only - avoidance</a:t>
                      </a:r>
                    </a:p>
                    <a:p>
                      <a:pPr marL="0" marR="0">
                        <a:lnSpc>
                          <a:spcPct val="107000"/>
                        </a:lnSpc>
                        <a:spcBef>
                          <a:spcPts val="0"/>
                        </a:spcBef>
                        <a:spcAft>
                          <a:spcPts val="0"/>
                        </a:spcAft>
                      </a:pPr>
                      <a:r>
                        <a:rPr lang="en-US" sz="1400" b="1" dirty="0">
                          <a:solidFill>
                            <a:schemeClr val="tx1"/>
                          </a:solidFill>
                          <a:effectLst/>
                        </a:rPr>
                        <a:t>-Identify high value aquatic/riparian – non avoidance</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tc>
                  <a:txBody>
                    <a:bodyPr/>
                    <a:lstStyle/>
                    <a:p>
                      <a:pPr marL="0" marR="0">
                        <a:lnSpc>
                          <a:spcPct val="107000"/>
                        </a:lnSpc>
                        <a:spcBef>
                          <a:spcPts val="0"/>
                        </a:spcBef>
                        <a:spcAft>
                          <a:spcPts val="0"/>
                        </a:spcAft>
                      </a:pPr>
                      <a:r>
                        <a:rPr lang="en-US" sz="1400" b="1" dirty="0">
                          <a:solidFill>
                            <a:schemeClr val="tx1"/>
                          </a:solidFill>
                          <a:effectLst/>
                        </a:rPr>
                        <a:t>-Avoid retardant pollution in surface waters</a:t>
                      </a:r>
                    </a:p>
                    <a:p>
                      <a:pPr marL="0" marR="0">
                        <a:lnSpc>
                          <a:spcPct val="107000"/>
                        </a:lnSpc>
                        <a:spcBef>
                          <a:spcPts val="0"/>
                        </a:spcBef>
                        <a:spcAft>
                          <a:spcPts val="0"/>
                        </a:spcAft>
                      </a:pPr>
                      <a:r>
                        <a:rPr lang="en-US" sz="1400" b="1" dirty="0">
                          <a:solidFill>
                            <a:schemeClr val="tx1"/>
                          </a:solidFill>
                          <a:effectLst/>
                        </a:rPr>
                        <a:t>-Protect critical aquatic/riparian habitats</a:t>
                      </a: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25" marR="34925" marT="0" marB="0">
                    <a:solidFill>
                      <a:schemeClr val="bg2"/>
                    </a:solidFill>
                  </a:tcPr>
                </a:tc>
                <a:extLst>
                  <a:ext uri="{0D108BD9-81ED-4DB2-BD59-A6C34878D82A}">
                    <a16:rowId xmlns:a16="http://schemas.microsoft.com/office/drawing/2014/main" val="10004"/>
                  </a:ext>
                </a:extLst>
              </a:tr>
            </a:tbl>
          </a:graphicData>
        </a:graphic>
      </p:graphicFrame>
      <p:cxnSp>
        <p:nvCxnSpPr>
          <p:cNvPr id="4" name="Straight Arrow Connector 3"/>
          <p:cNvCxnSpPr/>
          <p:nvPr/>
        </p:nvCxnSpPr>
        <p:spPr>
          <a:xfrm>
            <a:off x="150313" y="1404407"/>
            <a:ext cx="71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50313" y="4313259"/>
            <a:ext cx="7184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12315" y="187890"/>
            <a:ext cx="4377673" cy="523220"/>
          </a:xfrm>
          <a:prstGeom prst="rect">
            <a:avLst/>
          </a:prstGeom>
          <a:noFill/>
        </p:spPr>
        <p:txBody>
          <a:bodyPr wrap="none" rtlCol="0">
            <a:spAutoFit/>
          </a:bodyPr>
          <a:lstStyle/>
          <a:p>
            <a:r>
              <a:rPr lang="en-US" sz="2800" b="1" dirty="0"/>
              <a:t>Decision Support, Data Uses</a:t>
            </a:r>
          </a:p>
        </p:txBody>
      </p:sp>
    </p:spTree>
    <p:extLst>
      <p:ext uri="{BB962C8B-B14F-4D97-AF65-F5344CB8AC3E}">
        <p14:creationId xmlns:p14="http://schemas.microsoft.com/office/powerpoint/2010/main" val="288073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52" y="169980"/>
            <a:ext cx="3174010" cy="523220"/>
          </a:xfrm>
          <a:prstGeom prst="rect">
            <a:avLst/>
          </a:prstGeom>
          <a:noFill/>
        </p:spPr>
        <p:txBody>
          <a:bodyPr wrap="none" rtlCol="0">
            <a:spAutoFit/>
          </a:bodyPr>
          <a:lstStyle/>
          <a:p>
            <a:r>
              <a:rPr lang="en-US" sz="2800" b="1" dirty="0"/>
              <a:t>Models and Sources</a:t>
            </a:r>
          </a:p>
        </p:txBody>
      </p:sp>
      <p:sp>
        <p:nvSpPr>
          <p:cNvPr id="3" name="TextBox 2"/>
          <p:cNvSpPr txBox="1"/>
          <p:nvPr/>
        </p:nvSpPr>
        <p:spPr>
          <a:xfrm>
            <a:off x="107234" y="907502"/>
            <a:ext cx="11330153" cy="6278642"/>
          </a:xfrm>
          <a:prstGeom prst="rect">
            <a:avLst/>
          </a:prstGeom>
          <a:noFill/>
        </p:spPr>
        <p:txBody>
          <a:bodyPr wrap="none" rtlCol="0">
            <a:spAutoFit/>
          </a:bodyPr>
          <a:lstStyle/>
          <a:p>
            <a:r>
              <a:rPr lang="en-US" sz="2400" b="1" dirty="0"/>
              <a:t>DEMs – LiDAR and 10 m</a:t>
            </a:r>
          </a:p>
          <a:p>
            <a:r>
              <a:rPr lang="en-US" sz="2400" b="1" dirty="0"/>
              <a:t>Synthetic River Networks (stream layers) </a:t>
            </a:r>
            <a:r>
              <a:rPr lang="en-US" sz="2400" b="1" dirty="0" err="1"/>
              <a:t>NetMap</a:t>
            </a:r>
            <a:r>
              <a:rPr lang="en-US" sz="2400" b="1" dirty="0"/>
              <a:t> </a:t>
            </a:r>
            <a:r>
              <a:rPr lang="en-US" sz="2000" b="1" dirty="0"/>
              <a:t>(www.terrainworks.com)</a:t>
            </a:r>
          </a:p>
          <a:p>
            <a:r>
              <a:rPr lang="en-US" sz="2400" b="1" dirty="0"/>
              <a:t>Fire severity and probability (</a:t>
            </a:r>
            <a:r>
              <a:rPr lang="en-US" sz="2400" b="1" dirty="0" err="1"/>
              <a:t>Flammap</a:t>
            </a:r>
            <a:r>
              <a:rPr lang="en-US" sz="2400" b="1" dirty="0"/>
              <a:t>)</a:t>
            </a:r>
          </a:p>
          <a:p>
            <a:r>
              <a:rPr lang="en-US" sz="2400" b="1" dirty="0"/>
              <a:t>Post fire surface erosion (WEPP – Disturbed)</a:t>
            </a:r>
          </a:p>
          <a:p>
            <a:r>
              <a:rPr lang="en-US" sz="2400" b="1" dirty="0"/>
              <a:t>Post fire gully potential (Parker et al. 2010)</a:t>
            </a:r>
          </a:p>
          <a:p>
            <a:r>
              <a:rPr lang="en-US" sz="2400" b="1" dirty="0"/>
              <a:t>Post fire </a:t>
            </a:r>
            <a:r>
              <a:rPr lang="en-US" sz="2400" b="1" dirty="0" err="1"/>
              <a:t>landsliding</a:t>
            </a:r>
            <a:r>
              <a:rPr lang="en-US" sz="2400" b="1" dirty="0"/>
              <a:t>/gullying (Miller and Burnett 2007, 2008, </a:t>
            </a:r>
            <a:r>
              <a:rPr lang="en-US" sz="2400" b="1" dirty="0" err="1"/>
              <a:t>NetMap</a:t>
            </a:r>
            <a:r>
              <a:rPr lang="en-US" sz="2400" b="1" dirty="0"/>
              <a:t>)</a:t>
            </a:r>
          </a:p>
          <a:p>
            <a:r>
              <a:rPr lang="en-US" sz="2400" b="1" dirty="0"/>
              <a:t>Post fire road surface erosion and sediment delivery (GRAIP-Lite w/ modified sediment </a:t>
            </a:r>
            <a:br>
              <a:rPr lang="en-US" sz="2400" b="1" dirty="0"/>
            </a:br>
            <a:r>
              <a:rPr lang="en-US" sz="2400" b="1" dirty="0"/>
              <a:t>delivery)</a:t>
            </a:r>
          </a:p>
          <a:p>
            <a:r>
              <a:rPr lang="en-US" sz="2400" b="1" dirty="0"/>
              <a:t>Flash floods (NWS model)</a:t>
            </a:r>
          </a:p>
          <a:p>
            <a:r>
              <a:rPr lang="en-US" sz="2400" b="1" dirty="0"/>
              <a:t>Bull Trout Habitat (</a:t>
            </a:r>
            <a:r>
              <a:rPr lang="en-US" sz="2400" b="1" dirty="0" err="1"/>
              <a:t>NorWest</a:t>
            </a:r>
            <a:r>
              <a:rPr lang="en-US" sz="2400" b="1" dirty="0"/>
              <a:t> and US Forest Service stream layer)</a:t>
            </a:r>
          </a:p>
          <a:p>
            <a:r>
              <a:rPr lang="en-US" sz="2400" b="1" dirty="0"/>
              <a:t>Salmon habitat (Intrinsic Potential Chinook and steelhead, Burnett et al. 2007)</a:t>
            </a:r>
          </a:p>
          <a:p>
            <a:r>
              <a:rPr lang="en-US" sz="2400" b="1" dirty="0"/>
              <a:t>Shade/thermal loading/thermal </a:t>
            </a:r>
            <a:r>
              <a:rPr lang="en-US" sz="2400" b="1" dirty="0" err="1"/>
              <a:t>refugia</a:t>
            </a:r>
            <a:r>
              <a:rPr lang="en-US" sz="2400" b="1" dirty="0"/>
              <a:t> (</a:t>
            </a:r>
            <a:r>
              <a:rPr lang="en-US" sz="2400" b="1" dirty="0" err="1"/>
              <a:t>NetMap</a:t>
            </a:r>
            <a:r>
              <a:rPr lang="en-US" sz="2400" b="1" dirty="0"/>
              <a:t> and Groom et al. 2011)</a:t>
            </a:r>
          </a:p>
          <a:p>
            <a:r>
              <a:rPr lang="en-US" sz="2400" b="1" dirty="0"/>
              <a:t>Road – stability (</a:t>
            </a:r>
            <a:r>
              <a:rPr lang="en-US" sz="2400" b="1" dirty="0" err="1"/>
              <a:t>NetMap</a:t>
            </a:r>
            <a:r>
              <a:rPr lang="en-US" sz="2400" b="1" dirty="0"/>
              <a:t>)</a:t>
            </a:r>
          </a:p>
          <a:p>
            <a:r>
              <a:rPr lang="en-US" sz="2400" b="1" dirty="0"/>
              <a:t>Cumulative habitat length above roads (</a:t>
            </a:r>
            <a:r>
              <a:rPr lang="en-US" sz="2400" b="1" dirty="0" err="1"/>
              <a:t>NetMap</a:t>
            </a:r>
            <a:r>
              <a:rPr lang="en-US" sz="2400" b="1" dirty="0"/>
              <a:t>)</a:t>
            </a:r>
          </a:p>
          <a:p>
            <a:endParaRPr lang="en-US" sz="2400" b="1" dirty="0"/>
          </a:p>
          <a:p>
            <a:r>
              <a:rPr lang="en-US" sz="2400" b="1" dirty="0"/>
              <a:t>Refer to </a:t>
            </a:r>
            <a:r>
              <a:rPr lang="en-US" sz="2400" b="1" dirty="0" err="1"/>
              <a:t>NetMap’s</a:t>
            </a:r>
            <a:r>
              <a:rPr lang="en-US" sz="2400" b="1" dirty="0"/>
              <a:t> online technical help manuals for additional information</a:t>
            </a:r>
          </a:p>
          <a:p>
            <a:endParaRPr lang="en-US" b="1" dirty="0"/>
          </a:p>
        </p:txBody>
      </p:sp>
    </p:spTree>
    <p:extLst>
      <p:ext uri="{BB962C8B-B14F-4D97-AF65-F5344CB8AC3E}">
        <p14:creationId xmlns:p14="http://schemas.microsoft.com/office/powerpoint/2010/main" val="278020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990" y="0"/>
            <a:ext cx="4917375" cy="6858000"/>
          </a:xfrm>
          <a:prstGeom prst="rect">
            <a:avLst/>
          </a:prstGeom>
        </p:spPr>
      </p:pic>
      <p:sp>
        <p:nvSpPr>
          <p:cNvPr id="5" name="TextBox 4"/>
          <p:cNvSpPr txBox="1"/>
          <p:nvPr/>
        </p:nvSpPr>
        <p:spPr>
          <a:xfrm>
            <a:off x="326571" y="167951"/>
            <a:ext cx="3978397" cy="461665"/>
          </a:xfrm>
          <a:prstGeom prst="rect">
            <a:avLst/>
          </a:prstGeom>
          <a:noFill/>
        </p:spPr>
        <p:txBody>
          <a:bodyPr wrap="none" rtlCol="0">
            <a:spAutoFit/>
          </a:bodyPr>
          <a:lstStyle/>
          <a:p>
            <a:r>
              <a:rPr lang="en-US" sz="2400" b="1" dirty="0"/>
              <a:t>Data Deliverable: Fish Habitat</a:t>
            </a:r>
          </a:p>
        </p:txBody>
      </p:sp>
      <p:sp>
        <p:nvSpPr>
          <p:cNvPr id="6" name="TextBox 5"/>
          <p:cNvSpPr txBox="1"/>
          <p:nvPr/>
        </p:nvSpPr>
        <p:spPr>
          <a:xfrm>
            <a:off x="6247990" y="132702"/>
            <a:ext cx="3367012" cy="369332"/>
          </a:xfrm>
          <a:prstGeom prst="rect">
            <a:avLst/>
          </a:prstGeom>
          <a:noFill/>
        </p:spPr>
        <p:txBody>
          <a:bodyPr wrap="none" rtlCol="0">
            <a:spAutoFit/>
          </a:bodyPr>
          <a:lstStyle/>
          <a:p>
            <a:r>
              <a:rPr lang="en-US" b="1" dirty="0"/>
              <a:t>Bull Trout (</a:t>
            </a:r>
            <a:r>
              <a:rPr lang="en-US" i="1" dirty="0" err="1"/>
              <a:t>Salvelinus</a:t>
            </a:r>
            <a:r>
              <a:rPr lang="en-US" i="1" dirty="0"/>
              <a:t> </a:t>
            </a:r>
            <a:r>
              <a:rPr lang="en-US" i="1" dirty="0" err="1"/>
              <a:t>confluentus</a:t>
            </a:r>
            <a:r>
              <a:rPr lang="en-US" i="1" dirty="0"/>
              <a:t>)</a:t>
            </a:r>
            <a:endParaRPr lang="en-US" b="1" dirty="0"/>
          </a:p>
        </p:txBody>
      </p:sp>
      <p:pic>
        <p:nvPicPr>
          <p:cNvPr id="7" name="Picture 6"/>
          <p:cNvPicPr>
            <a:picLocks noChangeAspect="1"/>
          </p:cNvPicPr>
          <p:nvPr/>
        </p:nvPicPr>
        <p:blipFill>
          <a:blip r:embed="rId4"/>
          <a:stretch>
            <a:fillRect/>
          </a:stretch>
        </p:blipFill>
        <p:spPr>
          <a:xfrm>
            <a:off x="1170668" y="629616"/>
            <a:ext cx="3028950" cy="1514475"/>
          </a:xfrm>
          <a:prstGeom prst="rect">
            <a:avLst/>
          </a:prstGeom>
        </p:spPr>
      </p:pic>
      <p:sp>
        <p:nvSpPr>
          <p:cNvPr id="8" name="TextBox 7"/>
          <p:cNvSpPr txBox="1"/>
          <p:nvPr/>
        </p:nvSpPr>
        <p:spPr>
          <a:xfrm>
            <a:off x="564696" y="3198167"/>
            <a:ext cx="4976619" cy="830997"/>
          </a:xfrm>
          <a:prstGeom prst="rect">
            <a:avLst/>
          </a:prstGeom>
          <a:noFill/>
        </p:spPr>
        <p:txBody>
          <a:bodyPr wrap="none" rtlCol="0">
            <a:spAutoFit/>
          </a:bodyPr>
          <a:lstStyle/>
          <a:p>
            <a:r>
              <a:rPr lang="en-US" sz="2400" b="1" dirty="0"/>
              <a:t>Use habitat intrinsic potential models</a:t>
            </a:r>
          </a:p>
          <a:p>
            <a:r>
              <a:rPr lang="en-US" sz="2400" b="1" dirty="0"/>
              <a:t>in </a:t>
            </a:r>
            <a:r>
              <a:rPr lang="en-US" sz="2400" b="1" dirty="0" err="1"/>
              <a:t>NetMap</a:t>
            </a:r>
            <a:endParaRPr lang="en-US" sz="2400" b="1" dirty="0"/>
          </a:p>
        </p:txBody>
      </p:sp>
    </p:spTree>
    <p:extLst>
      <p:ext uri="{BB962C8B-B14F-4D97-AF65-F5344CB8AC3E}">
        <p14:creationId xmlns:p14="http://schemas.microsoft.com/office/powerpoint/2010/main" val="336193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8444684" cy="461665"/>
          </a:xfrm>
          <a:prstGeom prst="rect">
            <a:avLst/>
          </a:prstGeom>
          <a:noFill/>
        </p:spPr>
        <p:txBody>
          <a:bodyPr wrap="none" rtlCol="0">
            <a:spAutoFit/>
          </a:bodyPr>
          <a:lstStyle/>
          <a:p>
            <a:r>
              <a:rPr lang="en-US" sz="2400" b="1" dirty="0"/>
              <a:t>Fish Habitat: </a:t>
            </a:r>
            <a:r>
              <a:rPr lang="en-US" sz="2400" b="1" dirty="0" err="1"/>
              <a:t>Redband</a:t>
            </a:r>
            <a:r>
              <a:rPr lang="en-US" sz="2400" b="1" dirty="0"/>
              <a:t> Trout (subspecies of </a:t>
            </a:r>
            <a:r>
              <a:rPr lang="en-US" sz="2400" i="1" dirty="0" err="1"/>
              <a:t>Oncorhynchus</a:t>
            </a:r>
            <a:r>
              <a:rPr lang="en-US" sz="2400" i="1" dirty="0"/>
              <a:t> </a:t>
            </a:r>
            <a:r>
              <a:rPr lang="en-US" sz="2400" i="1" dirty="0" err="1"/>
              <a:t>mykiss</a:t>
            </a:r>
            <a:r>
              <a:rPr lang="en-US" sz="2400" i="1" dirty="0"/>
              <a:t>)</a:t>
            </a:r>
            <a:endParaRPr lang="en-US" sz="2400" b="1" dirty="0"/>
          </a:p>
        </p:txBody>
      </p:sp>
      <p:pic>
        <p:nvPicPr>
          <p:cNvPr id="4" name="Picture 3"/>
          <p:cNvPicPr>
            <a:picLocks noChangeAspect="1"/>
          </p:cNvPicPr>
          <p:nvPr/>
        </p:nvPicPr>
        <p:blipFill>
          <a:blip r:embed="rId3"/>
          <a:stretch>
            <a:fillRect/>
          </a:stretch>
        </p:blipFill>
        <p:spPr>
          <a:xfrm>
            <a:off x="326571" y="749302"/>
            <a:ext cx="4615770" cy="307498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7636" y="629616"/>
            <a:ext cx="4312427" cy="6105013"/>
          </a:xfrm>
          <a:prstGeom prst="rect">
            <a:avLst/>
          </a:prstGeom>
        </p:spPr>
      </p:pic>
      <p:sp>
        <p:nvSpPr>
          <p:cNvPr id="6" name="TextBox 5"/>
          <p:cNvSpPr txBox="1"/>
          <p:nvPr/>
        </p:nvSpPr>
        <p:spPr>
          <a:xfrm>
            <a:off x="736146" y="4669780"/>
            <a:ext cx="4976619" cy="830997"/>
          </a:xfrm>
          <a:prstGeom prst="rect">
            <a:avLst/>
          </a:prstGeom>
          <a:noFill/>
        </p:spPr>
        <p:txBody>
          <a:bodyPr wrap="none" rtlCol="0">
            <a:spAutoFit/>
          </a:bodyPr>
          <a:lstStyle/>
          <a:p>
            <a:r>
              <a:rPr lang="en-US" sz="2400" b="1" dirty="0"/>
              <a:t>Use habitat intrinsic potential models</a:t>
            </a:r>
          </a:p>
          <a:p>
            <a:r>
              <a:rPr lang="en-US" sz="2400" b="1" dirty="0"/>
              <a:t>in </a:t>
            </a:r>
            <a:r>
              <a:rPr lang="en-US" sz="2400" b="1" dirty="0" err="1"/>
              <a:t>NetMap</a:t>
            </a:r>
            <a:endParaRPr lang="en-US" sz="2400" b="1" dirty="0"/>
          </a:p>
        </p:txBody>
      </p:sp>
    </p:spTree>
    <p:extLst>
      <p:ext uri="{BB962C8B-B14F-4D97-AF65-F5344CB8AC3E}">
        <p14:creationId xmlns:p14="http://schemas.microsoft.com/office/powerpoint/2010/main" val="268445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167951"/>
            <a:ext cx="4274119" cy="830997"/>
          </a:xfrm>
          <a:prstGeom prst="rect">
            <a:avLst/>
          </a:prstGeom>
          <a:noFill/>
        </p:spPr>
        <p:txBody>
          <a:bodyPr wrap="none" rtlCol="0">
            <a:spAutoFit/>
          </a:bodyPr>
          <a:lstStyle/>
          <a:p>
            <a:r>
              <a:rPr lang="en-US" sz="2400" b="1" dirty="0"/>
              <a:t>Data Deliverables</a:t>
            </a:r>
          </a:p>
          <a:p>
            <a:r>
              <a:rPr lang="en-US" sz="2400" b="1" dirty="0"/>
              <a:t>Fire Severity (hillside, </a:t>
            </a:r>
            <a:r>
              <a:rPr lang="en-US" sz="2400" b="1" dirty="0" err="1"/>
              <a:t>Flammap</a:t>
            </a:r>
            <a:r>
              <a:rPr lang="en-US" sz="2400" b="1" dirty="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004" y="167951"/>
            <a:ext cx="5599801" cy="6474149"/>
          </a:xfrm>
          <a:prstGeom prst="rect">
            <a:avLst/>
          </a:prstGeom>
        </p:spPr>
      </p:pic>
    </p:spTree>
    <p:extLst>
      <p:ext uri="{BB962C8B-B14F-4D97-AF65-F5344CB8AC3E}">
        <p14:creationId xmlns:p14="http://schemas.microsoft.com/office/powerpoint/2010/main" val="382187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86" y="299416"/>
            <a:ext cx="2127057" cy="707886"/>
          </a:xfrm>
          <a:prstGeom prst="rect">
            <a:avLst/>
          </a:prstGeom>
          <a:noFill/>
        </p:spPr>
        <p:txBody>
          <a:bodyPr wrap="none" rtlCol="0">
            <a:spAutoFit/>
          </a:bodyPr>
          <a:lstStyle/>
          <a:p>
            <a:r>
              <a:rPr lang="en-US" sz="2000" b="1" dirty="0"/>
              <a:t>Fire Severity </a:t>
            </a:r>
          </a:p>
          <a:p>
            <a:r>
              <a:rPr lang="en-US" sz="2000" b="1" dirty="0"/>
              <a:t>(channel, fish eye)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86" y="1007302"/>
            <a:ext cx="4174079" cy="56743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027" y="1007302"/>
            <a:ext cx="4033099" cy="5685598"/>
          </a:xfrm>
          <a:prstGeom prst="rect">
            <a:avLst/>
          </a:prstGeom>
        </p:spPr>
      </p:pic>
      <p:sp>
        <p:nvSpPr>
          <p:cNvPr id="6" name="TextBox 5"/>
          <p:cNvSpPr txBox="1"/>
          <p:nvPr/>
        </p:nvSpPr>
        <p:spPr>
          <a:xfrm>
            <a:off x="5103289" y="299416"/>
            <a:ext cx="4252574" cy="707886"/>
          </a:xfrm>
          <a:prstGeom prst="rect">
            <a:avLst/>
          </a:prstGeom>
          <a:noFill/>
        </p:spPr>
        <p:txBody>
          <a:bodyPr wrap="none" rtlCol="0">
            <a:spAutoFit/>
          </a:bodyPr>
          <a:lstStyle/>
          <a:p>
            <a:r>
              <a:rPr lang="en-US" sz="2000" b="1" dirty="0"/>
              <a:t>Fire Severity, Aggregated Downstream</a:t>
            </a:r>
          </a:p>
          <a:p>
            <a:r>
              <a:rPr lang="en-US" sz="2000" b="1" dirty="0"/>
              <a:t>(tributary scale patterns)</a:t>
            </a:r>
          </a:p>
        </p:txBody>
      </p:sp>
      <p:sp>
        <p:nvSpPr>
          <p:cNvPr id="7" name="TextBox 6"/>
          <p:cNvSpPr txBox="1"/>
          <p:nvPr/>
        </p:nvSpPr>
        <p:spPr>
          <a:xfrm>
            <a:off x="9355863" y="1259172"/>
            <a:ext cx="2829685" cy="2585323"/>
          </a:xfrm>
          <a:prstGeom prst="rect">
            <a:avLst/>
          </a:prstGeom>
          <a:noFill/>
        </p:spPr>
        <p:txBody>
          <a:bodyPr wrap="none" rtlCol="0">
            <a:spAutoFit/>
          </a:bodyPr>
          <a:lstStyle/>
          <a:p>
            <a:r>
              <a:rPr lang="en-US" b="1" dirty="0"/>
              <a:t>Why are hillslope attributes</a:t>
            </a:r>
          </a:p>
          <a:p>
            <a:r>
              <a:rPr lang="en-US" b="1" dirty="0"/>
              <a:t>reported to channels, via</a:t>
            </a:r>
          </a:p>
          <a:p>
            <a:r>
              <a:rPr lang="en-US" b="1" dirty="0"/>
              <a:t>drainage wings?</a:t>
            </a:r>
          </a:p>
          <a:p>
            <a:endParaRPr lang="en-US" b="1" dirty="0"/>
          </a:p>
          <a:p>
            <a:r>
              <a:rPr lang="en-US" b="1" dirty="0"/>
              <a:t>This facilitates comparing</a:t>
            </a:r>
          </a:p>
          <a:p>
            <a:r>
              <a:rPr lang="en-US" b="1" dirty="0"/>
              <a:t>hillslope related stressors</a:t>
            </a:r>
          </a:p>
          <a:p>
            <a:r>
              <a:rPr lang="en-US" b="1" dirty="0"/>
              <a:t>(fire severity, erosion,</a:t>
            </a:r>
          </a:p>
          <a:p>
            <a:r>
              <a:rPr lang="en-US" b="1" dirty="0"/>
              <a:t>roads etc.) to fish habitats,</a:t>
            </a:r>
          </a:p>
          <a:p>
            <a:r>
              <a:rPr lang="en-US" b="1" dirty="0"/>
              <a:t>a channel attribute.</a:t>
            </a:r>
          </a:p>
        </p:txBody>
      </p:sp>
    </p:spTree>
    <p:extLst>
      <p:ext uri="{BB962C8B-B14F-4D97-AF65-F5344CB8AC3E}">
        <p14:creationId xmlns:p14="http://schemas.microsoft.com/office/powerpoint/2010/main" val="3091560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8049</TotalTime>
  <Words>1840</Words>
  <Application>Microsoft Office PowerPoint</Application>
  <PresentationFormat>Widescreen</PresentationFormat>
  <Paragraphs>230</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Beast</dc:creator>
  <cp:lastModifiedBy>Lee Benda</cp:lastModifiedBy>
  <cp:revision>133</cp:revision>
  <dcterms:created xsi:type="dcterms:W3CDTF">2015-07-17T18:21:20Z</dcterms:created>
  <dcterms:modified xsi:type="dcterms:W3CDTF">2017-09-11T15:52:36Z</dcterms:modified>
</cp:coreProperties>
</file>