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0"/>
  </p:notesMasterIdLst>
  <p:sldIdLst>
    <p:sldId id="256" r:id="rId2"/>
    <p:sldId id="639" r:id="rId3"/>
    <p:sldId id="409" r:id="rId4"/>
    <p:sldId id="560" r:id="rId5"/>
    <p:sldId id="542" r:id="rId6"/>
    <p:sldId id="551" r:id="rId7"/>
    <p:sldId id="637" r:id="rId8"/>
    <p:sldId id="638" r:id="rId9"/>
    <p:sldId id="640" r:id="rId10"/>
    <p:sldId id="695" r:id="rId11"/>
    <p:sldId id="696" r:id="rId12"/>
    <p:sldId id="697" r:id="rId13"/>
    <p:sldId id="698" r:id="rId14"/>
    <p:sldId id="701" r:id="rId15"/>
    <p:sldId id="702" r:id="rId16"/>
    <p:sldId id="703" r:id="rId17"/>
    <p:sldId id="704" r:id="rId18"/>
    <p:sldId id="576" r:id="rId19"/>
    <p:sldId id="652" r:id="rId20"/>
    <p:sldId id="649" r:id="rId21"/>
    <p:sldId id="597" r:id="rId22"/>
    <p:sldId id="598" r:id="rId23"/>
    <p:sldId id="689" r:id="rId24"/>
    <p:sldId id="690" r:id="rId25"/>
    <p:sldId id="691" r:id="rId26"/>
    <p:sldId id="584" r:id="rId27"/>
    <p:sldId id="601" r:id="rId28"/>
    <p:sldId id="669"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4316" autoAdjust="0"/>
  </p:normalViewPr>
  <p:slideViewPr>
    <p:cSldViewPr snapToGrid="0">
      <p:cViewPr varScale="1">
        <p:scale>
          <a:sx n="57" d="100"/>
          <a:sy n="57" d="100"/>
        </p:scale>
        <p:origin x="684" y="7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F9822A-AAAD-4B8E-B3F8-97202F2ED8CA}" type="datetimeFigureOut">
              <a:rPr lang="en-US" smtClean="0"/>
              <a:t>8/24/2016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793C17-05B3-4689-9FA4-3FC54867D560}" type="slidenum">
              <a:rPr lang="en-US" smtClean="0"/>
              <a:t>‹#›</a:t>
            </a:fld>
            <a:endParaRPr lang="en-US"/>
          </a:p>
        </p:txBody>
      </p:sp>
    </p:spTree>
    <p:extLst>
      <p:ext uri="{BB962C8B-B14F-4D97-AF65-F5344CB8AC3E}">
        <p14:creationId xmlns:p14="http://schemas.microsoft.com/office/powerpoint/2010/main" val="38052059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mn-lt"/>
                <a:ea typeface="+mn-ea"/>
                <a:cs typeface="+mn-cs"/>
              </a:rPr>
              <a:t>The National Oceanographic and Atmospheric Administration (NOAA) along with Oregon Department of Fish and Wildlife (ODFW) and Watershed Councils, commissioned a pilot project in the Nehalem River watershed in northwestern Oregon to evaluate how the watershed analysis system, </a:t>
            </a:r>
            <a:r>
              <a:rPr lang="en-US" sz="1100" kern="1200" dirty="0" err="1">
                <a:solidFill>
                  <a:schemeClr val="tx1"/>
                </a:solidFill>
                <a:effectLst/>
                <a:latin typeface="+mn-lt"/>
                <a:ea typeface="+mn-ea"/>
                <a:cs typeface="+mn-cs"/>
              </a:rPr>
              <a:t>NetMap</a:t>
            </a:r>
            <a:r>
              <a:rPr lang="en-US" sz="1100" kern="1200" dirty="0">
                <a:solidFill>
                  <a:schemeClr val="tx1"/>
                </a:solidFill>
                <a:effectLst/>
                <a:latin typeface="+mn-lt"/>
                <a:ea typeface="+mn-ea"/>
                <a:cs typeface="+mn-cs"/>
              </a:rPr>
              <a:t>, could be used to support restoration planning, focusing on aquatic, riparian and road related issues pertaining to </a:t>
            </a:r>
            <a:r>
              <a:rPr lang="en-US" sz="1100" kern="1200" dirty="0" err="1">
                <a:solidFill>
                  <a:schemeClr val="tx1"/>
                </a:solidFill>
                <a:effectLst/>
                <a:latin typeface="+mn-lt"/>
                <a:ea typeface="+mn-ea"/>
                <a:cs typeface="+mn-cs"/>
              </a:rPr>
              <a:t>coho</a:t>
            </a:r>
            <a:r>
              <a:rPr lang="en-US" sz="1100" kern="1200" dirty="0">
                <a:solidFill>
                  <a:schemeClr val="tx1"/>
                </a:solidFill>
                <a:effectLst/>
                <a:latin typeface="+mn-lt"/>
                <a:ea typeface="+mn-ea"/>
                <a:cs typeface="+mn-cs"/>
              </a:rPr>
              <a:t> salmon. In part, the </a:t>
            </a:r>
            <a:r>
              <a:rPr lang="en-US" sz="1100" kern="1200" dirty="0" err="1">
                <a:solidFill>
                  <a:schemeClr val="tx1"/>
                </a:solidFill>
                <a:effectLst/>
                <a:latin typeface="+mn-lt"/>
                <a:ea typeface="+mn-ea"/>
                <a:cs typeface="+mn-cs"/>
              </a:rPr>
              <a:t>NetMap</a:t>
            </a:r>
            <a:r>
              <a:rPr lang="en-US" sz="1100" kern="1200" dirty="0">
                <a:solidFill>
                  <a:schemeClr val="tx1"/>
                </a:solidFill>
                <a:effectLst/>
                <a:latin typeface="+mn-lt"/>
                <a:ea typeface="+mn-ea"/>
                <a:cs typeface="+mn-cs"/>
              </a:rPr>
              <a:t> pilot project will be used to support the proposed NOAA </a:t>
            </a:r>
            <a:r>
              <a:rPr lang="en-US" sz="1100" kern="1200" dirty="0" err="1">
                <a:solidFill>
                  <a:schemeClr val="tx1"/>
                </a:solidFill>
                <a:effectLst/>
                <a:latin typeface="+mn-lt"/>
                <a:ea typeface="+mn-ea"/>
                <a:cs typeface="+mn-cs"/>
              </a:rPr>
              <a:t>coho</a:t>
            </a:r>
            <a:r>
              <a:rPr lang="en-US" sz="1100" kern="1200" dirty="0">
                <a:solidFill>
                  <a:schemeClr val="tx1"/>
                </a:solidFill>
                <a:effectLst/>
                <a:latin typeface="+mn-lt"/>
                <a:ea typeface="+mn-ea"/>
                <a:cs typeface="+mn-cs"/>
              </a:rPr>
              <a:t> delisting strategy for the Oregon Coast Range.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1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mn-lt"/>
                <a:ea typeface="+mn-ea"/>
                <a:cs typeface="+mn-cs"/>
              </a:rPr>
              <a:t>This </a:t>
            </a:r>
            <a:r>
              <a:rPr lang="en-US" sz="1100" kern="1200" dirty="0" err="1">
                <a:solidFill>
                  <a:schemeClr val="tx1"/>
                </a:solidFill>
                <a:effectLst/>
                <a:latin typeface="+mn-lt"/>
                <a:ea typeface="+mn-ea"/>
                <a:cs typeface="+mn-cs"/>
              </a:rPr>
              <a:t>powerpoint</a:t>
            </a:r>
            <a:r>
              <a:rPr lang="en-US" sz="1100" kern="1200" dirty="0">
                <a:solidFill>
                  <a:schemeClr val="tx1"/>
                </a:solidFill>
                <a:effectLst/>
                <a:latin typeface="+mn-lt"/>
                <a:ea typeface="+mn-ea"/>
                <a:cs typeface="+mn-cs"/>
              </a:rPr>
              <a:t> allows one to take a self guided tour of the analysis results. To see the movie</a:t>
            </a:r>
            <a:r>
              <a:rPr lang="en-US" sz="1100" kern="1200" baseline="0" dirty="0">
                <a:solidFill>
                  <a:schemeClr val="tx1"/>
                </a:solidFill>
                <a:effectLst/>
                <a:latin typeface="+mn-lt"/>
                <a:ea typeface="+mn-ea"/>
                <a:cs typeface="+mn-cs"/>
              </a:rPr>
              <a:t> of the full presentation, go to: https://vimeo.com/119868365</a:t>
            </a:r>
            <a:r>
              <a:rPr lang="en-US" sz="1100" kern="1200" dirty="0">
                <a:solidFill>
                  <a:schemeClr val="tx1"/>
                </a:solidFill>
                <a:effectLst/>
                <a:latin typeface="+mn-lt"/>
                <a:ea typeface="+mn-ea"/>
                <a:cs typeface="+mn-cs"/>
              </a:rPr>
              <a:t> </a:t>
            </a:r>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1</a:t>
            </a:fld>
            <a:endParaRPr lang="en-US"/>
          </a:p>
        </p:txBody>
      </p:sp>
    </p:spTree>
    <p:extLst>
      <p:ext uri="{BB962C8B-B14F-4D97-AF65-F5344CB8AC3E}">
        <p14:creationId xmlns:p14="http://schemas.microsoft.com/office/powerpoint/2010/main" val="14611363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Shade and thermal loading can</a:t>
            </a:r>
            <a:r>
              <a:rPr lang="en-US" sz="1100" baseline="0" dirty="0"/>
              <a:t> be important considerations when planning restoration activities. In particular, shade and thermal loading can be added to the other habitat forming factors to identify the best or optimized areas for targeting riparian and instream restoration.</a:t>
            </a:r>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10</a:t>
            </a:fld>
            <a:endParaRPr lang="en-US"/>
          </a:p>
        </p:txBody>
      </p:sp>
    </p:spTree>
    <p:extLst>
      <p:ext uri="{BB962C8B-B14F-4D97-AF65-F5344CB8AC3E}">
        <p14:creationId xmlns:p14="http://schemas.microsoft.com/office/powerpoint/2010/main" val="7981613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We combined </a:t>
            </a:r>
            <a:r>
              <a:rPr lang="en-US" sz="1100" dirty="0" err="1"/>
              <a:t>NetMap’s</a:t>
            </a:r>
            <a:r>
              <a:rPr lang="en-US" sz="1100" dirty="0"/>
              <a:t> physically based thermal loading tool with a model to predict percent shade using</a:t>
            </a:r>
            <a:r>
              <a:rPr lang="en-US" sz="1100" baseline="0" dirty="0"/>
              <a:t> basal area and tree height (shade model by Groom et al. 2014). Percent shade is positively correlated with basal area (think vegetation density) and negatively correlated with tree height (e.g., more light gets through taller trees that have less dense vegetation and more open canopies compared to shorter vegetation with dense vegetation). However, as trees get taller they shade an increasing proportion of the channel width, so taller vegetation equals greater shading also. </a:t>
            </a:r>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11</a:t>
            </a:fld>
            <a:endParaRPr lang="en-US"/>
          </a:p>
        </p:txBody>
      </p:sp>
    </p:spTree>
    <p:extLst>
      <p:ext uri="{BB962C8B-B14F-4D97-AF65-F5344CB8AC3E}">
        <p14:creationId xmlns:p14="http://schemas.microsoft.com/office/powerpoint/2010/main" val="23924432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Here is the LEMMA/GNN data on basal area, conifer</a:t>
            </a:r>
            <a:r>
              <a:rPr lang="en-US" sz="1100" baseline="0" dirty="0"/>
              <a:t> and hardwoods combined for the Nehalem watershed.</a:t>
            </a:r>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12</a:t>
            </a:fld>
            <a:endParaRPr lang="en-US"/>
          </a:p>
        </p:txBody>
      </p:sp>
    </p:spTree>
    <p:extLst>
      <p:ext uri="{BB962C8B-B14F-4D97-AF65-F5344CB8AC3E}">
        <p14:creationId xmlns:p14="http://schemas.microsoft.com/office/powerpoint/2010/main" val="37842768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Here is a map of </a:t>
            </a:r>
            <a:r>
              <a:rPr lang="en-US" sz="1100" dirty="0" err="1"/>
              <a:t>coho</a:t>
            </a:r>
            <a:r>
              <a:rPr lang="en-US" sz="1100" dirty="0"/>
              <a:t> salmon bearing streams only revealing areas of high to low shade. Certain areas stand out</a:t>
            </a:r>
            <a:r>
              <a:rPr lang="en-US" sz="1100" baseline="0" dirty="0"/>
              <a:t> as having low shade including the larger valley floors that are developed including for agriculture.</a:t>
            </a:r>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13</a:t>
            </a:fld>
            <a:endParaRPr lang="en-US"/>
          </a:p>
        </p:txBody>
      </p:sp>
    </p:spTree>
    <p:extLst>
      <p:ext uri="{BB962C8B-B14F-4D97-AF65-F5344CB8AC3E}">
        <p14:creationId xmlns:p14="http://schemas.microsoft.com/office/powerpoint/2010/main" val="6931178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We now evaluate how current shade conditions (basal area combined with tree height) affects thermal loading along streams</a:t>
            </a:r>
            <a:r>
              <a:rPr lang="en-US" sz="1100" baseline="0" dirty="0"/>
              <a:t> in the Nehalem watershed. The warmer colors in the map indicate channels that have higher thermal loading due to present day shade, combined with natural patterns of thermal loading controlled by channel width, orientation, topography and solar angles. </a:t>
            </a:r>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14</a:t>
            </a:fld>
            <a:endParaRPr lang="en-US"/>
          </a:p>
        </p:txBody>
      </p:sp>
    </p:spTree>
    <p:extLst>
      <p:ext uri="{BB962C8B-B14F-4D97-AF65-F5344CB8AC3E}">
        <p14:creationId xmlns:p14="http://schemas.microsoft.com/office/powerpoint/2010/main" val="20519278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NetMap’s</a:t>
            </a:r>
            <a:r>
              <a:rPr lang="en-US" dirty="0"/>
              <a:t> predicted current shade-thermal</a:t>
            </a:r>
            <a:r>
              <a:rPr lang="en-US" baseline="0" dirty="0"/>
              <a:t> loading conditions including for small headwater channels. Recent </a:t>
            </a:r>
            <a:r>
              <a:rPr lang="en-US" baseline="0" dirty="0" err="1"/>
              <a:t>clearcuts</a:t>
            </a:r>
            <a:r>
              <a:rPr lang="en-US" baseline="0" dirty="0"/>
              <a:t> have the highest thermal loading potential because of the absence of stream side vegetation and buffers. However, younger second growth forests do provide significant shade and thus lower thermal loading, including because of narrow (1-2 m wide) channels. Recall that shading is positively associated with basal area but negatively correlated with tree height.</a:t>
            </a:r>
            <a:endParaRPr lang="en-US" dirty="0"/>
          </a:p>
        </p:txBody>
      </p:sp>
      <p:sp>
        <p:nvSpPr>
          <p:cNvPr id="4" name="Slide Number Placeholder 3"/>
          <p:cNvSpPr>
            <a:spLocks noGrp="1"/>
          </p:cNvSpPr>
          <p:nvPr>
            <p:ph type="sldNum" sz="quarter" idx="10"/>
          </p:nvPr>
        </p:nvSpPr>
        <p:spPr/>
        <p:txBody>
          <a:bodyPr/>
          <a:lstStyle/>
          <a:p>
            <a:fld id="{68793C17-05B3-4689-9FA4-3FC54867D560}" type="slidenum">
              <a:rPr lang="en-US" smtClean="0"/>
              <a:t>15</a:t>
            </a:fld>
            <a:endParaRPr lang="en-US"/>
          </a:p>
        </p:txBody>
      </p:sp>
    </p:spTree>
    <p:extLst>
      <p:ext uri="{BB962C8B-B14F-4D97-AF65-F5344CB8AC3E}">
        <p14:creationId xmlns:p14="http://schemas.microsoft.com/office/powerpoint/2010/main" val="21956584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We can estimate, based</a:t>
            </a:r>
            <a:r>
              <a:rPr lang="en-US" sz="1100" baseline="0" dirty="0"/>
              <a:t> on Nehalem specific vegetation conditions, a likely maximum shade condition, combining basal area and tree height. A maximum shade condition is calculated using a high basal area (122) and a 100 </a:t>
            </a:r>
            <a:r>
              <a:rPr lang="en-US" sz="1100" baseline="0" dirty="0" err="1"/>
              <a:t>ft</a:t>
            </a:r>
            <a:r>
              <a:rPr lang="en-US" sz="1100" baseline="0" dirty="0"/>
              <a:t> tree height. The current shade condition (previous) slide is subtracted from that. The result is a map that shows where increasing shade by vegetation manipulation would have the largest potential benefit on water temperatures. The yellow and red areas in particular may be areas where increasing shade would be an improvement, including in many agricultural areas. See also next slide.</a:t>
            </a:r>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16</a:t>
            </a:fld>
            <a:endParaRPr lang="en-US"/>
          </a:p>
        </p:txBody>
      </p:sp>
    </p:spTree>
    <p:extLst>
      <p:ext uri="{BB962C8B-B14F-4D97-AF65-F5344CB8AC3E}">
        <p14:creationId xmlns:p14="http://schemas.microsoft.com/office/powerpoint/2010/main" val="23023311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As would be expected, small</a:t>
            </a:r>
            <a:r>
              <a:rPr lang="en-US" sz="1100" baseline="0" dirty="0"/>
              <a:t> high value </a:t>
            </a:r>
            <a:r>
              <a:rPr lang="en-US" sz="1100" baseline="0" dirty="0" err="1"/>
              <a:t>coho</a:t>
            </a:r>
            <a:r>
              <a:rPr lang="en-US" sz="1100" baseline="0" dirty="0"/>
              <a:t> streams located on floodplains and terraces, but under current agriculture, are most sensitive to current low shade levels compared to larger rivers where shade is proportionally less important in reducing thermal loading.</a:t>
            </a:r>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17</a:t>
            </a:fld>
            <a:endParaRPr lang="en-US"/>
          </a:p>
        </p:txBody>
      </p:sp>
    </p:spTree>
    <p:extLst>
      <p:ext uri="{BB962C8B-B14F-4D97-AF65-F5344CB8AC3E}">
        <p14:creationId xmlns:p14="http://schemas.microsoft.com/office/powerpoint/2010/main" val="7669118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Another</a:t>
            </a:r>
            <a:r>
              <a:rPr lang="en-US" sz="1100" baseline="0" dirty="0"/>
              <a:t> important fish habitat component is in-stream wood recruitment that is dependent on a healthy riparian forest.</a:t>
            </a:r>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18</a:t>
            </a:fld>
            <a:endParaRPr lang="en-US"/>
          </a:p>
        </p:txBody>
      </p:sp>
    </p:spTree>
    <p:extLst>
      <p:ext uri="{BB962C8B-B14F-4D97-AF65-F5344CB8AC3E}">
        <p14:creationId xmlns:p14="http://schemas.microsoft.com/office/powerpoint/2010/main" val="10986679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Remote</a:t>
            </a:r>
            <a:r>
              <a:rPr lang="en-US" sz="1100" baseline="0" dirty="0"/>
              <a:t> sensing data from LEMMA is used in </a:t>
            </a:r>
            <a:r>
              <a:rPr lang="en-US" sz="1100" baseline="0" dirty="0" err="1"/>
              <a:t>NetMap’s</a:t>
            </a:r>
            <a:r>
              <a:rPr lang="en-US" sz="1100" baseline="0" dirty="0"/>
              <a:t> watershed scale wood recruitment tool. Here we can see the distribution of vegetation/tree sizes across the Nehalem watershed. The dominance of small trees and saplings is concentrated in the private lands. However, many streams, particularly fish bearing, do have vegetation buffers that include larger trees (not easily seen in the watershed scale map).</a:t>
            </a:r>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19</a:t>
            </a:fld>
            <a:endParaRPr lang="en-US"/>
          </a:p>
        </p:txBody>
      </p:sp>
    </p:spTree>
    <p:extLst>
      <p:ext uri="{BB962C8B-B14F-4D97-AF65-F5344CB8AC3E}">
        <p14:creationId xmlns:p14="http://schemas.microsoft.com/office/powerpoint/2010/main" val="2251977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793C17-05B3-4689-9FA4-3FC54867D560}" type="slidenum">
              <a:rPr lang="en-US" smtClean="0"/>
              <a:t>2</a:t>
            </a:fld>
            <a:endParaRPr lang="en-US"/>
          </a:p>
        </p:txBody>
      </p:sp>
    </p:spTree>
    <p:extLst>
      <p:ext uri="{BB962C8B-B14F-4D97-AF65-F5344CB8AC3E}">
        <p14:creationId xmlns:p14="http://schemas.microsoft.com/office/powerpoint/2010/main" val="14576898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err="1"/>
              <a:t>NetMap’s</a:t>
            </a:r>
            <a:r>
              <a:rPr lang="en-US" sz="1100" dirty="0"/>
              <a:t> watershed scale wood recruitment tool reveals patterns of potential</a:t>
            </a:r>
            <a:r>
              <a:rPr lang="en-US" sz="1100" baseline="0" dirty="0"/>
              <a:t> in-stream wood loading for salmon streams. All legend classes are the same across all four diameter classes, with the exception of the highest values. Darker colors (black/blue) indicate low wood loading for size classes and the warmer colors (orange/red) indicate higher wood loading (pieces/100 m). There are patches of higher wood recruitment for the larger diameter classes (upper left). Many fish streams have higher levels of recruitment but of the smaller diameter classes. Areas of high to low recruitment of large to small wood could be matched up with higher intrinsic potential (IP) scores and used to help prioritize restoration site selection.</a:t>
            </a:r>
            <a:endParaRPr lang="en-US" sz="1100" dirty="0"/>
          </a:p>
          <a:p>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20</a:t>
            </a:fld>
            <a:endParaRPr lang="en-US"/>
          </a:p>
        </p:txBody>
      </p:sp>
    </p:spTree>
    <p:extLst>
      <p:ext uri="{BB962C8B-B14F-4D97-AF65-F5344CB8AC3E}">
        <p14:creationId xmlns:p14="http://schemas.microsoft.com/office/powerpoint/2010/main" val="27605709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Relevant maps can be</a:t>
            </a:r>
            <a:r>
              <a:rPr lang="en-US" sz="1100" baseline="0" dirty="0"/>
              <a:t> overlaid upon one another to locate hotspots in need of restoration (e.g., high value </a:t>
            </a:r>
            <a:r>
              <a:rPr lang="en-US" sz="1100" baseline="0" dirty="0" err="1"/>
              <a:t>coho</a:t>
            </a:r>
            <a:r>
              <a:rPr lang="en-US" sz="1100" baseline="0" dirty="0"/>
              <a:t> habitat with low shade, high thermal loading, and low to no in-stream wood recruitment). Or, one of </a:t>
            </a:r>
            <a:r>
              <a:rPr lang="en-US" sz="1100" baseline="0" dirty="0" err="1"/>
              <a:t>NetMap’s</a:t>
            </a:r>
            <a:r>
              <a:rPr lang="en-US" sz="1100" baseline="0" dirty="0"/>
              <a:t> tools can be used to quantitatively determine the best areas with a click of a mouse (see next slides).</a:t>
            </a:r>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21</a:t>
            </a:fld>
            <a:endParaRPr lang="en-US"/>
          </a:p>
        </p:txBody>
      </p:sp>
    </p:spTree>
    <p:extLst>
      <p:ext uri="{BB962C8B-B14F-4D97-AF65-F5344CB8AC3E}">
        <p14:creationId xmlns:p14="http://schemas.microsoft.com/office/powerpoint/2010/main" val="21223231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Decision Space: combine </a:t>
            </a:r>
            <a:r>
              <a:rPr lang="en-US" sz="1100" dirty="0" err="1"/>
              <a:t>coho</a:t>
            </a:r>
            <a:r>
              <a:rPr lang="en-US" sz="1100" dirty="0"/>
              <a:t> intrinsic potential scores with current,</a:t>
            </a:r>
            <a:r>
              <a:rPr lang="en-US" sz="1100" baseline="0" dirty="0"/>
              <a:t> in-stream wood recruitment. Visually identify areas of overlap between the two. In areas of the highest IP scores and the highest wood recruitment, enhance protection. In areas of highest IP scores and lowest wood recruitment, prioritize for restoration activities (instream structures and or riparian restoration).</a:t>
            </a:r>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22</a:t>
            </a:fld>
            <a:endParaRPr lang="en-US"/>
          </a:p>
        </p:txBody>
      </p:sp>
    </p:spTree>
    <p:extLst>
      <p:ext uri="{BB962C8B-B14F-4D97-AF65-F5344CB8AC3E}">
        <p14:creationId xmlns:p14="http://schemas.microsoft.com/office/powerpoint/2010/main" val="18152336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a:t>
            </a:r>
            <a:r>
              <a:rPr lang="en-US" dirty="0" err="1"/>
              <a:t>NetMap’s</a:t>
            </a:r>
            <a:r>
              <a:rPr lang="en-US" dirty="0"/>
              <a:t> quantitative overlap</a:t>
            </a:r>
            <a:r>
              <a:rPr lang="en-US" baseline="0" dirty="0"/>
              <a:t> tool to quickly identify the locations where shade would have the greatest effect at reducing thermal energy to streams and where those locations overlap with the best fish habitat.</a:t>
            </a:r>
            <a:endParaRPr lang="en-US" dirty="0"/>
          </a:p>
        </p:txBody>
      </p:sp>
      <p:sp>
        <p:nvSpPr>
          <p:cNvPr id="4" name="Slide Number Placeholder 3"/>
          <p:cNvSpPr>
            <a:spLocks noGrp="1"/>
          </p:cNvSpPr>
          <p:nvPr>
            <p:ph type="sldNum" sz="quarter" idx="10"/>
          </p:nvPr>
        </p:nvSpPr>
        <p:spPr/>
        <p:txBody>
          <a:bodyPr/>
          <a:lstStyle/>
          <a:p>
            <a:fld id="{68793C17-05B3-4689-9FA4-3FC54867D560}" type="slidenum">
              <a:rPr lang="en-US" smtClean="0"/>
              <a:t>23</a:t>
            </a:fld>
            <a:endParaRPr lang="en-US"/>
          </a:p>
        </p:txBody>
      </p:sp>
    </p:spTree>
    <p:extLst>
      <p:ext uri="{BB962C8B-B14F-4D97-AF65-F5344CB8AC3E}">
        <p14:creationId xmlns:p14="http://schemas.microsoft.com/office/powerpoint/2010/main" val="26837560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Export</a:t>
            </a:r>
            <a:r>
              <a:rPr lang="en-US" baseline="0" dirty="0"/>
              <a:t> results to Google Earth; agricultural lands are highlighted as the areas most in</a:t>
            </a:r>
          </a:p>
          <a:p>
            <a:r>
              <a:rPr lang="en-US" baseline="0" dirty="0"/>
              <a:t>need of shade and large wood (e.g., stream and riparian restoration).</a:t>
            </a:r>
            <a:endParaRPr lang="en-US" dirty="0"/>
          </a:p>
        </p:txBody>
      </p:sp>
      <p:sp>
        <p:nvSpPr>
          <p:cNvPr id="4" name="Slide Number Placeholder 3"/>
          <p:cNvSpPr>
            <a:spLocks noGrp="1"/>
          </p:cNvSpPr>
          <p:nvPr>
            <p:ph type="sldNum" sz="quarter" idx="10"/>
          </p:nvPr>
        </p:nvSpPr>
        <p:spPr/>
        <p:txBody>
          <a:bodyPr/>
          <a:lstStyle/>
          <a:p>
            <a:fld id="{68793C17-05B3-4689-9FA4-3FC54867D560}" type="slidenum">
              <a:rPr lang="en-US" smtClean="0"/>
              <a:t>24</a:t>
            </a:fld>
            <a:endParaRPr lang="en-US"/>
          </a:p>
        </p:txBody>
      </p:sp>
    </p:spTree>
    <p:extLst>
      <p:ext uri="{BB962C8B-B14F-4D97-AF65-F5344CB8AC3E}">
        <p14:creationId xmlns:p14="http://schemas.microsoft.com/office/powerpoint/2010/main" val="14268436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Small streams that have high</a:t>
            </a:r>
            <a:r>
              <a:rPr lang="en-US" baseline="0" dirty="0"/>
              <a:t> </a:t>
            </a:r>
            <a:r>
              <a:rPr lang="en-US" baseline="0" dirty="0" err="1"/>
              <a:t>coho</a:t>
            </a:r>
            <a:r>
              <a:rPr lang="en-US" baseline="0" dirty="0"/>
              <a:t> habitat potential and low current shade would benefit most by shade enhancement and most of these are in agricultural areas, when compared to all other stream reaches in the watershed.</a:t>
            </a:r>
            <a:endParaRPr lang="en-US" dirty="0"/>
          </a:p>
        </p:txBody>
      </p:sp>
      <p:sp>
        <p:nvSpPr>
          <p:cNvPr id="4" name="Slide Number Placeholder 3"/>
          <p:cNvSpPr>
            <a:spLocks noGrp="1"/>
          </p:cNvSpPr>
          <p:nvPr>
            <p:ph type="sldNum" sz="quarter" idx="10"/>
          </p:nvPr>
        </p:nvSpPr>
        <p:spPr/>
        <p:txBody>
          <a:bodyPr/>
          <a:lstStyle/>
          <a:p>
            <a:fld id="{68793C17-05B3-4689-9FA4-3FC54867D560}" type="slidenum">
              <a:rPr lang="en-US" smtClean="0"/>
              <a:t>25</a:t>
            </a:fld>
            <a:endParaRPr lang="en-US"/>
          </a:p>
        </p:txBody>
      </p:sp>
    </p:spTree>
    <p:extLst>
      <p:ext uri="{BB962C8B-B14F-4D97-AF65-F5344CB8AC3E}">
        <p14:creationId xmlns:p14="http://schemas.microsoft.com/office/powerpoint/2010/main" val="7550399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Using </a:t>
            </a:r>
            <a:r>
              <a:rPr lang="en-US" sz="1100" dirty="0" err="1"/>
              <a:t>NetMap’s</a:t>
            </a:r>
            <a:r>
              <a:rPr lang="en-US" sz="1100" dirty="0"/>
              <a:t> tool, we quickly identified the locations where the highest 10% of </a:t>
            </a:r>
            <a:r>
              <a:rPr lang="en-US" sz="1100" dirty="0" err="1"/>
              <a:t>coho</a:t>
            </a:r>
            <a:r>
              <a:rPr lang="en-US" sz="1100" dirty="0"/>
              <a:t> habitat quality (IP) overlaps</a:t>
            </a:r>
            <a:r>
              <a:rPr lang="en-US" sz="1100" baseline="0" dirty="0"/>
              <a:t> with the lowest 10% of wood recruitment. 281 sites were identified out of the total of 11,518 reaches in the virtual watershed (2.4% of the fish bearing network, with a total length of 32 km).  Analysts, using the tool (previous slide), can change the threshold values (e.g., top 5%).</a:t>
            </a:r>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26</a:t>
            </a:fld>
            <a:endParaRPr lang="en-US"/>
          </a:p>
        </p:txBody>
      </p:sp>
    </p:spTree>
    <p:extLst>
      <p:ext uri="{BB962C8B-B14F-4D97-AF65-F5344CB8AC3E}">
        <p14:creationId xmlns:p14="http://schemas.microsoft.com/office/powerpoint/2010/main" val="36220427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In </a:t>
            </a:r>
            <a:r>
              <a:rPr lang="en-US" sz="1100" dirty="0" err="1"/>
              <a:t>NetMap</a:t>
            </a:r>
            <a:r>
              <a:rPr lang="en-US" sz="1100" dirty="0"/>
              <a:t>, you can search for five</a:t>
            </a:r>
            <a:r>
              <a:rPr lang="en-US" sz="1100" baseline="0" dirty="0"/>
              <a:t> levels of intersections or overlaps among habitat forming conditions (or lack thereof). This example shows how four factors were overlaid: highest 10% of </a:t>
            </a:r>
            <a:r>
              <a:rPr lang="en-US" sz="1100" baseline="0" dirty="0" err="1"/>
              <a:t>coho</a:t>
            </a:r>
            <a:r>
              <a:rPr lang="en-US" sz="1100" baseline="0" dirty="0"/>
              <a:t> habitat, highest 10% of floodplain width, lowest 10% of in-stream wood recruitment and the lowest 10% of shade, conditioned by thermal sensitivity. Only about 1% of the fish bearing network meets these criteria; use this type of information to inform restoration planning.</a:t>
            </a:r>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27</a:t>
            </a:fld>
            <a:endParaRPr lang="en-US"/>
          </a:p>
        </p:txBody>
      </p:sp>
    </p:spTree>
    <p:extLst>
      <p:ext uri="{BB962C8B-B14F-4D97-AF65-F5344CB8AC3E}">
        <p14:creationId xmlns:p14="http://schemas.microsoft.com/office/powerpoint/2010/main" val="35795531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793C17-05B3-4689-9FA4-3FC54867D560}" type="slidenum">
              <a:rPr lang="en-US" smtClean="0"/>
              <a:t>28</a:t>
            </a:fld>
            <a:endParaRPr lang="en-US"/>
          </a:p>
        </p:txBody>
      </p:sp>
    </p:spTree>
    <p:extLst>
      <p:ext uri="{BB962C8B-B14F-4D97-AF65-F5344CB8AC3E}">
        <p14:creationId xmlns:p14="http://schemas.microsoft.com/office/powerpoint/2010/main" val="6331678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NetMap’s</a:t>
            </a:r>
            <a:r>
              <a:rPr lang="en-US" dirty="0"/>
              <a:t> synthetic river network is based on a comprehensive</a:t>
            </a:r>
            <a:r>
              <a:rPr lang="en-US" baseline="0" dirty="0"/>
              <a:t> </a:t>
            </a:r>
            <a:r>
              <a:rPr lang="en-US" dirty="0"/>
              <a:t>analysis of channel forming processes.</a:t>
            </a:r>
          </a:p>
        </p:txBody>
      </p:sp>
      <p:sp>
        <p:nvSpPr>
          <p:cNvPr id="4" name="Slide Number Placeholder 3"/>
          <p:cNvSpPr>
            <a:spLocks noGrp="1"/>
          </p:cNvSpPr>
          <p:nvPr>
            <p:ph type="sldNum" sz="quarter" idx="10"/>
          </p:nvPr>
        </p:nvSpPr>
        <p:spPr/>
        <p:txBody>
          <a:bodyPr/>
          <a:lstStyle/>
          <a:p>
            <a:fld id="{68793C17-05B3-4689-9FA4-3FC54867D560}" type="slidenum">
              <a:rPr lang="en-US" smtClean="0"/>
              <a:t>3</a:t>
            </a:fld>
            <a:endParaRPr lang="en-US"/>
          </a:p>
        </p:txBody>
      </p:sp>
    </p:spTree>
    <p:extLst>
      <p:ext uri="{BB962C8B-B14F-4D97-AF65-F5344CB8AC3E}">
        <p14:creationId xmlns:p14="http://schemas.microsoft.com/office/powerpoint/2010/main" val="1558834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a:t>First off, to map </a:t>
            </a:r>
            <a:r>
              <a:rPr lang="en-US" sz="1100" dirty="0" err="1"/>
              <a:t>coho</a:t>
            </a:r>
            <a:r>
              <a:rPr lang="en-US" sz="1100" dirty="0"/>
              <a:t> fish habitat quality we will use</a:t>
            </a:r>
            <a:r>
              <a:rPr lang="en-US" sz="1100" baseline="0" dirty="0"/>
              <a:t> the distribution of </a:t>
            </a:r>
            <a:r>
              <a:rPr lang="en-US" sz="1100" baseline="0" dirty="0" err="1"/>
              <a:t>coho</a:t>
            </a:r>
            <a:r>
              <a:rPr lang="en-US" sz="1100" baseline="0" dirty="0"/>
              <a:t> salmon in the Nehalem watershed available from the Oregon Department of Fish and Wildlife, shown by the red network.</a:t>
            </a:r>
            <a:endParaRPr lang="en-US" sz="1100" dirty="0"/>
          </a:p>
          <a:p>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4</a:t>
            </a:fld>
            <a:endParaRPr lang="en-US"/>
          </a:p>
        </p:txBody>
      </p:sp>
    </p:spTree>
    <p:extLst>
      <p:ext uri="{BB962C8B-B14F-4D97-AF65-F5344CB8AC3E}">
        <p14:creationId xmlns:p14="http://schemas.microsoft.com/office/powerpoint/2010/main" val="3321553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a:t>The first step is to map fish habitat according</a:t>
            </a:r>
            <a:r>
              <a:rPr lang="en-US" sz="1100" baseline="0" dirty="0"/>
              <a:t> to intrinsic landscape position, known as “intrinsic habitat potential” or “IP”. Warmer colors equal better intrinsic habitat conditions</a:t>
            </a:r>
          </a:p>
          <a:p>
            <a:pPr marL="0" marR="0" indent="0" algn="l" defTabSz="914400" rtl="0" eaLnBrk="1" fontAlgn="auto" latinLnBrk="0" hangingPunct="1">
              <a:lnSpc>
                <a:spcPct val="100000"/>
              </a:lnSpc>
              <a:spcBef>
                <a:spcPts val="0"/>
              </a:spcBef>
              <a:spcAft>
                <a:spcPts val="0"/>
              </a:spcAft>
              <a:buClrTx/>
              <a:buSzTx/>
              <a:buFontTx/>
              <a:buNone/>
              <a:tabLst/>
              <a:defRPr/>
            </a:pPr>
            <a:r>
              <a:rPr lang="en-US" sz="1100" baseline="0" dirty="0"/>
              <a:t>for </a:t>
            </a:r>
            <a:r>
              <a:rPr lang="en-US" sz="1100" baseline="0" dirty="0" err="1"/>
              <a:t>coho</a:t>
            </a:r>
            <a:r>
              <a:rPr lang="en-US" sz="1100" baseline="0" dirty="0"/>
              <a:t> (based on channel gradient, confinement and flow).</a:t>
            </a:r>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5</a:t>
            </a:fld>
            <a:endParaRPr lang="en-US"/>
          </a:p>
        </p:txBody>
      </p:sp>
    </p:spTree>
    <p:extLst>
      <p:ext uri="{BB962C8B-B14F-4D97-AF65-F5344CB8AC3E}">
        <p14:creationId xmlns:p14="http://schemas.microsoft.com/office/powerpoint/2010/main" val="21531230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a:t>Floodplains are an important constituent of </a:t>
            </a:r>
            <a:r>
              <a:rPr lang="en-US" sz="1100" dirty="0" err="1"/>
              <a:t>coho</a:t>
            </a:r>
            <a:r>
              <a:rPr lang="en-US" sz="1100" baseline="0" dirty="0"/>
              <a:t> habitats and can be targeted for restoration. </a:t>
            </a:r>
            <a:r>
              <a:rPr lang="en-US" sz="1100" baseline="0" dirty="0" err="1"/>
              <a:t>NetMap’s</a:t>
            </a:r>
            <a:r>
              <a:rPr lang="en-US" sz="1100" baseline="0" dirty="0"/>
              <a:t> advanced floodplain mapping tool calculates floodplains based on multiples of </a:t>
            </a:r>
            <a:r>
              <a:rPr lang="en-US" sz="1100" baseline="0" dirty="0" err="1"/>
              <a:t>bankfull</a:t>
            </a:r>
            <a:r>
              <a:rPr lang="en-US" sz="1100" baseline="0" dirty="0"/>
              <a:t> depths above the channel. Floodplains at 1x </a:t>
            </a:r>
            <a:r>
              <a:rPr lang="en-US" sz="1100" baseline="0" dirty="0" err="1"/>
              <a:t>bankfull</a:t>
            </a:r>
            <a:r>
              <a:rPr lang="en-US" sz="1100" baseline="0" dirty="0"/>
              <a:t> depth defines the active channels; floodplain at 2x defines the current active floodplain; floodplain at 3x defines the higher current floodplain and or the historically active floodplain in channels that have incised; floodplains above 3x are likely terraces that do not get inundated. </a:t>
            </a:r>
            <a:endParaRPr lang="en-US" sz="1100" dirty="0"/>
          </a:p>
          <a:p>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6</a:t>
            </a:fld>
            <a:endParaRPr lang="en-US"/>
          </a:p>
        </p:txBody>
      </p:sp>
    </p:spTree>
    <p:extLst>
      <p:ext uri="{BB962C8B-B14F-4D97-AF65-F5344CB8AC3E}">
        <p14:creationId xmlns:p14="http://schemas.microsoft.com/office/powerpoint/2010/main" val="11922746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err="1"/>
              <a:t>NetMap’s</a:t>
            </a:r>
            <a:r>
              <a:rPr lang="en-US" sz="1100" dirty="0"/>
              <a:t> floodplain mapping tool can be used to identify current floodplains and abandoned</a:t>
            </a:r>
            <a:r>
              <a:rPr lang="en-US" sz="1100" baseline="0" dirty="0"/>
              <a:t> floodplains, those that were once active but currently are non functioning because of dikes and other land uses.</a:t>
            </a:r>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7</a:t>
            </a:fld>
            <a:endParaRPr lang="en-US"/>
          </a:p>
        </p:txBody>
      </p:sp>
    </p:spTree>
    <p:extLst>
      <p:ext uri="{BB962C8B-B14F-4D97-AF65-F5344CB8AC3E}">
        <p14:creationId xmlns:p14="http://schemas.microsoft.com/office/powerpoint/2010/main" val="20054849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The floodplain</a:t>
            </a:r>
            <a:r>
              <a:rPr lang="en-US" sz="1100" baseline="0" dirty="0"/>
              <a:t> mapping tool can be used to detect the effects of dikes in isolating floodplains from their river systems, as illustrated above.</a:t>
            </a:r>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8</a:t>
            </a:fld>
            <a:endParaRPr lang="en-US"/>
          </a:p>
        </p:txBody>
      </p:sp>
    </p:spTree>
    <p:extLst>
      <p:ext uri="{BB962C8B-B14F-4D97-AF65-F5344CB8AC3E}">
        <p14:creationId xmlns:p14="http://schemas.microsoft.com/office/powerpoint/2010/main" val="10134690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err="1"/>
              <a:t>NetMap’s</a:t>
            </a:r>
            <a:r>
              <a:rPr lang="en-US" sz="1100" dirty="0"/>
              <a:t> valley floor mapping tool can identify landforms including channels,</a:t>
            </a:r>
            <a:r>
              <a:rPr lang="en-US" sz="1100" baseline="0" dirty="0"/>
              <a:t> floodplains, oxbow lakes, marshes, terraces and alluvial fans. This information could be used to help prioritize restoration projects, particularly those designed to reconnect channels with their floodplains.</a:t>
            </a:r>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9</a:t>
            </a:fld>
            <a:endParaRPr lang="en-US"/>
          </a:p>
        </p:txBody>
      </p:sp>
    </p:spTree>
    <p:extLst>
      <p:ext uri="{BB962C8B-B14F-4D97-AF65-F5344CB8AC3E}">
        <p14:creationId xmlns:p14="http://schemas.microsoft.com/office/powerpoint/2010/main" val="39886682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C6925F8-B242-484C-ACC2-2C759FBEBDFD}" type="datetime1">
              <a:rPr lang="en-US" smtClean="0"/>
              <a:t>8/24/2016</a:t>
            </a:fld>
            <a:endParaRPr lang="en-US"/>
          </a:p>
        </p:txBody>
      </p:sp>
      <p:sp>
        <p:nvSpPr>
          <p:cNvPr id="5" name="Footer Placeholder 4"/>
          <p:cNvSpPr>
            <a:spLocks noGrp="1"/>
          </p:cNvSpPr>
          <p:nvPr>
            <p:ph type="ftr" sz="quarter" idx="11"/>
          </p:nvPr>
        </p:nvSpPr>
        <p:spPr/>
        <p:txBody>
          <a:bodyPr/>
          <a:lstStyle/>
          <a:p>
            <a:r>
              <a:rPr lang="en-US"/>
              <a:t>TerrainWorks (www.terrainworks.com)</a:t>
            </a:r>
          </a:p>
        </p:txBody>
      </p:sp>
      <p:sp>
        <p:nvSpPr>
          <p:cNvPr id="6" name="Slide Number Placeholder 5"/>
          <p:cNvSpPr>
            <a:spLocks noGrp="1"/>
          </p:cNvSpPr>
          <p:nvPr>
            <p:ph type="sldNum" sz="quarter" idx="12"/>
          </p:nvPr>
        </p:nvSpPr>
        <p:spPr/>
        <p:txBody>
          <a:bodyPr/>
          <a:lstStyle/>
          <a:p>
            <a:fld id="{B0C664C0-25BF-4F77-B6B9-26620C5CA532}" type="slidenum">
              <a:rPr lang="en-US" smtClean="0"/>
              <a:t>‹#›</a:t>
            </a:fld>
            <a:endParaRPr lang="en-US"/>
          </a:p>
        </p:txBody>
      </p:sp>
    </p:spTree>
    <p:extLst>
      <p:ext uri="{BB962C8B-B14F-4D97-AF65-F5344CB8AC3E}">
        <p14:creationId xmlns:p14="http://schemas.microsoft.com/office/powerpoint/2010/main" val="24999832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3F1E86-7CFF-4FEF-8B03-BF15DB0C331E}" type="datetime1">
              <a:rPr lang="en-US" smtClean="0"/>
              <a:t>8/24/2016</a:t>
            </a:fld>
            <a:endParaRPr lang="en-US"/>
          </a:p>
        </p:txBody>
      </p:sp>
      <p:sp>
        <p:nvSpPr>
          <p:cNvPr id="5" name="Footer Placeholder 4"/>
          <p:cNvSpPr>
            <a:spLocks noGrp="1"/>
          </p:cNvSpPr>
          <p:nvPr>
            <p:ph type="ftr" sz="quarter" idx="11"/>
          </p:nvPr>
        </p:nvSpPr>
        <p:spPr/>
        <p:txBody>
          <a:bodyPr/>
          <a:lstStyle/>
          <a:p>
            <a:r>
              <a:rPr lang="en-US"/>
              <a:t>TerrainWorks (www.terrainworks.com)</a:t>
            </a:r>
          </a:p>
        </p:txBody>
      </p:sp>
      <p:sp>
        <p:nvSpPr>
          <p:cNvPr id="6" name="Slide Number Placeholder 5"/>
          <p:cNvSpPr>
            <a:spLocks noGrp="1"/>
          </p:cNvSpPr>
          <p:nvPr>
            <p:ph type="sldNum" sz="quarter" idx="12"/>
          </p:nvPr>
        </p:nvSpPr>
        <p:spPr/>
        <p:txBody>
          <a:bodyPr/>
          <a:lstStyle/>
          <a:p>
            <a:fld id="{B0C664C0-25BF-4F77-B6B9-26620C5CA532}" type="slidenum">
              <a:rPr lang="en-US" smtClean="0"/>
              <a:t>‹#›</a:t>
            </a:fld>
            <a:endParaRPr lang="en-US"/>
          </a:p>
        </p:txBody>
      </p:sp>
    </p:spTree>
    <p:extLst>
      <p:ext uri="{BB962C8B-B14F-4D97-AF65-F5344CB8AC3E}">
        <p14:creationId xmlns:p14="http://schemas.microsoft.com/office/powerpoint/2010/main" val="32953267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E0C97F-1778-428A-8315-0F1F08D7DA48}" type="datetime1">
              <a:rPr lang="en-US" smtClean="0"/>
              <a:t>8/24/2016</a:t>
            </a:fld>
            <a:endParaRPr lang="en-US"/>
          </a:p>
        </p:txBody>
      </p:sp>
      <p:sp>
        <p:nvSpPr>
          <p:cNvPr id="5" name="Footer Placeholder 4"/>
          <p:cNvSpPr>
            <a:spLocks noGrp="1"/>
          </p:cNvSpPr>
          <p:nvPr>
            <p:ph type="ftr" sz="quarter" idx="11"/>
          </p:nvPr>
        </p:nvSpPr>
        <p:spPr/>
        <p:txBody>
          <a:bodyPr/>
          <a:lstStyle/>
          <a:p>
            <a:r>
              <a:rPr lang="en-US"/>
              <a:t>TerrainWorks (www.terrainworks.com)</a:t>
            </a:r>
          </a:p>
        </p:txBody>
      </p:sp>
      <p:sp>
        <p:nvSpPr>
          <p:cNvPr id="6" name="Slide Number Placeholder 5"/>
          <p:cNvSpPr>
            <a:spLocks noGrp="1"/>
          </p:cNvSpPr>
          <p:nvPr>
            <p:ph type="sldNum" sz="quarter" idx="12"/>
          </p:nvPr>
        </p:nvSpPr>
        <p:spPr/>
        <p:txBody>
          <a:bodyPr/>
          <a:lstStyle/>
          <a:p>
            <a:fld id="{B0C664C0-25BF-4F77-B6B9-26620C5CA532}" type="slidenum">
              <a:rPr lang="en-US" smtClean="0"/>
              <a:t>‹#›</a:t>
            </a:fld>
            <a:endParaRPr lang="en-US"/>
          </a:p>
        </p:txBody>
      </p:sp>
    </p:spTree>
    <p:extLst>
      <p:ext uri="{BB962C8B-B14F-4D97-AF65-F5344CB8AC3E}">
        <p14:creationId xmlns:p14="http://schemas.microsoft.com/office/powerpoint/2010/main" val="34211722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2356B7-FEE6-48E3-919F-5259984956FB}" type="datetime1">
              <a:rPr lang="en-US" smtClean="0"/>
              <a:t>8/24/2016</a:t>
            </a:fld>
            <a:endParaRPr lang="en-US"/>
          </a:p>
        </p:txBody>
      </p:sp>
      <p:sp>
        <p:nvSpPr>
          <p:cNvPr id="5" name="Footer Placeholder 4"/>
          <p:cNvSpPr>
            <a:spLocks noGrp="1"/>
          </p:cNvSpPr>
          <p:nvPr>
            <p:ph type="ftr" sz="quarter" idx="11"/>
          </p:nvPr>
        </p:nvSpPr>
        <p:spPr/>
        <p:txBody>
          <a:bodyPr/>
          <a:lstStyle/>
          <a:p>
            <a:r>
              <a:rPr lang="en-US"/>
              <a:t>TerrainWorks (www.terrainworks.com)</a:t>
            </a:r>
          </a:p>
        </p:txBody>
      </p:sp>
      <p:sp>
        <p:nvSpPr>
          <p:cNvPr id="6" name="Slide Number Placeholder 5"/>
          <p:cNvSpPr>
            <a:spLocks noGrp="1"/>
          </p:cNvSpPr>
          <p:nvPr>
            <p:ph type="sldNum" sz="quarter" idx="12"/>
          </p:nvPr>
        </p:nvSpPr>
        <p:spPr/>
        <p:txBody>
          <a:bodyPr/>
          <a:lstStyle/>
          <a:p>
            <a:fld id="{B0C664C0-25BF-4F77-B6B9-26620C5CA532}" type="slidenum">
              <a:rPr lang="en-US" smtClean="0"/>
              <a:t>‹#›</a:t>
            </a:fld>
            <a:endParaRPr lang="en-US"/>
          </a:p>
        </p:txBody>
      </p:sp>
    </p:spTree>
    <p:extLst>
      <p:ext uri="{BB962C8B-B14F-4D97-AF65-F5344CB8AC3E}">
        <p14:creationId xmlns:p14="http://schemas.microsoft.com/office/powerpoint/2010/main" val="29860436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F5A55B7-0A75-449F-A1A0-8BAE50E8D1D8}" type="datetime1">
              <a:rPr lang="en-US" smtClean="0"/>
              <a:t>8/24/2016</a:t>
            </a:fld>
            <a:endParaRPr lang="en-US"/>
          </a:p>
        </p:txBody>
      </p:sp>
      <p:sp>
        <p:nvSpPr>
          <p:cNvPr id="5" name="Footer Placeholder 4"/>
          <p:cNvSpPr>
            <a:spLocks noGrp="1"/>
          </p:cNvSpPr>
          <p:nvPr>
            <p:ph type="ftr" sz="quarter" idx="11"/>
          </p:nvPr>
        </p:nvSpPr>
        <p:spPr/>
        <p:txBody>
          <a:bodyPr/>
          <a:lstStyle/>
          <a:p>
            <a:r>
              <a:rPr lang="en-US"/>
              <a:t>TerrainWorks (www.terrainworks.com)</a:t>
            </a:r>
          </a:p>
        </p:txBody>
      </p:sp>
      <p:sp>
        <p:nvSpPr>
          <p:cNvPr id="6" name="Slide Number Placeholder 5"/>
          <p:cNvSpPr>
            <a:spLocks noGrp="1"/>
          </p:cNvSpPr>
          <p:nvPr>
            <p:ph type="sldNum" sz="quarter" idx="12"/>
          </p:nvPr>
        </p:nvSpPr>
        <p:spPr/>
        <p:txBody>
          <a:bodyPr/>
          <a:lstStyle/>
          <a:p>
            <a:fld id="{B0C664C0-25BF-4F77-B6B9-26620C5CA532}" type="slidenum">
              <a:rPr lang="en-US" smtClean="0"/>
              <a:t>‹#›</a:t>
            </a:fld>
            <a:endParaRPr lang="en-US"/>
          </a:p>
        </p:txBody>
      </p:sp>
    </p:spTree>
    <p:extLst>
      <p:ext uri="{BB962C8B-B14F-4D97-AF65-F5344CB8AC3E}">
        <p14:creationId xmlns:p14="http://schemas.microsoft.com/office/powerpoint/2010/main" val="24267269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3CA8BA1-CE2C-4175-9D37-80AC715580D9}" type="datetime1">
              <a:rPr lang="en-US" smtClean="0"/>
              <a:t>8/24/2016</a:t>
            </a:fld>
            <a:endParaRPr lang="en-US"/>
          </a:p>
        </p:txBody>
      </p:sp>
      <p:sp>
        <p:nvSpPr>
          <p:cNvPr id="6" name="Footer Placeholder 5"/>
          <p:cNvSpPr>
            <a:spLocks noGrp="1"/>
          </p:cNvSpPr>
          <p:nvPr>
            <p:ph type="ftr" sz="quarter" idx="11"/>
          </p:nvPr>
        </p:nvSpPr>
        <p:spPr/>
        <p:txBody>
          <a:bodyPr/>
          <a:lstStyle/>
          <a:p>
            <a:r>
              <a:rPr lang="en-US"/>
              <a:t>TerrainWorks (www.terrainworks.com)</a:t>
            </a:r>
          </a:p>
        </p:txBody>
      </p:sp>
      <p:sp>
        <p:nvSpPr>
          <p:cNvPr id="7" name="Slide Number Placeholder 6"/>
          <p:cNvSpPr>
            <a:spLocks noGrp="1"/>
          </p:cNvSpPr>
          <p:nvPr>
            <p:ph type="sldNum" sz="quarter" idx="12"/>
          </p:nvPr>
        </p:nvSpPr>
        <p:spPr/>
        <p:txBody>
          <a:bodyPr/>
          <a:lstStyle/>
          <a:p>
            <a:fld id="{B0C664C0-25BF-4F77-B6B9-26620C5CA532}" type="slidenum">
              <a:rPr lang="en-US" smtClean="0"/>
              <a:t>‹#›</a:t>
            </a:fld>
            <a:endParaRPr lang="en-US"/>
          </a:p>
        </p:txBody>
      </p:sp>
    </p:spTree>
    <p:extLst>
      <p:ext uri="{BB962C8B-B14F-4D97-AF65-F5344CB8AC3E}">
        <p14:creationId xmlns:p14="http://schemas.microsoft.com/office/powerpoint/2010/main" val="13168190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279E570-DF07-4774-B6BF-0A23188092AB}" type="datetime1">
              <a:rPr lang="en-US" smtClean="0"/>
              <a:t>8/24/2016</a:t>
            </a:fld>
            <a:endParaRPr lang="en-US"/>
          </a:p>
        </p:txBody>
      </p:sp>
      <p:sp>
        <p:nvSpPr>
          <p:cNvPr id="8" name="Footer Placeholder 7"/>
          <p:cNvSpPr>
            <a:spLocks noGrp="1"/>
          </p:cNvSpPr>
          <p:nvPr>
            <p:ph type="ftr" sz="quarter" idx="11"/>
          </p:nvPr>
        </p:nvSpPr>
        <p:spPr/>
        <p:txBody>
          <a:bodyPr/>
          <a:lstStyle/>
          <a:p>
            <a:r>
              <a:rPr lang="en-US"/>
              <a:t>TerrainWorks (www.terrainworks.com)</a:t>
            </a:r>
          </a:p>
        </p:txBody>
      </p:sp>
      <p:sp>
        <p:nvSpPr>
          <p:cNvPr id="9" name="Slide Number Placeholder 8"/>
          <p:cNvSpPr>
            <a:spLocks noGrp="1"/>
          </p:cNvSpPr>
          <p:nvPr>
            <p:ph type="sldNum" sz="quarter" idx="12"/>
          </p:nvPr>
        </p:nvSpPr>
        <p:spPr/>
        <p:txBody>
          <a:bodyPr/>
          <a:lstStyle/>
          <a:p>
            <a:fld id="{B0C664C0-25BF-4F77-B6B9-26620C5CA532}" type="slidenum">
              <a:rPr lang="en-US" smtClean="0"/>
              <a:t>‹#›</a:t>
            </a:fld>
            <a:endParaRPr lang="en-US"/>
          </a:p>
        </p:txBody>
      </p:sp>
    </p:spTree>
    <p:extLst>
      <p:ext uri="{BB962C8B-B14F-4D97-AF65-F5344CB8AC3E}">
        <p14:creationId xmlns:p14="http://schemas.microsoft.com/office/powerpoint/2010/main" val="14479558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90E01F5-B714-4B13-85B4-820D0CF8136D}" type="datetime1">
              <a:rPr lang="en-US" smtClean="0"/>
              <a:t>8/24/2016</a:t>
            </a:fld>
            <a:endParaRPr lang="en-US"/>
          </a:p>
        </p:txBody>
      </p:sp>
      <p:sp>
        <p:nvSpPr>
          <p:cNvPr id="4" name="Footer Placeholder 3"/>
          <p:cNvSpPr>
            <a:spLocks noGrp="1"/>
          </p:cNvSpPr>
          <p:nvPr>
            <p:ph type="ftr" sz="quarter" idx="11"/>
          </p:nvPr>
        </p:nvSpPr>
        <p:spPr/>
        <p:txBody>
          <a:bodyPr/>
          <a:lstStyle/>
          <a:p>
            <a:r>
              <a:rPr lang="en-US"/>
              <a:t>TerrainWorks (www.terrainworks.com)</a:t>
            </a:r>
          </a:p>
        </p:txBody>
      </p:sp>
      <p:sp>
        <p:nvSpPr>
          <p:cNvPr id="5" name="Slide Number Placeholder 4"/>
          <p:cNvSpPr>
            <a:spLocks noGrp="1"/>
          </p:cNvSpPr>
          <p:nvPr>
            <p:ph type="sldNum" sz="quarter" idx="12"/>
          </p:nvPr>
        </p:nvSpPr>
        <p:spPr/>
        <p:txBody>
          <a:bodyPr/>
          <a:lstStyle/>
          <a:p>
            <a:fld id="{B0C664C0-25BF-4F77-B6B9-26620C5CA532}" type="slidenum">
              <a:rPr lang="en-US" smtClean="0"/>
              <a:t>‹#›</a:t>
            </a:fld>
            <a:endParaRPr lang="en-US"/>
          </a:p>
        </p:txBody>
      </p:sp>
    </p:spTree>
    <p:extLst>
      <p:ext uri="{BB962C8B-B14F-4D97-AF65-F5344CB8AC3E}">
        <p14:creationId xmlns:p14="http://schemas.microsoft.com/office/powerpoint/2010/main" val="17022645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C349BF-37AA-48FE-BD4B-8F155295558B}" type="datetime1">
              <a:rPr lang="en-US" smtClean="0"/>
              <a:t>8/24/2016</a:t>
            </a:fld>
            <a:endParaRPr lang="en-US"/>
          </a:p>
        </p:txBody>
      </p:sp>
      <p:sp>
        <p:nvSpPr>
          <p:cNvPr id="3" name="Footer Placeholder 2"/>
          <p:cNvSpPr>
            <a:spLocks noGrp="1"/>
          </p:cNvSpPr>
          <p:nvPr>
            <p:ph type="ftr" sz="quarter" idx="11"/>
          </p:nvPr>
        </p:nvSpPr>
        <p:spPr/>
        <p:txBody>
          <a:bodyPr/>
          <a:lstStyle/>
          <a:p>
            <a:r>
              <a:rPr lang="en-US" dirty="0" err="1"/>
              <a:t>TerrainWorks</a:t>
            </a:r>
            <a:r>
              <a:rPr lang="en-US" dirty="0"/>
              <a:t> (www.terrainworks.com)</a:t>
            </a:r>
          </a:p>
        </p:txBody>
      </p:sp>
      <p:sp>
        <p:nvSpPr>
          <p:cNvPr id="4" name="Slide Number Placeholder 3"/>
          <p:cNvSpPr>
            <a:spLocks noGrp="1"/>
          </p:cNvSpPr>
          <p:nvPr>
            <p:ph type="sldNum" sz="quarter" idx="12"/>
          </p:nvPr>
        </p:nvSpPr>
        <p:spPr/>
        <p:txBody>
          <a:bodyPr/>
          <a:lstStyle/>
          <a:p>
            <a:fld id="{B0C664C0-25BF-4F77-B6B9-26620C5CA532}" type="slidenum">
              <a:rPr lang="en-US" smtClean="0"/>
              <a:t>‹#›</a:t>
            </a:fld>
            <a:endParaRPr lang="en-US"/>
          </a:p>
        </p:txBody>
      </p:sp>
    </p:spTree>
    <p:extLst>
      <p:ext uri="{BB962C8B-B14F-4D97-AF65-F5344CB8AC3E}">
        <p14:creationId xmlns:p14="http://schemas.microsoft.com/office/powerpoint/2010/main" val="10011128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6D61B09-489B-4513-90C4-732E0440360D}" type="datetime1">
              <a:rPr lang="en-US" smtClean="0"/>
              <a:t>8/24/2016</a:t>
            </a:fld>
            <a:endParaRPr lang="en-US"/>
          </a:p>
        </p:txBody>
      </p:sp>
      <p:sp>
        <p:nvSpPr>
          <p:cNvPr id="6" name="Footer Placeholder 5"/>
          <p:cNvSpPr>
            <a:spLocks noGrp="1"/>
          </p:cNvSpPr>
          <p:nvPr>
            <p:ph type="ftr" sz="quarter" idx="11"/>
          </p:nvPr>
        </p:nvSpPr>
        <p:spPr/>
        <p:txBody>
          <a:bodyPr/>
          <a:lstStyle/>
          <a:p>
            <a:r>
              <a:rPr lang="en-US"/>
              <a:t>TerrainWorks (www.terrainworks.com)</a:t>
            </a:r>
          </a:p>
        </p:txBody>
      </p:sp>
      <p:sp>
        <p:nvSpPr>
          <p:cNvPr id="7" name="Slide Number Placeholder 6"/>
          <p:cNvSpPr>
            <a:spLocks noGrp="1"/>
          </p:cNvSpPr>
          <p:nvPr>
            <p:ph type="sldNum" sz="quarter" idx="12"/>
          </p:nvPr>
        </p:nvSpPr>
        <p:spPr/>
        <p:txBody>
          <a:bodyPr/>
          <a:lstStyle/>
          <a:p>
            <a:fld id="{B0C664C0-25BF-4F77-B6B9-26620C5CA532}" type="slidenum">
              <a:rPr lang="en-US" smtClean="0"/>
              <a:t>‹#›</a:t>
            </a:fld>
            <a:endParaRPr lang="en-US"/>
          </a:p>
        </p:txBody>
      </p:sp>
    </p:spTree>
    <p:extLst>
      <p:ext uri="{BB962C8B-B14F-4D97-AF65-F5344CB8AC3E}">
        <p14:creationId xmlns:p14="http://schemas.microsoft.com/office/powerpoint/2010/main" val="38356697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02CE317-23A9-4A22-9343-1CD96442EEF3}" type="datetime1">
              <a:rPr lang="en-US" smtClean="0"/>
              <a:t>8/24/2016</a:t>
            </a:fld>
            <a:endParaRPr lang="en-US"/>
          </a:p>
        </p:txBody>
      </p:sp>
      <p:sp>
        <p:nvSpPr>
          <p:cNvPr id="6" name="Footer Placeholder 5"/>
          <p:cNvSpPr>
            <a:spLocks noGrp="1"/>
          </p:cNvSpPr>
          <p:nvPr>
            <p:ph type="ftr" sz="quarter" idx="11"/>
          </p:nvPr>
        </p:nvSpPr>
        <p:spPr/>
        <p:txBody>
          <a:bodyPr/>
          <a:lstStyle/>
          <a:p>
            <a:r>
              <a:rPr lang="en-US"/>
              <a:t>TerrainWorks (www.terrainworks.com)</a:t>
            </a:r>
          </a:p>
        </p:txBody>
      </p:sp>
      <p:sp>
        <p:nvSpPr>
          <p:cNvPr id="7" name="Slide Number Placeholder 6"/>
          <p:cNvSpPr>
            <a:spLocks noGrp="1"/>
          </p:cNvSpPr>
          <p:nvPr>
            <p:ph type="sldNum" sz="quarter" idx="12"/>
          </p:nvPr>
        </p:nvSpPr>
        <p:spPr/>
        <p:txBody>
          <a:bodyPr/>
          <a:lstStyle/>
          <a:p>
            <a:fld id="{B0C664C0-25BF-4F77-B6B9-26620C5CA532}" type="slidenum">
              <a:rPr lang="en-US" smtClean="0"/>
              <a:t>‹#›</a:t>
            </a:fld>
            <a:endParaRPr lang="en-US"/>
          </a:p>
        </p:txBody>
      </p:sp>
    </p:spTree>
    <p:extLst>
      <p:ext uri="{BB962C8B-B14F-4D97-AF65-F5344CB8AC3E}">
        <p14:creationId xmlns:p14="http://schemas.microsoft.com/office/powerpoint/2010/main" val="16964139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785CD7-40BF-4795-84E1-EDD7BC8C6807}" type="datetime1">
              <a:rPr lang="en-US" smtClean="0"/>
              <a:t>8/24/2016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TerrainWorks (www.terrainworks.com)</a:t>
            </a:r>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C664C0-25BF-4F77-B6B9-26620C5CA532}" type="slidenum">
              <a:rPr lang="en-US" smtClean="0"/>
              <a:t>‹#›</a:t>
            </a:fld>
            <a:endParaRPr lang="en-US"/>
          </a:p>
        </p:txBody>
      </p:sp>
    </p:spTree>
    <p:extLst>
      <p:ext uri="{BB962C8B-B14F-4D97-AF65-F5344CB8AC3E}">
        <p14:creationId xmlns:p14="http://schemas.microsoft.com/office/powerpoint/2010/main" val="545721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6.jpg"/></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23.jp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2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2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hyperlink" Target="http://www.terrainworks.co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81131" y="0"/>
            <a:ext cx="10619767" cy="1077218"/>
          </a:xfrm>
          <a:prstGeom prst="rect">
            <a:avLst/>
          </a:prstGeom>
          <a:noFill/>
        </p:spPr>
        <p:txBody>
          <a:bodyPr wrap="none" rtlCol="0">
            <a:spAutoFit/>
          </a:bodyPr>
          <a:lstStyle/>
          <a:p>
            <a:r>
              <a:rPr lang="en-US" sz="3200" dirty="0"/>
              <a:t>Watershed Restoration: Optimizing Site Selection with a Focus </a:t>
            </a:r>
          </a:p>
          <a:p>
            <a:r>
              <a:rPr lang="en-US" sz="3200" dirty="0"/>
              <a:t>on Agricultural Areas in the Nehalem Watershed, Western OR</a:t>
            </a:r>
          </a:p>
        </p:txBody>
      </p:sp>
      <p:sp>
        <p:nvSpPr>
          <p:cNvPr id="7" name="TextBox 6"/>
          <p:cNvSpPr txBox="1"/>
          <p:nvPr/>
        </p:nvSpPr>
        <p:spPr>
          <a:xfrm>
            <a:off x="3204074" y="5187206"/>
            <a:ext cx="4830490" cy="1477328"/>
          </a:xfrm>
          <a:prstGeom prst="rect">
            <a:avLst/>
          </a:prstGeom>
          <a:noFill/>
        </p:spPr>
        <p:txBody>
          <a:bodyPr wrap="none" rtlCol="0">
            <a:spAutoFit/>
          </a:bodyPr>
          <a:lstStyle/>
          <a:p>
            <a:pPr algn="ctr"/>
            <a:r>
              <a:rPr lang="en-US" b="1" dirty="0"/>
              <a:t>Prepared for:</a:t>
            </a:r>
          </a:p>
          <a:p>
            <a:pPr algn="ctr"/>
            <a:r>
              <a:rPr lang="en-US" b="1" dirty="0"/>
              <a:t>NOAA, ODFW &amp; Nehalem Watershed Council</a:t>
            </a:r>
          </a:p>
          <a:p>
            <a:pPr algn="ctr"/>
            <a:r>
              <a:rPr lang="en-US" b="1" dirty="0"/>
              <a:t>by:</a:t>
            </a:r>
          </a:p>
          <a:p>
            <a:pPr algn="ctr"/>
            <a:r>
              <a:rPr lang="en-US" b="1" dirty="0" err="1"/>
              <a:t>TerrainWorks</a:t>
            </a:r>
            <a:r>
              <a:rPr lang="en-US" b="1" dirty="0"/>
              <a:t> (</a:t>
            </a:r>
            <a:r>
              <a:rPr lang="en-US" b="1" dirty="0" err="1"/>
              <a:t>NetMap</a:t>
            </a:r>
            <a:r>
              <a:rPr lang="en-US" b="1" dirty="0"/>
              <a:t>)/www.terrainworks.com </a:t>
            </a:r>
          </a:p>
          <a:p>
            <a:pPr algn="ctr"/>
            <a:r>
              <a:rPr lang="en-US" b="1" dirty="0"/>
              <a:t>February 2014</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5084" y="1186332"/>
            <a:ext cx="5668458" cy="3776193"/>
          </a:xfrm>
          <a:prstGeom prst="rect">
            <a:avLst/>
          </a:prstGeom>
        </p:spPr>
      </p:pic>
    </p:spTree>
    <p:extLst>
      <p:ext uri="{BB962C8B-B14F-4D97-AF65-F5344CB8AC3E}">
        <p14:creationId xmlns:p14="http://schemas.microsoft.com/office/powerpoint/2010/main" val="934080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8236" y="79533"/>
            <a:ext cx="11268278" cy="1384995"/>
          </a:xfrm>
          <a:prstGeom prst="rect">
            <a:avLst/>
          </a:prstGeom>
          <a:noFill/>
        </p:spPr>
        <p:txBody>
          <a:bodyPr wrap="none" rtlCol="0">
            <a:spAutoFit/>
          </a:bodyPr>
          <a:lstStyle/>
          <a:p>
            <a:r>
              <a:rPr lang="en-US" sz="2800" b="1" dirty="0"/>
              <a:t>Then, we calculate current shade and thermal loading conditions along all </a:t>
            </a:r>
          </a:p>
          <a:p>
            <a:r>
              <a:rPr lang="en-US" sz="2800" b="1" dirty="0"/>
              <a:t>streams in the Nehalem watershed and determine where additional shade</a:t>
            </a:r>
          </a:p>
          <a:p>
            <a:r>
              <a:rPr lang="en-US" sz="2800" b="1" dirty="0"/>
              <a:t>is needed most, particularly in context with valuable fish habitats</a:t>
            </a:r>
          </a:p>
        </p:txBody>
      </p:sp>
      <p:sp>
        <p:nvSpPr>
          <p:cNvPr id="3" name="AutoShape 2" descr="Image result for stream shad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Image result for stream shad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4" name="Picture 13"/>
          <p:cNvPicPr>
            <a:picLocks noChangeAspect="1"/>
          </p:cNvPicPr>
          <p:nvPr/>
        </p:nvPicPr>
        <p:blipFill>
          <a:blip r:embed="rId3"/>
          <a:stretch>
            <a:fillRect/>
          </a:stretch>
        </p:blipFill>
        <p:spPr>
          <a:xfrm>
            <a:off x="3425437" y="1450499"/>
            <a:ext cx="5898463" cy="4418154"/>
          </a:xfrm>
          <a:prstGeom prst="rect">
            <a:avLst/>
          </a:prstGeom>
        </p:spPr>
      </p:pic>
      <p:sp>
        <p:nvSpPr>
          <p:cNvPr id="4" name="Footer Placeholder 3"/>
          <p:cNvSpPr>
            <a:spLocks noGrp="1"/>
          </p:cNvSpPr>
          <p:nvPr>
            <p:ph type="ftr" sz="quarter" idx="11"/>
          </p:nvPr>
        </p:nvSpPr>
        <p:spPr/>
        <p:txBody>
          <a:bodyPr/>
          <a:lstStyle/>
          <a:p>
            <a:r>
              <a:rPr lang="en-US"/>
              <a:t>TerrainWorks (www.terrainworks.com)</a:t>
            </a:r>
            <a:endParaRPr lang="en-US" dirty="0"/>
          </a:p>
        </p:txBody>
      </p:sp>
    </p:spTree>
    <p:extLst>
      <p:ext uri="{BB962C8B-B14F-4D97-AF65-F5344CB8AC3E}">
        <p14:creationId xmlns:p14="http://schemas.microsoft.com/office/powerpoint/2010/main" val="4632026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9513" y="131806"/>
            <a:ext cx="266420" cy="523220"/>
          </a:xfrm>
          <a:prstGeom prst="rect">
            <a:avLst/>
          </a:prstGeom>
          <a:noFill/>
        </p:spPr>
        <p:txBody>
          <a:bodyPr wrap="none" rtlCol="0">
            <a:spAutoFit/>
          </a:bodyPr>
          <a:lstStyle/>
          <a:p>
            <a:r>
              <a:rPr lang="en-US" sz="2800" b="1" dirty="0"/>
              <a:t>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933" y="215419"/>
            <a:ext cx="10789822" cy="6554928"/>
          </a:xfrm>
          <a:prstGeom prst="rect">
            <a:avLst/>
          </a:prstGeom>
        </p:spPr>
      </p:pic>
      <p:sp>
        <p:nvSpPr>
          <p:cNvPr id="4" name="Footer Placeholder 3"/>
          <p:cNvSpPr>
            <a:spLocks noGrp="1"/>
          </p:cNvSpPr>
          <p:nvPr>
            <p:ph type="ftr" sz="quarter" idx="11"/>
          </p:nvPr>
        </p:nvSpPr>
        <p:spPr/>
        <p:txBody>
          <a:bodyPr/>
          <a:lstStyle/>
          <a:p>
            <a:r>
              <a:rPr lang="en-US"/>
              <a:t>TerrainWorks (www.terrainworks.com)</a:t>
            </a:r>
            <a:endParaRPr lang="en-US" dirty="0"/>
          </a:p>
        </p:txBody>
      </p:sp>
    </p:spTree>
    <p:extLst>
      <p:ext uri="{BB962C8B-B14F-4D97-AF65-F5344CB8AC3E}">
        <p14:creationId xmlns:p14="http://schemas.microsoft.com/office/powerpoint/2010/main" val="6607497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12344148" cy="461665"/>
          </a:xfrm>
          <a:prstGeom prst="rect">
            <a:avLst/>
          </a:prstGeom>
          <a:noFill/>
        </p:spPr>
        <p:txBody>
          <a:bodyPr wrap="none" rtlCol="0">
            <a:spAutoFit/>
          </a:bodyPr>
          <a:lstStyle/>
          <a:p>
            <a:r>
              <a:rPr lang="en-US" sz="2400" b="1" dirty="0"/>
              <a:t>Basal Area (conifers &amp; hardwoods), 30 m each side of channel – represented in stream channels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4168" y="686435"/>
            <a:ext cx="6231636" cy="6035040"/>
          </a:xfrm>
          <a:prstGeom prst="rect">
            <a:avLst/>
          </a:prstGeom>
        </p:spPr>
      </p:pic>
      <p:sp>
        <p:nvSpPr>
          <p:cNvPr id="2" name="Footer Placeholder 1"/>
          <p:cNvSpPr>
            <a:spLocks noGrp="1"/>
          </p:cNvSpPr>
          <p:nvPr>
            <p:ph type="ftr" sz="quarter" idx="11"/>
          </p:nvPr>
        </p:nvSpPr>
        <p:spPr/>
        <p:txBody>
          <a:bodyPr/>
          <a:lstStyle/>
          <a:p>
            <a:r>
              <a:rPr lang="en-US"/>
              <a:t>TerrainWorks (www.terrainworks.com)</a:t>
            </a:r>
            <a:endParaRPr lang="en-US" dirty="0"/>
          </a:p>
        </p:txBody>
      </p:sp>
      <p:sp>
        <p:nvSpPr>
          <p:cNvPr id="5" name="TextBox 4"/>
          <p:cNvSpPr txBox="1"/>
          <p:nvPr/>
        </p:nvSpPr>
        <p:spPr>
          <a:xfrm>
            <a:off x="309646" y="1054517"/>
            <a:ext cx="4104522" cy="1569660"/>
          </a:xfrm>
          <a:prstGeom prst="rect">
            <a:avLst/>
          </a:prstGeom>
          <a:noFill/>
        </p:spPr>
        <p:txBody>
          <a:bodyPr wrap="none" rtlCol="0">
            <a:spAutoFit/>
          </a:bodyPr>
          <a:lstStyle/>
          <a:p>
            <a:r>
              <a:rPr lang="en-US" sz="2400" b="1" dirty="0"/>
              <a:t>Smaller amounts of vegetation</a:t>
            </a:r>
          </a:p>
          <a:p>
            <a:r>
              <a:rPr lang="en-US" sz="2400" b="1" dirty="0"/>
              <a:t>commonly are found</a:t>
            </a:r>
          </a:p>
          <a:p>
            <a:r>
              <a:rPr lang="en-US" sz="2400" b="1" dirty="0"/>
              <a:t>along streams in valley floors,</a:t>
            </a:r>
          </a:p>
          <a:p>
            <a:r>
              <a:rPr lang="en-US" sz="2400" b="1" dirty="0"/>
              <a:t>in agricultural areas.</a:t>
            </a:r>
          </a:p>
        </p:txBody>
      </p:sp>
      <p:cxnSp>
        <p:nvCxnSpPr>
          <p:cNvPr id="7" name="Straight Arrow Connector 6"/>
          <p:cNvCxnSpPr/>
          <p:nvPr/>
        </p:nvCxnSpPr>
        <p:spPr>
          <a:xfrm>
            <a:off x="3115733" y="2438400"/>
            <a:ext cx="2116667" cy="1998133"/>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3115733" y="1839347"/>
            <a:ext cx="5740400" cy="599053"/>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65897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8398933" y="306738"/>
            <a:ext cx="3956468" cy="3416320"/>
          </a:xfrm>
          <a:prstGeom prst="rect">
            <a:avLst/>
          </a:prstGeom>
          <a:noFill/>
        </p:spPr>
        <p:txBody>
          <a:bodyPr wrap="none" rtlCol="0">
            <a:spAutoFit/>
          </a:bodyPr>
          <a:lstStyle/>
          <a:p>
            <a:r>
              <a:rPr lang="en-US" sz="2400" b="1" dirty="0"/>
              <a:t>Many areas along </a:t>
            </a:r>
            <a:r>
              <a:rPr lang="en-US" sz="2400" b="1" dirty="0" err="1"/>
              <a:t>mainstem</a:t>
            </a:r>
            <a:endParaRPr lang="en-US" sz="2400" b="1" dirty="0"/>
          </a:p>
          <a:p>
            <a:r>
              <a:rPr lang="en-US" sz="2400" b="1" dirty="0"/>
              <a:t>fish bearing reaches have low</a:t>
            </a:r>
          </a:p>
          <a:p>
            <a:r>
              <a:rPr lang="en-US" sz="2400" b="1" dirty="0"/>
              <a:t>shade.</a:t>
            </a:r>
          </a:p>
          <a:p>
            <a:endParaRPr lang="en-US" sz="2400" b="1" dirty="0"/>
          </a:p>
          <a:p>
            <a:endParaRPr lang="en-US" sz="2400" b="1" dirty="0"/>
          </a:p>
          <a:p>
            <a:endParaRPr lang="en-US" sz="2400" b="1" dirty="0"/>
          </a:p>
          <a:p>
            <a:r>
              <a:rPr lang="en-US" sz="2400" b="1" dirty="0"/>
              <a:t>Many small tributaries in</a:t>
            </a:r>
          </a:p>
          <a:p>
            <a:r>
              <a:rPr lang="en-US" sz="2400" b="1" dirty="0"/>
              <a:t>agricultural areas also have</a:t>
            </a:r>
          </a:p>
          <a:p>
            <a:r>
              <a:rPr lang="en-US" sz="2400" b="1" dirty="0"/>
              <a:t>low shade</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925" y="270190"/>
            <a:ext cx="7781544" cy="6199632"/>
          </a:xfrm>
          <a:prstGeom prst="rect">
            <a:avLst/>
          </a:prstGeom>
        </p:spPr>
      </p:pic>
      <p:cxnSp>
        <p:nvCxnSpPr>
          <p:cNvPr id="7" name="Straight Arrow Connector 6"/>
          <p:cNvCxnSpPr/>
          <p:nvPr/>
        </p:nvCxnSpPr>
        <p:spPr>
          <a:xfrm flipH="1">
            <a:off x="7026443" y="1507067"/>
            <a:ext cx="1372490" cy="64257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Footer Placeholder 3"/>
          <p:cNvSpPr>
            <a:spLocks noGrp="1"/>
          </p:cNvSpPr>
          <p:nvPr>
            <p:ph type="ftr" sz="quarter" idx="11"/>
          </p:nvPr>
        </p:nvSpPr>
        <p:spPr/>
        <p:txBody>
          <a:bodyPr/>
          <a:lstStyle/>
          <a:p>
            <a:r>
              <a:rPr lang="en-US"/>
              <a:t>TerrainWorks (www.terrainworks.com)</a:t>
            </a:r>
            <a:endParaRPr lang="en-US" dirty="0"/>
          </a:p>
        </p:txBody>
      </p:sp>
      <p:cxnSp>
        <p:nvCxnSpPr>
          <p:cNvPr id="8" name="Straight Arrow Connector 7"/>
          <p:cNvCxnSpPr/>
          <p:nvPr/>
        </p:nvCxnSpPr>
        <p:spPr>
          <a:xfrm flipH="1">
            <a:off x="1761067" y="3386520"/>
            <a:ext cx="6637866" cy="106694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80764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24219" y="4662209"/>
            <a:ext cx="2701534" cy="2195791"/>
          </a:xfrm>
          <a:prstGeom prst="rect">
            <a:avLst/>
          </a:prstGeom>
        </p:spPr>
      </p:pic>
      <p:sp>
        <p:nvSpPr>
          <p:cNvPr id="2" name="Footer Placeholder 1"/>
          <p:cNvSpPr>
            <a:spLocks noGrp="1"/>
          </p:cNvSpPr>
          <p:nvPr>
            <p:ph type="ftr" sz="quarter" idx="11"/>
          </p:nvPr>
        </p:nvSpPr>
        <p:spPr>
          <a:xfrm>
            <a:off x="130278" y="6492875"/>
            <a:ext cx="4114800" cy="365125"/>
          </a:xfrm>
        </p:spPr>
        <p:txBody>
          <a:bodyPr/>
          <a:lstStyle/>
          <a:p>
            <a:r>
              <a:rPr lang="en-US" dirty="0" err="1"/>
              <a:t>TerrainWorks</a:t>
            </a:r>
            <a:r>
              <a:rPr lang="en-US" dirty="0"/>
              <a:t> (www.terrainworks.com)</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278" y="181698"/>
            <a:ext cx="8926444" cy="6326775"/>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72632" y="21210"/>
            <a:ext cx="3853121" cy="4503489"/>
          </a:xfrm>
          <a:prstGeom prst="rect">
            <a:avLst/>
          </a:prstGeom>
        </p:spPr>
      </p:pic>
      <p:sp>
        <p:nvSpPr>
          <p:cNvPr id="10" name="Rectangle 9"/>
          <p:cNvSpPr/>
          <p:nvPr/>
        </p:nvSpPr>
        <p:spPr>
          <a:xfrm>
            <a:off x="4697362" y="2098988"/>
            <a:ext cx="1932038" cy="2094271"/>
          </a:xfrm>
          <a:prstGeom prst="rect">
            <a:avLst/>
          </a:prstGeom>
          <a:no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459470" y="491066"/>
            <a:ext cx="2531975" cy="1200329"/>
          </a:xfrm>
          <a:prstGeom prst="rect">
            <a:avLst/>
          </a:prstGeom>
          <a:noFill/>
        </p:spPr>
        <p:txBody>
          <a:bodyPr wrap="none" rtlCol="0">
            <a:spAutoFit/>
          </a:bodyPr>
          <a:lstStyle/>
          <a:p>
            <a:r>
              <a:rPr lang="en-US" b="1" dirty="0"/>
              <a:t>Higher thermal energy is</a:t>
            </a:r>
          </a:p>
          <a:p>
            <a:r>
              <a:rPr lang="en-US" b="1" dirty="0"/>
              <a:t>often associated with</a:t>
            </a:r>
          </a:p>
          <a:p>
            <a:r>
              <a:rPr lang="en-US" b="1" dirty="0"/>
              <a:t>small streams</a:t>
            </a:r>
          </a:p>
          <a:p>
            <a:r>
              <a:rPr lang="en-US" b="1" dirty="0"/>
              <a:t>in agricultural areas</a:t>
            </a:r>
          </a:p>
        </p:txBody>
      </p:sp>
      <p:cxnSp>
        <p:nvCxnSpPr>
          <p:cNvPr id="5" name="Straight Arrow Connector 4"/>
          <p:cNvCxnSpPr/>
          <p:nvPr/>
        </p:nvCxnSpPr>
        <p:spPr>
          <a:xfrm>
            <a:off x="795867" y="1845733"/>
            <a:ext cx="406400" cy="234752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795867" y="1845733"/>
            <a:ext cx="2800479" cy="42722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95867" y="5489301"/>
            <a:ext cx="5210016" cy="923330"/>
          </a:xfrm>
          <a:prstGeom prst="rect">
            <a:avLst/>
          </a:prstGeom>
          <a:noFill/>
        </p:spPr>
        <p:txBody>
          <a:bodyPr wrap="none" rtlCol="0">
            <a:spAutoFit/>
          </a:bodyPr>
          <a:lstStyle/>
          <a:p>
            <a:r>
              <a:rPr lang="en-US" b="1" dirty="0"/>
              <a:t>Higher thermal along wide </a:t>
            </a:r>
            <a:r>
              <a:rPr lang="en-US" b="1" dirty="0" err="1"/>
              <a:t>mainstem</a:t>
            </a:r>
            <a:r>
              <a:rPr lang="en-US" b="1" dirty="0"/>
              <a:t> rivers is mostly</a:t>
            </a:r>
          </a:p>
          <a:p>
            <a:r>
              <a:rPr lang="en-US" b="1" dirty="0"/>
              <a:t>natural and hence additional shade would have</a:t>
            </a:r>
          </a:p>
          <a:p>
            <a:r>
              <a:rPr lang="en-US" b="1" dirty="0"/>
              <a:t>minimal effects</a:t>
            </a:r>
          </a:p>
        </p:txBody>
      </p:sp>
      <p:cxnSp>
        <p:nvCxnSpPr>
          <p:cNvPr id="14" name="Straight Arrow Connector 13"/>
          <p:cNvCxnSpPr/>
          <p:nvPr/>
        </p:nvCxnSpPr>
        <p:spPr>
          <a:xfrm flipH="1" flipV="1">
            <a:off x="795867" y="4880658"/>
            <a:ext cx="1071989" cy="60864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48939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TerrainWorks (www.terrainworks.com)</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877" y="211787"/>
            <a:ext cx="10045356" cy="6012032"/>
          </a:xfrm>
          <a:prstGeom prst="rect">
            <a:avLst/>
          </a:prstGeom>
        </p:spPr>
      </p:pic>
    </p:spTree>
    <p:extLst>
      <p:ext uri="{BB962C8B-B14F-4D97-AF65-F5344CB8AC3E}">
        <p14:creationId xmlns:p14="http://schemas.microsoft.com/office/powerpoint/2010/main" val="30309704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8884" y="5738"/>
            <a:ext cx="6880342" cy="523220"/>
          </a:xfrm>
          <a:prstGeom prst="rect">
            <a:avLst/>
          </a:prstGeom>
          <a:noFill/>
        </p:spPr>
        <p:txBody>
          <a:bodyPr wrap="square" rtlCol="0">
            <a:spAutoFit/>
          </a:bodyPr>
          <a:lstStyle/>
          <a:p>
            <a:r>
              <a:rPr lang="en-US" sz="2800" b="1" dirty="0"/>
              <a:t>Where is increased shade needed most?</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5107" y="528958"/>
            <a:ext cx="8983980" cy="6327648"/>
          </a:xfrm>
          <a:prstGeom prst="rect">
            <a:avLst/>
          </a:prstGeom>
        </p:spPr>
      </p:pic>
      <p:sp>
        <p:nvSpPr>
          <p:cNvPr id="4" name="Footer Placeholder 3"/>
          <p:cNvSpPr>
            <a:spLocks noGrp="1"/>
          </p:cNvSpPr>
          <p:nvPr>
            <p:ph type="ftr" sz="quarter" idx="11"/>
          </p:nvPr>
        </p:nvSpPr>
        <p:spPr/>
        <p:txBody>
          <a:bodyPr/>
          <a:lstStyle/>
          <a:p>
            <a:r>
              <a:rPr lang="en-US"/>
              <a:t>TerrainWorks (www.terrainworks.com)</a:t>
            </a:r>
            <a:endParaRPr lang="en-US" dirty="0"/>
          </a:p>
        </p:txBody>
      </p:sp>
    </p:spTree>
    <p:extLst>
      <p:ext uri="{BB962C8B-B14F-4D97-AF65-F5344CB8AC3E}">
        <p14:creationId xmlns:p14="http://schemas.microsoft.com/office/powerpoint/2010/main" val="3977375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3191" y="0"/>
            <a:ext cx="7705618" cy="6858000"/>
          </a:xfrm>
          <a:prstGeom prst="rect">
            <a:avLst/>
          </a:prstGeom>
        </p:spPr>
      </p:pic>
    </p:spTree>
    <p:extLst>
      <p:ext uri="{BB962C8B-B14F-4D97-AF65-F5344CB8AC3E}">
        <p14:creationId xmlns:p14="http://schemas.microsoft.com/office/powerpoint/2010/main" val="11481340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1462" y="158731"/>
            <a:ext cx="6069290" cy="830997"/>
          </a:xfrm>
          <a:prstGeom prst="rect">
            <a:avLst/>
          </a:prstGeom>
          <a:noFill/>
        </p:spPr>
        <p:txBody>
          <a:bodyPr wrap="none" rtlCol="0">
            <a:spAutoFit/>
          </a:bodyPr>
          <a:lstStyle/>
          <a:p>
            <a:r>
              <a:rPr lang="en-US" sz="2400" b="1" dirty="0"/>
              <a:t>We also calculate in-stream wood recruitment</a:t>
            </a:r>
          </a:p>
          <a:p>
            <a:r>
              <a:rPr lang="en-US" sz="2400" b="1" dirty="0"/>
              <a:t> potential along all streams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3459" y="4658264"/>
            <a:ext cx="6467692" cy="1993682"/>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59260" y="551935"/>
            <a:ext cx="4582219" cy="4069011"/>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7351" y="1035208"/>
            <a:ext cx="3107064" cy="4449120"/>
          </a:xfrm>
          <a:prstGeom prst="rect">
            <a:avLst/>
          </a:prstGeom>
        </p:spPr>
      </p:pic>
      <p:sp>
        <p:nvSpPr>
          <p:cNvPr id="6" name="TextBox 5"/>
          <p:cNvSpPr txBox="1"/>
          <p:nvPr/>
        </p:nvSpPr>
        <p:spPr>
          <a:xfrm>
            <a:off x="947351" y="5810866"/>
            <a:ext cx="3327386" cy="369332"/>
          </a:xfrm>
          <a:prstGeom prst="rect">
            <a:avLst/>
          </a:prstGeom>
          <a:noFill/>
        </p:spPr>
        <p:txBody>
          <a:bodyPr wrap="none" rtlCol="0">
            <a:spAutoFit/>
          </a:bodyPr>
          <a:lstStyle/>
          <a:p>
            <a:r>
              <a:rPr lang="en-US" b="1" dirty="0" err="1"/>
              <a:t>NetMap’s</a:t>
            </a:r>
            <a:r>
              <a:rPr lang="en-US" b="1" dirty="0"/>
              <a:t> in-stream wood model</a:t>
            </a:r>
          </a:p>
        </p:txBody>
      </p:sp>
      <p:sp>
        <p:nvSpPr>
          <p:cNvPr id="7" name="TextBox 6"/>
          <p:cNvSpPr txBox="1"/>
          <p:nvPr/>
        </p:nvSpPr>
        <p:spPr>
          <a:xfrm>
            <a:off x="6297322" y="182604"/>
            <a:ext cx="4451475" cy="369332"/>
          </a:xfrm>
          <a:prstGeom prst="rect">
            <a:avLst/>
          </a:prstGeom>
          <a:noFill/>
        </p:spPr>
        <p:txBody>
          <a:bodyPr wrap="none" rtlCol="0">
            <a:spAutoFit/>
          </a:bodyPr>
          <a:lstStyle/>
          <a:p>
            <a:r>
              <a:rPr lang="en-US" b="1" dirty="0"/>
              <a:t>Use digital data on vegetation characteristics</a:t>
            </a:r>
          </a:p>
        </p:txBody>
      </p:sp>
      <p:sp>
        <p:nvSpPr>
          <p:cNvPr id="8" name="Footer Placeholder 7"/>
          <p:cNvSpPr>
            <a:spLocks noGrp="1"/>
          </p:cNvSpPr>
          <p:nvPr>
            <p:ph type="ftr" sz="quarter" idx="11"/>
          </p:nvPr>
        </p:nvSpPr>
        <p:spPr>
          <a:xfrm>
            <a:off x="443483" y="6469383"/>
            <a:ext cx="4114800" cy="365125"/>
          </a:xfrm>
        </p:spPr>
        <p:txBody>
          <a:bodyPr/>
          <a:lstStyle/>
          <a:p>
            <a:r>
              <a:rPr lang="en-US" dirty="0" err="1"/>
              <a:t>TerrainWorks</a:t>
            </a:r>
            <a:r>
              <a:rPr lang="en-US" dirty="0"/>
              <a:t> (www.terrainworks.com)</a:t>
            </a:r>
          </a:p>
        </p:txBody>
      </p:sp>
    </p:spTree>
    <p:extLst>
      <p:ext uri="{BB962C8B-B14F-4D97-AF65-F5344CB8AC3E}">
        <p14:creationId xmlns:p14="http://schemas.microsoft.com/office/powerpoint/2010/main" val="15156833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08" y="143256"/>
            <a:ext cx="9015984" cy="6571488"/>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58966" y="143256"/>
            <a:ext cx="3917620" cy="2637810"/>
          </a:xfrm>
          <a:prstGeom prst="rect">
            <a:avLst/>
          </a:prstGeom>
        </p:spPr>
      </p:pic>
      <p:sp>
        <p:nvSpPr>
          <p:cNvPr id="4" name="Footer Placeholder 3"/>
          <p:cNvSpPr>
            <a:spLocks noGrp="1"/>
          </p:cNvSpPr>
          <p:nvPr>
            <p:ph type="ftr" sz="quarter" idx="11"/>
          </p:nvPr>
        </p:nvSpPr>
        <p:spPr/>
        <p:txBody>
          <a:bodyPr/>
          <a:lstStyle/>
          <a:p>
            <a:r>
              <a:rPr lang="en-US"/>
              <a:t>TerrainWorks (www.terrainworks.com)</a:t>
            </a:r>
            <a:endParaRPr lang="en-US" dirty="0"/>
          </a:p>
        </p:txBody>
      </p:sp>
    </p:spTree>
    <p:extLst>
      <p:ext uri="{BB962C8B-B14F-4D97-AF65-F5344CB8AC3E}">
        <p14:creationId xmlns:p14="http://schemas.microsoft.com/office/powerpoint/2010/main" val="1436641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TerrainWorks (www.terrainworks.com)</a:t>
            </a:r>
            <a:endParaRPr lang="en-US" dirty="0"/>
          </a:p>
        </p:txBody>
      </p:sp>
      <p:sp>
        <p:nvSpPr>
          <p:cNvPr id="3" name="TextBox 2"/>
          <p:cNvSpPr txBox="1"/>
          <p:nvPr/>
        </p:nvSpPr>
        <p:spPr>
          <a:xfrm>
            <a:off x="897466" y="677333"/>
            <a:ext cx="10019730" cy="3108543"/>
          </a:xfrm>
          <a:prstGeom prst="rect">
            <a:avLst/>
          </a:prstGeom>
          <a:noFill/>
        </p:spPr>
        <p:txBody>
          <a:bodyPr wrap="none" rtlCol="0">
            <a:spAutoFit/>
          </a:bodyPr>
          <a:lstStyle/>
          <a:p>
            <a:pPr algn="ctr"/>
            <a:r>
              <a:rPr lang="en-US" sz="2800" b="1" dirty="0"/>
              <a:t>This short </a:t>
            </a:r>
            <a:r>
              <a:rPr lang="en-US" sz="2800" b="1" dirty="0" err="1"/>
              <a:t>Powerpoint</a:t>
            </a:r>
            <a:r>
              <a:rPr lang="en-US" sz="2800" b="1" dirty="0"/>
              <a:t> shows the part of the Nehalem-</a:t>
            </a:r>
            <a:r>
              <a:rPr lang="en-US" sz="2800" b="1" dirty="0" err="1"/>
              <a:t>NetMap</a:t>
            </a:r>
            <a:r>
              <a:rPr lang="en-US" sz="2800" b="1" dirty="0"/>
              <a:t> </a:t>
            </a:r>
          </a:p>
          <a:p>
            <a:pPr algn="ctr"/>
            <a:r>
              <a:rPr lang="en-US" sz="2800" b="1" dirty="0"/>
              <a:t>analysis that applies to identifying restoration sites on agricultural</a:t>
            </a:r>
          </a:p>
          <a:p>
            <a:pPr algn="ctr"/>
            <a:r>
              <a:rPr lang="en-US" sz="2800" b="1" dirty="0"/>
              <a:t>lands</a:t>
            </a:r>
          </a:p>
          <a:p>
            <a:pPr algn="ctr"/>
            <a:endParaRPr lang="en-US" sz="2800" b="1" dirty="0"/>
          </a:p>
          <a:p>
            <a:pPr algn="ctr"/>
            <a:endParaRPr lang="en-US" sz="2800" b="1" dirty="0"/>
          </a:p>
          <a:p>
            <a:pPr algn="ctr"/>
            <a:r>
              <a:rPr lang="en-US" sz="2800" b="1" dirty="0"/>
              <a:t>Other aspects of the analysis not shown here cover forest lands</a:t>
            </a:r>
          </a:p>
          <a:p>
            <a:pPr algn="ctr"/>
            <a:r>
              <a:rPr lang="en-US" sz="2800" b="1" dirty="0"/>
              <a:t>forest roads, and slope stability</a:t>
            </a:r>
          </a:p>
        </p:txBody>
      </p:sp>
    </p:spTree>
    <p:extLst>
      <p:ext uri="{BB962C8B-B14F-4D97-AF65-F5344CB8AC3E}">
        <p14:creationId xmlns:p14="http://schemas.microsoft.com/office/powerpoint/2010/main" val="4909927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7090" y="0"/>
            <a:ext cx="9057819" cy="6858000"/>
          </a:xfrm>
          <a:prstGeom prst="rect">
            <a:avLst/>
          </a:prstGeom>
        </p:spPr>
      </p:pic>
    </p:spTree>
    <p:extLst>
      <p:ext uri="{BB962C8B-B14F-4D97-AF65-F5344CB8AC3E}">
        <p14:creationId xmlns:p14="http://schemas.microsoft.com/office/powerpoint/2010/main" val="38765475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317241" y="136057"/>
            <a:ext cx="5093510" cy="461665"/>
          </a:xfrm>
          <a:prstGeom prst="rect">
            <a:avLst/>
          </a:prstGeom>
          <a:noFill/>
        </p:spPr>
        <p:txBody>
          <a:bodyPr wrap="none" rtlCol="0">
            <a:spAutoFit/>
          </a:bodyPr>
          <a:lstStyle/>
          <a:p>
            <a:r>
              <a:rPr lang="en-US" sz="2400" b="1" dirty="0"/>
              <a:t>Decision Space: Spatially Explicit Maps</a:t>
            </a:r>
          </a:p>
        </p:txBody>
      </p:sp>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10920" y="1113062"/>
            <a:ext cx="2812543" cy="2198177"/>
          </a:xfrm>
          <a:prstGeom prst="rect">
            <a:avLst/>
          </a:prstGeom>
        </p:spPr>
      </p:pic>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54768" y="1155812"/>
            <a:ext cx="3741973" cy="2203183"/>
          </a:xfrm>
          <a:prstGeom prst="rect">
            <a:avLst/>
          </a:prstGeom>
        </p:spPr>
      </p:pic>
      <p:sp>
        <p:nvSpPr>
          <p:cNvPr id="26" name="TextBox 25"/>
          <p:cNvSpPr txBox="1"/>
          <p:nvPr/>
        </p:nvSpPr>
        <p:spPr>
          <a:xfrm>
            <a:off x="444886" y="612855"/>
            <a:ext cx="2792688" cy="400110"/>
          </a:xfrm>
          <a:prstGeom prst="rect">
            <a:avLst/>
          </a:prstGeom>
          <a:noFill/>
        </p:spPr>
        <p:txBody>
          <a:bodyPr wrap="none" rtlCol="0">
            <a:spAutoFit/>
          </a:bodyPr>
          <a:lstStyle/>
          <a:p>
            <a:r>
              <a:rPr lang="en-US" sz="2000" b="1" dirty="0"/>
              <a:t>Coho fish habitat quality</a:t>
            </a:r>
          </a:p>
        </p:txBody>
      </p:sp>
      <p:sp>
        <p:nvSpPr>
          <p:cNvPr id="27" name="TextBox 26"/>
          <p:cNvSpPr txBox="1"/>
          <p:nvPr/>
        </p:nvSpPr>
        <p:spPr>
          <a:xfrm>
            <a:off x="4202812" y="655337"/>
            <a:ext cx="2977290" cy="400110"/>
          </a:xfrm>
          <a:prstGeom prst="rect">
            <a:avLst/>
          </a:prstGeom>
          <a:noFill/>
        </p:spPr>
        <p:txBody>
          <a:bodyPr wrap="none" rtlCol="0">
            <a:spAutoFit/>
          </a:bodyPr>
          <a:lstStyle/>
          <a:p>
            <a:r>
              <a:rPr lang="en-US" sz="2000" b="1" dirty="0"/>
              <a:t>Current wood recruitment</a:t>
            </a:r>
          </a:p>
        </p:txBody>
      </p:sp>
      <p:sp>
        <p:nvSpPr>
          <p:cNvPr id="28" name="TextBox 27"/>
          <p:cNvSpPr txBox="1"/>
          <p:nvPr/>
        </p:nvSpPr>
        <p:spPr>
          <a:xfrm>
            <a:off x="9020947" y="784000"/>
            <a:ext cx="1407758" cy="400110"/>
          </a:xfrm>
          <a:prstGeom prst="rect">
            <a:avLst/>
          </a:prstGeom>
          <a:noFill/>
        </p:spPr>
        <p:txBody>
          <a:bodyPr wrap="none" rtlCol="0">
            <a:spAutoFit/>
          </a:bodyPr>
          <a:lstStyle/>
          <a:p>
            <a:r>
              <a:rPr lang="en-US" sz="2000" b="1" dirty="0"/>
              <a:t>Floodplains</a:t>
            </a:r>
          </a:p>
        </p:txBody>
      </p:sp>
      <p:sp>
        <p:nvSpPr>
          <p:cNvPr id="29" name="TextBox 28"/>
          <p:cNvSpPr txBox="1"/>
          <p:nvPr/>
        </p:nvSpPr>
        <p:spPr>
          <a:xfrm>
            <a:off x="431542" y="3489246"/>
            <a:ext cx="3968074" cy="400110"/>
          </a:xfrm>
          <a:prstGeom prst="rect">
            <a:avLst/>
          </a:prstGeom>
          <a:noFill/>
        </p:spPr>
        <p:txBody>
          <a:bodyPr wrap="none" rtlCol="0">
            <a:spAutoFit/>
          </a:bodyPr>
          <a:lstStyle/>
          <a:p>
            <a:r>
              <a:rPr lang="en-US" sz="2000" b="1" dirty="0"/>
              <a:t>Shade – basal area/thermal loading</a:t>
            </a:r>
          </a:p>
        </p:txBody>
      </p:sp>
      <p:sp>
        <p:nvSpPr>
          <p:cNvPr id="30" name="TextBox 29"/>
          <p:cNvSpPr txBox="1"/>
          <p:nvPr/>
        </p:nvSpPr>
        <p:spPr>
          <a:xfrm>
            <a:off x="6072271" y="3422720"/>
            <a:ext cx="1924694" cy="400110"/>
          </a:xfrm>
          <a:prstGeom prst="rect">
            <a:avLst/>
          </a:prstGeom>
          <a:noFill/>
        </p:spPr>
        <p:txBody>
          <a:bodyPr wrap="none" rtlCol="0">
            <a:spAutoFit/>
          </a:bodyPr>
          <a:lstStyle/>
          <a:p>
            <a:r>
              <a:rPr lang="en-US" sz="2000" b="1" dirty="0"/>
              <a:t>Thermal </a:t>
            </a:r>
            <a:r>
              <a:rPr lang="en-US" sz="2000" b="1" dirty="0" err="1"/>
              <a:t>Refugia</a:t>
            </a:r>
            <a:endParaRPr lang="en-US" sz="2000" b="1" dirty="0"/>
          </a:p>
        </p:txBody>
      </p:sp>
      <p:sp>
        <p:nvSpPr>
          <p:cNvPr id="31" name="TextBox 30"/>
          <p:cNvSpPr txBox="1"/>
          <p:nvPr/>
        </p:nvSpPr>
        <p:spPr>
          <a:xfrm>
            <a:off x="3518055" y="470671"/>
            <a:ext cx="531845" cy="769441"/>
          </a:xfrm>
          <a:prstGeom prst="rect">
            <a:avLst/>
          </a:prstGeom>
          <a:noFill/>
        </p:spPr>
        <p:txBody>
          <a:bodyPr wrap="square" rtlCol="0">
            <a:spAutoFit/>
          </a:bodyPr>
          <a:lstStyle/>
          <a:p>
            <a:r>
              <a:rPr lang="en-US" sz="4400" dirty="0"/>
              <a:t>+</a:t>
            </a:r>
          </a:p>
        </p:txBody>
      </p:sp>
      <p:sp>
        <p:nvSpPr>
          <p:cNvPr id="32" name="TextBox 31"/>
          <p:cNvSpPr txBox="1"/>
          <p:nvPr/>
        </p:nvSpPr>
        <p:spPr>
          <a:xfrm>
            <a:off x="7424437" y="512798"/>
            <a:ext cx="531845" cy="769441"/>
          </a:xfrm>
          <a:prstGeom prst="rect">
            <a:avLst/>
          </a:prstGeom>
          <a:noFill/>
        </p:spPr>
        <p:txBody>
          <a:bodyPr wrap="square" rtlCol="0">
            <a:spAutoFit/>
          </a:bodyPr>
          <a:lstStyle/>
          <a:p>
            <a:r>
              <a:rPr lang="en-US" sz="4400" dirty="0"/>
              <a:t>+</a:t>
            </a:r>
          </a:p>
        </p:txBody>
      </p:sp>
      <p:sp>
        <p:nvSpPr>
          <p:cNvPr id="33" name="TextBox 32"/>
          <p:cNvSpPr txBox="1"/>
          <p:nvPr/>
        </p:nvSpPr>
        <p:spPr>
          <a:xfrm>
            <a:off x="317241" y="2932454"/>
            <a:ext cx="531845" cy="769441"/>
          </a:xfrm>
          <a:prstGeom prst="rect">
            <a:avLst/>
          </a:prstGeom>
          <a:noFill/>
        </p:spPr>
        <p:txBody>
          <a:bodyPr wrap="square" rtlCol="0">
            <a:spAutoFit/>
          </a:bodyPr>
          <a:lstStyle/>
          <a:p>
            <a:r>
              <a:rPr lang="en-US" sz="4400" dirty="0"/>
              <a:t>+</a:t>
            </a:r>
          </a:p>
        </p:txBody>
      </p:sp>
      <p:sp>
        <p:nvSpPr>
          <p:cNvPr id="34" name="TextBox 33"/>
          <p:cNvSpPr txBox="1"/>
          <p:nvPr/>
        </p:nvSpPr>
        <p:spPr>
          <a:xfrm>
            <a:off x="4771982" y="3303602"/>
            <a:ext cx="531845" cy="769441"/>
          </a:xfrm>
          <a:prstGeom prst="rect">
            <a:avLst/>
          </a:prstGeom>
          <a:noFill/>
        </p:spPr>
        <p:txBody>
          <a:bodyPr wrap="square" rtlCol="0">
            <a:spAutoFit/>
          </a:bodyPr>
          <a:lstStyle/>
          <a:p>
            <a:r>
              <a:rPr lang="en-US" sz="4400" dirty="0"/>
              <a:t>+</a:t>
            </a:r>
          </a:p>
        </p:txBody>
      </p:sp>
      <p:pic>
        <p:nvPicPr>
          <p:cNvPr id="35" name="Picture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1542" y="1120124"/>
            <a:ext cx="3002784" cy="2274557"/>
          </a:xfrm>
          <a:prstGeom prst="rect">
            <a:avLst/>
          </a:prstGeom>
        </p:spPr>
      </p:pic>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72271" y="3954253"/>
            <a:ext cx="4456348" cy="2826766"/>
          </a:xfrm>
          <a:prstGeom prst="rect">
            <a:avLst/>
          </a:prstGeom>
        </p:spPr>
      </p:pic>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3263" y="3889356"/>
            <a:ext cx="3335555" cy="2968644"/>
          </a:xfrm>
          <a:prstGeom prst="rect">
            <a:avLst/>
          </a:prstGeom>
        </p:spPr>
      </p:pic>
    </p:spTree>
    <p:extLst>
      <p:ext uri="{BB962C8B-B14F-4D97-AF65-F5344CB8AC3E}">
        <p14:creationId xmlns:p14="http://schemas.microsoft.com/office/powerpoint/2010/main" val="35240647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0084" y="426348"/>
            <a:ext cx="9210535" cy="523220"/>
          </a:xfrm>
          <a:prstGeom prst="rect">
            <a:avLst/>
          </a:prstGeom>
          <a:noFill/>
        </p:spPr>
        <p:txBody>
          <a:bodyPr wrap="none" rtlCol="0">
            <a:spAutoFit/>
          </a:bodyPr>
          <a:lstStyle/>
          <a:p>
            <a:r>
              <a:rPr lang="en-US" sz="2800" b="1" dirty="0"/>
              <a:t>Combine </a:t>
            </a:r>
            <a:r>
              <a:rPr lang="en-US" sz="2800" b="1" dirty="0" err="1"/>
              <a:t>coho</a:t>
            </a:r>
            <a:r>
              <a:rPr lang="en-US" sz="2800" b="1" dirty="0"/>
              <a:t> intrinsic potential + wood recruitment (visual)</a:t>
            </a:r>
          </a:p>
        </p:txBody>
      </p:sp>
      <p:sp>
        <p:nvSpPr>
          <p:cNvPr id="5" name="TextBox 4"/>
          <p:cNvSpPr txBox="1"/>
          <p:nvPr/>
        </p:nvSpPr>
        <p:spPr>
          <a:xfrm>
            <a:off x="1784210" y="5934670"/>
            <a:ext cx="8455584" cy="923330"/>
          </a:xfrm>
          <a:prstGeom prst="rect">
            <a:avLst/>
          </a:prstGeom>
          <a:noFill/>
        </p:spPr>
        <p:txBody>
          <a:bodyPr wrap="none" rtlCol="0">
            <a:spAutoFit/>
          </a:bodyPr>
          <a:lstStyle/>
          <a:p>
            <a:r>
              <a:rPr lang="en-US" b="1" i="1" dirty="0"/>
              <a:t>Where does the best </a:t>
            </a:r>
            <a:r>
              <a:rPr lang="en-US" b="1" i="1" dirty="0" err="1"/>
              <a:t>coho</a:t>
            </a:r>
            <a:r>
              <a:rPr lang="en-US" b="1" i="1" dirty="0"/>
              <a:t> habitat overlap with the best wood recruitment? – protect!</a:t>
            </a:r>
          </a:p>
          <a:p>
            <a:endParaRPr lang="en-US" b="1" i="1" dirty="0"/>
          </a:p>
          <a:p>
            <a:r>
              <a:rPr lang="en-US" b="1" i="1" dirty="0"/>
              <a:t>Where does the best </a:t>
            </a:r>
            <a:r>
              <a:rPr lang="en-US" b="1" i="1" dirty="0" err="1"/>
              <a:t>coho</a:t>
            </a:r>
            <a:r>
              <a:rPr lang="en-US" b="1" i="1" dirty="0"/>
              <a:t> habitat overlap with the worst wood recruitment? – restore!</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332" y="1363342"/>
            <a:ext cx="5905350" cy="4473201"/>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55925" y="1529156"/>
            <a:ext cx="5876808" cy="4307387"/>
          </a:xfrm>
          <a:prstGeom prst="rect">
            <a:avLst/>
          </a:prstGeom>
        </p:spPr>
      </p:pic>
      <p:grpSp>
        <p:nvGrpSpPr>
          <p:cNvPr id="9" name="Group 8"/>
          <p:cNvGrpSpPr/>
          <p:nvPr/>
        </p:nvGrpSpPr>
        <p:grpSpPr>
          <a:xfrm>
            <a:off x="6446926" y="1697796"/>
            <a:ext cx="1336404" cy="483647"/>
            <a:chOff x="888761" y="922946"/>
            <a:chExt cx="2804218" cy="738664"/>
          </a:xfrm>
        </p:grpSpPr>
        <p:sp>
          <p:nvSpPr>
            <p:cNvPr id="10" name="TextBox 9"/>
            <p:cNvSpPr txBox="1"/>
            <p:nvPr/>
          </p:nvSpPr>
          <p:spPr>
            <a:xfrm>
              <a:off x="1589518" y="922946"/>
              <a:ext cx="2103461" cy="369332"/>
            </a:xfrm>
            <a:prstGeom prst="rect">
              <a:avLst/>
            </a:prstGeom>
            <a:noFill/>
          </p:spPr>
          <p:txBody>
            <a:bodyPr wrap="none" rtlCol="0">
              <a:spAutoFit/>
            </a:bodyPr>
            <a:lstStyle/>
            <a:p>
              <a:r>
                <a:rPr lang="en-US" dirty="0">
                  <a:latin typeface="Tahoma" panose="020B0604030504040204" pitchFamily="34" charset="0"/>
                  <a:ea typeface="Tahoma" panose="020B0604030504040204" pitchFamily="34" charset="0"/>
                  <a:cs typeface="Tahoma" panose="020B0604030504040204" pitchFamily="34" charset="0"/>
                </a:rPr>
                <a:t>&lt; 1 piece/</a:t>
              </a:r>
              <a:r>
                <a:rPr lang="en-US" dirty="0" err="1">
                  <a:latin typeface="Tahoma" panose="020B0604030504040204" pitchFamily="34" charset="0"/>
                  <a:ea typeface="Tahoma" panose="020B0604030504040204" pitchFamily="34" charset="0"/>
                  <a:cs typeface="Tahoma" panose="020B0604030504040204" pitchFamily="34" charset="0"/>
                </a:rPr>
                <a:t>yr</a:t>
              </a:r>
              <a:r>
                <a:rPr lang="en-US" dirty="0">
                  <a:latin typeface="Tahoma" panose="020B0604030504040204" pitchFamily="34" charset="0"/>
                  <a:ea typeface="Tahoma" panose="020B0604030504040204" pitchFamily="34" charset="0"/>
                  <a:cs typeface="Tahoma" panose="020B0604030504040204" pitchFamily="34" charset="0"/>
                </a:rPr>
                <a:t>/100m</a:t>
              </a:r>
            </a:p>
          </p:txBody>
        </p:sp>
        <p:cxnSp>
          <p:nvCxnSpPr>
            <p:cNvPr id="11" name="Straight Connector 10"/>
            <p:cNvCxnSpPr/>
            <p:nvPr/>
          </p:nvCxnSpPr>
          <p:spPr>
            <a:xfrm>
              <a:off x="888761" y="1110953"/>
              <a:ext cx="72639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589518" y="1292278"/>
              <a:ext cx="2103461" cy="369332"/>
            </a:xfrm>
            <a:prstGeom prst="rect">
              <a:avLst/>
            </a:prstGeom>
            <a:noFill/>
          </p:spPr>
          <p:txBody>
            <a:bodyPr wrap="none" rtlCol="0">
              <a:spAutoFit/>
            </a:bodyPr>
            <a:lstStyle/>
            <a:p>
              <a:r>
                <a:rPr lang="en-US" dirty="0">
                  <a:latin typeface="Tahoma" panose="020B0604030504040204" pitchFamily="34" charset="0"/>
                  <a:ea typeface="Tahoma" panose="020B0604030504040204" pitchFamily="34" charset="0"/>
                  <a:cs typeface="Tahoma" panose="020B0604030504040204" pitchFamily="34" charset="0"/>
                </a:rPr>
                <a:t>&gt; 1 piece/</a:t>
              </a:r>
              <a:r>
                <a:rPr lang="en-US" dirty="0" err="1">
                  <a:latin typeface="Tahoma" panose="020B0604030504040204" pitchFamily="34" charset="0"/>
                  <a:ea typeface="Tahoma" panose="020B0604030504040204" pitchFamily="34" charset="0"/>
                  <a:cs typeface="Tahoma" panose="020B0604030504040204" pitchFamily="34" charset="0"/>
                </a:rPr>
                <a:t>yr</a:t>
              </a:r>
              <a:r>
                <a:rPr lang="en-US" dirty="0">
                  <a:latin typeface="Tahoma" panose="020B0604030504040204" pitchFamily="34" charset="0"/>
                  <a:ea typeface="Tahoma" panose="020B0604030504040204" pitchFamily="34" charset="0"/>
                  <a:cs typeface="Tahoma" panose="020B0604030504040204" pitchFamily="34" charset="0"/>
                </a:rPr>
                <a:t>/100m</a:t>
              </a:r>
            </a:p>
          </p:txBody>
        </p:sp>
        <p:cxnSp>
          <p:nvCxnSpPr>
            <p:cNvPr id="13" name="Straight Connector 12"/>
            <p:cNvCxnSpPr/>
            <p:nvPr/>
          </p:nvCxnSpPr>
          <p:spPr>
            <a:xfrm>
              <a:off x="888761" y="1480285"/>
              <a:ext cx="726393" cy="0"/>
            </a:xfrm>
            <a:prstGeom prst="line">
              <a:avLst/>
            </a:prstGeom>
            <a:ln w="381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2" name="Footer Placeholder 1"/>
          <p:cNvSpPr>
            <a:spLocks noGrp="1"/>
          </p:cNvSpPr>
          <p:nvPr>
            <p:ph type="ftr" sz="quarter" idx="11"/>
          </p:nvPr>
        </p:nvSpPr>
        <p:spPr>
          <a:xfrm>
            <a:off x="8182394" y="-36904"/>
            <a:ext cx="4114800" cy="365125"/>
          </a:xfrm>
        </p:spPr>
        <p:txBody>
          <a:bodyPr/>
          <a:lstStyle/>
          <a:p>
            <a:r>
              <a:rPr lang="en-US" dirty="0" err="1"/>
              <a:t>TerrainWorks</a:t>
            </a:r>
            <a:r>
              <a:rPr lang="en-US" dirty="0"/>
              <a:t> (www.terrainworks.com)</a:t>
            </a:r>
          </a:p>
        </p:txBody>
      </p:sp>
    </p:spTree>
    <p:extLst>
      <p:ext uri="{BB962C8B-B14F-4D97-AF65-F5344CB8AC3E}">
        <p14:creationId xmlns:p14="http://schemas.microsoft.com/office/powerpoint/2010/main" val="5073862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TerrainWorks (www.terrainworks.com)</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2728" y="0"/>
            <a:ext cx="9109272" cy="6858000"/>
          </a:xfrm>
          <a:prstGeom prst="rect">
            <a:avLst/>
          </a:prstGeom>
        </p:spPr>
      </p:pic>
      <p:sp>
        <p:nvSpPr>
          <p:cNvPr id="4" name="TextBox 3"/>
          <p:cNvSpPr txBox="1"/>
          <p:nvPr/>
        </p:nvSpPr>
        <p:spPr>
          <a:xfrm>
            <a:off x="0" y="141476"/>
            <a:ext cx="3271088" cy="1938992"/>
          </a:xfrm>
          <a:prstGeom prst="rect">
            <a:avLst/>
          </a:prstGeom>
          <a:noFill/>
        </p:spPr>
        <p:txBody>
          <a:bodyPr wrap="none" rtlCol="0">
            <a:spAutoFit/>
          </a:bodyPr>
          <a:lstStyle/>
          <a:p>
            <a:r>
              <a:rPr lang="en-US" sz="2400" b="1" dirty="0"/>
              <a:t>Identify strategic</a:t>
            </a:r>
          </a:p>
          <a:p>
            <a:r>
              <a:rPr lang="en-US" sz="2400" b="1" dirty="0"/>
              <a:t>locations where </a:t>
            </a:r>
          </a:p>
          <a:p>
            <a:r>
              <a:rPr lang="en-US" sz="2400" b="1" dirty="0"/>
              <a:t>increasing shade</a:t>
            </a:r>
          </a:p>
          <a:p>
            <a:r>
              <a:rPr lang="en-US" sz="2400" b="1" dirty="0"/>
              <a:t>would have the greatest</a:t>
            </a:r>
          </a:p>
          <a:p>
            <a:r>
              <a:rPr lang="en-US" sz="2400" b="1" dirty="0"/>
              <a:t>benefits</a:t>
            </a:r>
          </a:p>
        </p:txBody>
      </p:sp>
      <p:sp>
        <p:nvSpPr>
          <p:cNvPr id="5" name="Oval 4"/>
          <p:cNvSpPr/>
          <p:nvPr/>
        </p:nvSpPr>
        <p:spPr>
          <a:xfrm>
            <a:off x="3271088" y="3537900"/>
            <a:ext cx="2082800" cy="1862667"/>
          </a:xfrm>
          <a:prstGeom prst="ellipse">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94180" y="3939467"/>
            <a:ext cx="3170163" cy="2677656"/>
          </a:xfrm>
          <a:prstGeom prst="rect">
            <a:avLst/>
          </a:prstGeom>
          <a:noFill/>
        </p:spPr>
        <p:txBody>
          <a:bodyPr wrap="none" rtlCol="0">
            <a:spAutoFit/>
          </a:bodyPr>
          <a:lstStyle/>
          <a:p>
            <a:r>
              <a:rPr lang="en-US" sz="2400" b="1" dirty="0"/>
              <a:t>Agricultural areas</a:t>
            </a:r>
          </a:p>
          <a:p>
            <a:r>
              <a:rPr lang="en-US" sz="2400" b="1" dirty="0"/>
              <a:t>are highlighted where</a:t>
            </a:r>
          </a:p>
          <a:p>
            <a:r>
              <a:rPr lang="en-US" sz="2400" b="1" dirty="0"/>
              <a:t>high value </a:t>
            </a:r>
            <a:r>
              <a:rPr lang="en-US" sz="2400" b="1" dirty="0" err="1"/>
              <a:t>coho</a:t>
            </a:r>
            <a:r>
              <a:rPr lang="en-US" sz="2400" b="1" dirty="0"/>
              <a:t> </a:t>
            </a:r>
          </a:p>
          <a:p>
            <a:r>
              <a:rPr lang="en-US" sz="2400" b="1" dirty="0"/>
              <a:t>habitat overlaps with</a:t>
            </a:r>
          </a:p>
          <a:p>
            <a:r>
              <a:rPr lang="en-US" sz="2400" b="1" dirty="0"/>
              <a:t>shade and large wood</a:t>
            </a:r>
          </a:p>
          <a:p>
            <a:r>
              <a:rPr lang="en-US" sz="2400" b="1" dirty="0"/>
              <a:t>deficits – the highest</a:t>
            </a:r>
          </a:p>
          <a:p>
            <a:r>
              <a:rPr lang="en-US" sz="2400" b="1" dirty="0"/>
              <a:t>in the entire watershed</a:t>
            </a:r>
          </a:p>
        </p:txBody>
      </p:sp>
      <p:cxnSp>
        <p:nvCxnSpPr>
          <p:cNvPr id="8" name="Straight Arrow Connector 7"/>
          <p:cNvCxnSpPr/>
          <p:nvPr/>
        </p:nvCxnSpPr>
        <p:spPr>
          <a:xfrm flipV="1">
            <a:off x="2827867" y="5520267"/>
            <a:ext cx="1484621" cy="120120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30805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TerrainWorks (www.terrainworks.com)</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7262" y="119507"/>
            <a:ext cx="7237476" cy="6601968"/>
          </a:xfrm>
          <a:prstGeom prst="rect">
            <a:avLst/>
          </a:prstGeom>
        </p:spPr>
      </p:pic>
    </p:spTree>
    <p:extLst>
      <p:ext uri="{BB962C8B-B14F-4D97-AF65-F5344CB8AC3E}">
        <p14:creationId xmlns:p14="http://schemas.microsoft.com/office/powerpoint/2010/main" val="27095597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TerrainWorks (www.terrainworks.com)</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1744" y="379476"/>
            <a:ext cx="8668512" cy="6099048"/>
          </a:xfrm>
          <a:prstGeom prst="rect">
            <a:avLst/>
          </a:prstGeom>
        </p:spPr>
      </p:pic>
    </p:spTree>
    <p:extLst>
      <p:ext uri="{BB962C8B-B14F-4D97-AF65-F5344CB8AC3E}">
        <p14:creationId xmlns:p14="http://schemas.microsoft.com/office/powerpoint/2010/main" val="13976043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9563" y="224287"/>
            <a:ext cx="10342640" cy="461665"/>
          </a:xfrm>
          <a:prstGeom prst="rect">
            <a:avLst/>
          </a:prstGeom>
          <a:noFill/>
        </p:spPr>
        <p:txBody>
          <a:bodyPr wrap="none" rtlCol="0">
            <a:spAutoFit/>
          </a:bodyPr>
          <a:lstStyle/>
          <a:p>
            <a:r>
              <a:rPr lang="en-US" sz="2400" b="1" dirty="0"/>
              <a:t>Application: Optimize Locations for Riparian Treatments or In-stream Structures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2700" y="741616"/>
            <a:ext cx="8769096" cy="5797296"/>
          </a:xfrm>
          <a:prstGeom prst="rect">
            <a:avLst/>
          </a:prstGeom>
        </p:spPr>
      </p:pic>
      <p:sp>
        <p:nvSpPr>
          <p:cNvPr id="3" name="Footer Placeholder 2"/>
          <p:cNvSpPr>
            <a:spLocks noGrp="1"/>
          </p:cNvSpPr>
          <p:nvPr>
            <p:ph type="ftr" sz="quarter" idx="11"/>
          </p:nvPr>
        </p:nvSpPr>
        <p:spPr>
          <a:xfrm>
            <a:off x="4038600" y="6492875"/>
            <a:ext cx="4114800" cy="365125"/>
          </a:xfrm>
        </p:spPr>
        <p:txBody>
          <a:bodyPr/>
          <a:lstStyle/>
          <a:p>
            <a:r>
              <a:rPr lang="en-US"/>
              <a:t>TerrainWorks (www.terrainworks.com)</a:t>
            </a:r>
            <a:endParaRPr lang="en-US" dirty="0"/>
          </a:p>
        </p:txBody>
      </p:sp>
      <p:sp>
        <p:nvSpPr>
          <p:cNvPr id="5" name="Oval 4"/>
          <p:cNvSpPr/>
          <p:nvPr/>
        </p:nvSpPr>
        <p:spPr>
          <a:xfrm>
            <a:off x="3052700" y="4318000"/>
            <a:ext cx="2498183" cy="209973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79563" y="2290155"/>
            <a:ext cx="2498826" cy="830997"/>
          </a:xfrm>
          <a:prstGeom prst="rect">
            <a:avLst/>
          </a:prstGeom>
          <a:noFill/>
        </p:spPr>
        <p:txBody>
          <a:bodyPr wrap="none" rtlCol="0">
            <a:spAutoFit/>
          </a:bodyPr>
          <a:lstStyle/>
          <a:p>
            <a:r>
              <a:rPr lang="en-US" sz="2400" b="1" dirty="0"/>
              <a:t>Agricultural areas </a:t>
            </a:r>
          </a:p>
          <a:p>
            <a:r>
              <a:rPr lang="en-US" sz="2400" b="1" dirty="0"/>
              <a:t>stand out</a:t>
            </a:r>
          </a:p>
        </p:txBody>
      </p:sp>
      <p:cxnSp>
        <p:nvCxnSpPr>
          <p:cNvPr id="8" name="Straight Arrow Connector 7"/>
          <p:cNvCxnSpPr/>
          <p:nvPr/>
        </p:nvCxnSpPr>
        <p:spPr>
          <a:xfrm>
            <a:off x="1981200" y="2946400"/>
            <a:ext cx="1439333" cy="13716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15542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6949" y="564714"/>
            <a:ext cx="9545051" cy="6293286"/>
          </a:xfrm>
          <a:prstGeom prst="rect">
            <a:avLst/>
          </a:prstGeom>
        </p:spPr>
      </p:pic>
      <p:sp>
        <p:nvSpPr>
          <p:cNvPr id="4" name="TextBox 3"/>
          <p:cNvSpPr txBox="1"/>
          <p:nvPr/>
        </p:nvSpPr>
        <p:spPr>
          <a:xfrm>
            <a:off x="141024" y="0"/>
            <a:ext cx="7910371" cy="461665"/>
          </a:xfrm>
          <a:prstGeom prst="rect">
            <a:avLst/>
          </a:prstGeom>
          <a:noFill/>
        </p:spPr>
        <p:txBody>
          <a:bodyPr wrap="none" rtlCol="0">
            <a:spAutoFit/>
          </a:bodyPr>
          <a:lstStyle/>
          <a:p>
            <a:r>
              <a:rPr lang="en-US" sz="2400" b="1" dirty="0"/>
              <a:t>Application: Impaired habitat hotspots as restoration targets</a:t>
            </a:r>
          </a:p>
        </p:txBody>
      </p:sp>
      <p:sp>
        <p:nvSpPr>
          <p:cNvPr id="2" name="Footer Placeholder 1"/>
          <p:cNvSpPr>
            <a:spLocks noGrp="1"/>
          </p:cNvSpPr>
          <p:nvPr>
            <p:ph type="ftr" sz="quarter" idx="11"/>
          </p:nvPr>
        </p:nvSpPr>
        <p:spPr/>
        <p:txBody>
          <a:bodyPr/>
          <a:lstStyle/>
          <a:p>
            <a:r>
              <a:rPr lang="en-US"/>
              <a:t>TerrainWorks (www.terrainworks.com)</a:t>
            </a:r>
            <a:endParaRPr lang="en-US" dirty="0"/>
          </a:p>
        </p:txBody>
      </p:sp>
    </p:spTree>
    <p:extLst>
      <p:ext uri="{BB962C8B-B14F-4D97-AF65-F5344CB8AC3E}">
        <p14:creationId xmlns:p14="http://schemas.microsoft.com/office/powerpoint/2010/main" val="40136287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15147" y="192924"/>
            <a:ext cx="9477266" cy="3597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02541" y="3937819"/>
            <a:ext cx="11870429" cy="1569660"/>
          </a:xfrm>
          <a:prstGeom prst="rect">
            <a:avLst/>
          </a:prstGeom>
          <a:noFill/>
        </p:spPr>
        <p:txBody>
          <a:bodyPr wrap="none" rtlCol="0">
            <a:spAutoFit/>
          </a:bodyPr>
          <a:lstStyle/>
          <a:p>
            <a:r>
              <a:rPr lang="en-US" sz="2400" dirty="0" err="1"/>
              <a:t>TerrainWorks</a:t>
            </a:r>
            <a:r>
              <a:rPr lang="en-US" sz="2400" dirty="0"/>
              <a:t> designs and builds the most advanced watershed and landscape analysis system</a:t>
            </a:r>
          </a:p>
          <a:p>
            <a:r>
              <a:rPr lang="en-US" sz="2400" dirty="0"/>
              <a:t>in the world. Learn more about </a:t>
            </a:r>
            <a:r>
              <a:rPr lang="en-US" sz="2400" dirty="0" err="1"/>
              <a:t>NetMap</a:t>
            </a:r>
            <a:r>
              <a:rPr lang="en-US" sz="2400" dirty="0"/>
              <a:t> virtual watersheds, watershed analysis tools, </a:t>
            </a:r>
          </a:p>
          <a:p>
            <a:r>
              <a:rPr lang="en-US" sz="2400" dirty="0"/>
              <a:t>online technical help and tools at: </a:t>
            </a:r>
            <a:r>
              <a:rPr lang="en-US" sz="2400" dirty="0">
                <a:hlinkClick r:id="rId4"/>
              </a:rPr>
              <a:t>www.terrainworks.com</a:t>
            </a:r>
            <a:r>
              <a:rPr lang="en-US" sz="2400" dirty="0"/>
              <a:t>. Contact us with questions,</a:t>
            </a:r>
          </a:p>
          <a:p>
            <a:r>
              <a:rPr lang="en-US" sz="2400" dirty="0"/>
              <a:t>we are here to help.</a:t>
            </a:r>
          </a:p>
        </p:txBody>
      </p:sp>
    </p:spTree>
    <p:extLst>
      <p:ext uri="{BB962C8B-B14F-4D97-AF65-F5344CB8AC3E}">
        <p14:creationId xmlns:p14="http://schemas.microsoft.com/office/powerpoint/2010/main" val="27346063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5475" y="1335698"/>
            <a:ext cx="6694250" cy="5331802"/>
          </a:xfrm>
          <a:prstGeom prst="rect">
            <a:avLst/>
          </a:prstGeom>
        </p:spPr>
      </p:pic>
      <p:sp>
        <p:nvSpPr>
          <p:cNvPr id="14" name="TextBox 13"/>
          <p:cNvSpPr txBox="1"/>
          <p:nvPr/>
        </p:nvSpPr>
        <p:spPr>
          <a:xfrm>
            <a:off x="2044700" y="4010025"/>
            <a:ext cx="394660" cy="200055"/>
          </a:xfrm>
          <a:prstGeom prst="rect">
            <a:avLst/>
          </a:prstGeom>
          <a:noFill/>
        </p:spPr>
        <p:txBody>
          <a:bodyPr wrap="none" rtlCol="0">
            <a:spAutoFit/>
          </a:bodyPr>
          <a:lstStyle/>
          <a:p>
            <a:r>
              <a:rPr lang="en-US" sz="700" b="1" dirty="0">
                <a:latin typeface="+mj-lt"/>
              </a:rPr>
              <a:t>High</a:t>
            </a:r>
          </a:p>
        </p:txBody>
      </p:sp>
      <p:sp>
        <p:nvSpPr>
          <p:cNvPr id="15" name="TextBox 14"/>
          <p:cNvSpPr txBox="1"/>
          <p:nvPr/>
        </p:nvSpPr>
        <p:spPr>
          <a:xfrm>
            <a:off x="2056801" y="4248180"/>
            <a:ext cx="372218" cy="200055"/>
          </a:xfrm>
          <a:prstGeom prst="rect">
            <a:avLst/>
          </a:prstGeom>
          <a:noFill/>
        </p:spPr>
        <p:txBody>
          <a:bodyPr wrap="none" rtlCol="0">
            <a:spAutoFit/>
          </a:bodyPr>
          <a:lstStyle/>
          <a:p>
            <a:r>
              <a:rPr lang="en-US" sz="700" b="1" dirty="0">
                <a:latin typeface="+mj-lt"/>
              </a:rPr>
              <a:t>Low</a:t>
            </a:r>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70614" y="3686550"/>
            <a:ext cx="3927356" cy="2980950"/>
          </a:xfrm>
          <a:prstGeom prst="rect">
            <a:avLst/>
          </a:prstGeom>
        </p:spPr>
      </p:pic>
      <p:sp>
        <p:nvSpPr>
          <p:cNvPr id="17" name="TextBox 16"/>
          <p:cNvSpPr txBox="1"/>
          <p:nvPr/>
        </p:nvSpPr>
        <p:spPr>
          <a:xfrm>
            <a:off x="8139422" y="3686550"/>
            <a:ext cx="1034770" cy="923330"/>
          </a:xfrm>
          <a:prstGeom prst="rect">
            <a:avLst/>
          </a:prstGeom>
          <a:noFill/>
        </p:spPr>
        <p:txBody>
          <a:bodyPr wrap="none" rtlCol="0">
            <a:spAutoFit/>
          </a:bodyPr>
          <a:lstStyle/>
          <a:p>
            <a:r>
              <a:rPr lang="en-US" dirty="0"/>
              <a:t>Nehalem</a:t>
            </a:r>
          </a:p>
          <a:p>
            <a:r>
              <a:rPr lang="en-US" dirty="0"/>
              <a:t>synthetic</a:t>
            </a:r>
          </a:p>
          <a:p>
            <a:r>
              <a:rPr lang="en-US" dirty="0"/>
              <a:t>river</a:t>
            </a:r>
          </a:p>
        </p:txBody>
      </p:sp>
      <p:cxnSp>
        <p:nvCxnSpPr>
          <p:cNvPr id="18" name="Straight Arrow Connector 17"/>
          <p:cNvCxnSpPr>
            <a:stCxn id="13" idx="3"/>
          </p:cNvCxnSpPr>
          <p:nvPr/>
        </p:nvCxnSpPr>
        <p:spPr>
          <a:xfrm>
            <a:off x="7109725" y="4001599"/>
            <a:ext cx="853175" cy="557701"/>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37066" y="161578"/>
            <a:ext cx="12155059" cy="523220"/>
          </a:xfrm>
          <a:prstGeom prst="rect">
            <a:avLst/>
          </a:prstGeom>
          <a:noFill/>
        </p:spPr>
        <p:txBody>
          <a:bodyPr wrap="none" rtlCol="0">
            <a:spAutoFit/>
          </a:bodyPr>
          <a:lstStyle/>
          <a:p>
            <a:r>
              <a:rPr lang="en-US" sz="2800" b="1" dirty="0"/>
              <a:t>First, we build a synthetic river network (stream layer) directly from LiDAR DEMs</a:t>
            </a:r>
          </a:p>
        </p:txBody>
      </p:sp>
    </p:spTree>
    <p:extLst>
      <p:ext uri="{BB962C8B-B14F-4D97-AF65-F5344CB8AC3E}">
        <p14:creationId xmlns:p14="http://schemas.microsoft.com/office/powerpoint/2010/main" val="5664477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6780" y="895709"/>
            <a:ext cx="7233239" cy="5460641"/>
          </a:xfrm>
          <a:prstGeom prst="rect">
            <a:avLst/>
          </a:prstGeom>
        </p:spPr>
      </p:pic>
      <p:sp>
        <p:nvSpPr>
          <p:cNvPr id="3" name="TextBox 2"/>
          <p:cNvSpPr txBox="1"/>
          <p:nvPr/>
        </p:nvSpPr>
        <p:spPr>
          <a:xfrm>
            <a:off x="326845" y="271357"/>
            <a:ext cx="5108643" cy="1384995"/>
          </a:xfrm>
          <a:prstGeom prst="rect">
            <a:avLst/>
          </a:prstGeom>
          <a:noFill/>
        </p:spPr>
        <p:txBody>
          <a:bodyPr wrap="none" rtlCol="0">
            <a:spAutoFit/>
          </a:bodyPr>
          <a:lstStyle/>
          <a:p>
            <a:r>
              <a:rPr lang="en-US" sz="2800" b="1" dirty="0"/>
              <a:t>Next we predict abundance</a:t>
            </a:r>
          </a:p>
          <a:p>
            <a:r>
              <a:rPr lang="en-US" sz="2800" b="1" dirty="0"/>
              <a:t>and quality of fish habitat, in this</a:t>
            </a:r>
          </a:p>
          <a:p>
            <a:r>
              <a:rPr lang="en-US" sz="2800" b="1" dirty="0"/>
              <a:t>case for </a:t>
            </a:r>
            <a:r>
              <a:rPr lang="en-US" sz="2800" b="1" dirty="0" err="1"/>
              <a:t>coho</a:t>
            </a:r>
            <a:r>
              <a:rPr lang="en-US" sz="2800" b="1" dirty="0"/>
              <a:t> salmon</a:t>
            </a:r>
          </a:p>
        </p:txBody>
      </p:sp>
      <p:sp>
        <p:nvSpPr>
          <p:cNvPr id="4" name="Footer Placeholder 3"/>
          <p:cNvSpPr>
            <a:spLocks noGrp="1"/>
          </p:cNvSpPr>
          <p:nvPr>
            <p:ph type="ftr" sz="quarter" idx="11"/>
          </p:nvPr>
        </p:nvSpPr>
        <p:spPr/>
        <p:txBody>
          <a:bodyPr/>
          <a:lstStyle/>
          <a:p>
            <a:r>
              <a:rPr lang="en-US"/>
              <a:t>TerrainWorks (www.terrainworks.com)</a:t>
            </a:r>
            <a:endParaRPr lang="en-US" dirty="0"/>
          </a:p>
        </p:txBody>
      </p:sp>
    </p:spTree>
    <p:extLst>
      <p:ext uri="{BB962C8B-B14F-4D97-AF65-F5344CB8AC3E}">
        <p14:creationId xmlns:p14="http://schemas.microsoft.com/office/powerpoint/2010/main" val="13345107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515" y="1520078"/>
            <a:ext cx="11885507" cy="5098955"/>
          </a:xfrm>
          <a:prstGeom prst="rect">
            <a:avLst/>
          </a:prstGeom>
        </p:spPr>
      </p:pic>
      <p:sp>
        <p:nvSpPr>
          <p:cNvPr id="6" name="TextBox 5"/>
          <p:cNvSpPr txBox="1"/>
          <p:nvPr/>
        </p:nvSpPr>
        <p:spPr>
          <a:xfrm>
            <a:off x="280658" y="325924"/>
            <a:ext cx="7498207" cy="1015663"/>
          </a:xfrm>
          <a:prstGeom prst="rect">
            <a:avLst/>
          </a:prstGeom>
          <a:noFill/>
        </p:spPr>
        <p:txBody>
          <a:bodyPr wrap="none" rtlCol="0">
            <a:spAutoFit/>
          </a:bodyPr>
          <a:lstStyle/>
          <a:p>
            <a:r>
              <a:rPr lang="en-US" sz="2400" b="1" dirty="0"/>
              <a:t>Coho Intrinsic Potential (e.g., intrinsic landscape position)</a:t>
            </a:r>
          </a:p>
          <a:p>
            <a:r>
              <a:rPr lang="en-US" b="1" dirty="0"/>
              <a:t>-gradient, confinement; mean annual flow; </a:t>
            </a:r>
            <a:r>
              <a:rPr lang="en-US" sz="1400" b="1" dirty="0"/>
              <a:t>(Burnett et al. 2007)</a:t>
            </a:r>
          </a:p>
          <a:p>
            <a:endParaRPr lang="en-US" b="1" dirty="0"/>
          </a:p>
        </p:txBody>
      </p:sp>
      <p:sp>
        <p:nvSpPr>
          <p:cNvPr id="2" name="Footer Placeholder 1"/>
          <p:cNvSpPr>
            <a:spLocks noGrp="1"/>
          </p:cNvSpPr>
          <p:nvPr>
            <p:ph type="ftr" sz="quarter" idx="11"/>
          </p:nvPr>
        </p:nvSpPr>
        <p:spPr>
          <a:xfrm>
            <a:off x="8077200" y="0"/>
            <a:ext cx="4114800" cy="365125"/>
          </a:xfrm>
        </p:spPr>
        <p:txBody>
          <a:bodyPr/>
          <a:lstStyle/>
          <a:p>
            <a:r>
              <a:rPr lang="en-US" dirty="0" err="1"/>
              <a:t>TerrainWorks</a:t>
            </a:r>
            <a:r>
              <a:rPr lang="en-US" dirty="0"/>
              <a:t> (www.terrainworks.com)</a:t>
            </a:r>
          </a:p>
        </p:txBody>
      </p:sp>
    </p:spTree>
    <p:extLst>
      <p:ext uri="{BB962C8B-B14F-4D97-AF65-F5344CB8AC3E}">
        <p14:creationId xmlns:p14="http://schemas.microsoft.com/office/powerpoint/2010/main" val="7767304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230660"/>
            <a:ext cx="11018337" cy="461665"/>
          </a:xfrm>
          <a:prstGeom prst="rect">
            <a:avLst/>
          </a:prstGeom>
          <a:noFill/>
        </p:spPr>
        <p:txBody>
          <a:bodyPr wrap="none" rtlCol="0">
            <a:spAutoFit/>
          </a:bodyPr>
          <a:lstStyle/>
          <a:p>
            <a:r>
              <a:rPr lang="en-US" sz="2400" b="1" dirty="0"/>
              <a:t>Next, we map floodplains of varying height and flood magnitude above the channel</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67416" y="894224"/>
            <a:ext cx="7126554" cy="5201775"/>
          </a:xfrm>
          <a:prstGeom prst="rect">
            <a:avLst/>
          </a:prstGeom>
        </p:spPr>
      </p:pic>
      <p:pic>
        <p:nvPicPr>
          <p:cNvPr id="4" name="Picture 3"/>
          <p:cNvPicPr/>
          <p:nvPr/>
        </p:nvPicPr>
        <p:blipFill>
          <a:blip r:embed="rId4"/>
          <a:stretch>
            <a:fillRect/>
          </a:stretch>
        </p:blipFill>
        <p:spPr>
          <a:xfrm>
            <a:off x="406210" y="894225"/>
            <a:ext cx="4445875" cy="2236153"/>
          </a:xfrm>
          <a:prstGeom prst="rect">
            <a:avLst/>
          </a:prstGeom>
        </p:spPr>
      </p:pic>
      <p:sp>
        <p:nvSpPr>
          <p:cNvPr id="5" name="TextBox 4"/>
          <p:cNvSpPr txBox="1"/>
          <p:nvPr/>
        </p:nvSpPr>
        <p:spPr>
          <a:xfrm>
            <a:off x="406210" y="3130378"/>
            <a:ext cx="3457228" cy="369332"/>
          </a:xfrm>
          <a:prstGeom prst="rect">
            <a:avLst/>
          </a:prstGeom>
          <a:noFill/>
        </p:spPr>
        <p:txBody>
          <a:bodyPr wrap="none" rtlCol="0">
            <a:spAutoFit/>
          </a:bodyPr>
          <a:lstStyle/>
          <a:p>
            <a:r>
              <a:rPr lang="en-US" b="1" dirty="0" err="1"/>
              <a:t>NetMap’s</a:t>
            </a:r>
            <a:r>
              <a:rPr lang="en-US" b="1" dirty="0"/>
              <a:t> floodplain mapping tool</a:t>
            </a:r>
          </a:p>
        </p:txBody>
      </p:sp>
      <p:cxnSp>
        <p:nvCxnSpPr>
          <p:cNvPr id="7" name="Straight Arrow Connector 6"/>
          <p:cNvCxnSpPr/>
          <p:nvPr/>
        </p:nvCxnSpPr>
        <p:spPr>
          <a:xfrm flipH="1" flipV="1">
            <a:off x="6148873" y="2192694"/>
            <a:ext cx="373225" cy="61582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flipV="1">
            <a:off x="9016481" y="2500604"/>
            <a:ext cx="373225" cy="61582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flipV="1">
            <a:off x="11059885" y="2587690"/>
            <a:ext cx="373225" cy="61582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flipV="1">
            <a:off x="6991738" y="5246914"/>
            <a:ext cx="373225" cy="61582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flipV="1">
            <a:off x="9169629" y="5246914"/>
            <a:ext cx="373225" cy="61582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flipV="1">
            <a:off x="11403504" y="5246914"/>
            <a:ext cx="373225" cy="61582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Footer Placeholder 5"/>
          <p:cNvSpPr>
            <a:spLocks noGrp="1"/>
          </p:cNvSpPr>
          <p:nvPr>
            <p:ph type="ftr" sz="quarter" idx="11"/>
          </p:nvPr>
        </p:nvSpPr>
        <p:spPr/>
        <p:txBody>
          <a:bodyPr/>
          <a:lstStyle/>
          <a:p>
            <a:r>
              <a:rPr lang="en-US"/>
              <a:t>TerrainWorks (www.terrainworks.com)</a:t>
            </a:r>
            <a:endParaRPr lang="en-US" dirty="0"/>
          </a:p>
        </p:txBody>
      </p:sp>
    </p:spTree>
    <p:extLst>
      <p:ext uri="{BB962C8B-B14F-4D97-AF65-F5344CB8AC3E}">
        <p14:creationId xmlns:p14="http://schemas.microsoft.com/office/powerpoint/2010/main" val="42632728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79664" y="0"/>
            <a:ext cx="6348126" cy="6858000"/>
          </a:xfrm>
          <a:prstGeom prst="rect">
            <a:avLst/>
          </a:prstGeom>
        </p:spPr>
      </p:pic>
      <p:sp>
        <p:nvSpPr>
          <p:cNvPr id="3" name="TextBox 2"/>
          <p:cNvSpPr txBox="1"/>
          <p:nvPr/>
        </p:nvSpPr>
        <p:spPr>
          <a:xfrm>
            <a:off x="256674" y="336884"/>
            <a:ext cx="3027624" cy="1015663"/>
          </a:xfrm>
          <a:prstGeom prst="rect">
            <a:avLst/>
          </a:prstGeom>
          <a:noFill/>
        </p:spPr>
        <p:txBody>
          <a:bodyPr wrap="none" rtlCol="0">
            <a:spAutoFit/>
          </a:bodyPr>
          <a:lstStyle/>
          <a:p>
            <a:r>
              <a:rPr lang="en-US" sz="2000" b="1" dirty="0"/>
              <a:t>Potentially historical</a:t>
            </a:r>
          </a:p>
          <a:p>
            <a:r>
              <a:rPr lang="en-US" sz="2000" b="1" dirty="0"/>
              <a:t>active floodplains, channel</a:t>
            </a:r>
          </a:p>
          <a:p>
            <a:r>
              <a:rPr lang="en-US" sz="2000" b="1" dirty="0"/>
              <a:t>now incised</a:t>
            </a:r>
          </a:p>
        </p:txBody>
      </p:sp>
      <p:cxnSp>
        <p:nvCxnSpPr>
          <p:cNvPr id="5" name="Straight Arrow Connector 4"/>
          <p:cNvCxnSpPr/>
          <p:nvPr/>
        </p:nvCxnSpPr>
        <p:spPr>
          <a:xfrm>
            <a:off x="2069432" y="1155032"/>
            <a:ext cx="3673642" cy="227396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Footer Placeholder 3"/>
          <p:cNvSpPr>
            <a:spLocks noGrp="1"/>
          </p:cNvSpPr>
          <p:nvPr>
            <p:ph type="ftr" sz="quarter" idx="11"/>
          </p:nvPr>
        </p:nvSpPr>
        <p:spPr>
          <a:xfrm>
            <a:off x="-208547" y="6492875"/>
            <a:ext cx="4114800" cy="365125"/>
          </a:xfrm>
        </p:spPr>
        <p:txBody>
          <a:bodyPr/>
          <a:lstStyle/>
          <a:p>
            <a:r>
              <a:rPr lang="en-US" dirty="0" err="1"/>
              <a:t>TerrainWorks</a:t>
            </a:r>
            <a:r>
              <a:rPr lang="en-US" dirty="0"/>
              <a:t> (www.terrainworks.com)</a:t>
            </a:r>
          </a:p>
        </p:txBody>
      </p:sp>
    </p:spTree>
    <p:extLst>
      <p:ext uri="{BB962C8B-B14F-4D97-AF65-F5344CB8AC3E}">
        <p14:creationId xmlns:p14="http://schemas.microsoft.com/office/powerpoint/2010/main" val="10964533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7371" y="336884"/>
            <a:ext cx="10058400" cy="6232834"/>
          </a:xfrm>
          <a:prstGeom prst="rect">
            <a:avLst/>
          </a:prstGeom>
        </p:spPr>
      </p:pic>
      <p:sp>
        <p:nvSpPr>
          <p:cNvPr id="3" name="Footer Placeholder 2"/>
          <p:cNvSpPr>
            <a:spLocks noGrp="1"/>
          </p:cNvSpPr>
          <p:nvPr>
            <p:ph type="ftr" sz="quarter" idx="11"/>
          </p:nvPr>
        </p:nvSpPr>
        <p:spPr>
          <a:xfrm>
            <a:off x="4038600" y="6492875"/>
            <a:ext cx="4114800" cy="365125"/>
          </a:xfrm>
        </p:spPr>
        <p:txBody>
          <a:bodyPr/>
          <a:lstStyle/>
          <a:p>
            <a:r>
              <a:rPr lang="en-US" dirty="0" err="1"/>
              <a:t>TerrainWorks</a:t>
            </a:r>
            <a:r>
              <a:rPr lang="en-US" dirty="0"/>
              <a:t> (www.terrainworks.com)</a:t>
            </a:r>
          </a:p>
        </p:txBody>
      </p:sp>
    </p:spTree>
    <p:extLst>
      <p:ext uri="{BB962C8B-B14F-4D97-AF65-F5344CB8AC3E}">
        <p14:creationId xmlns:p14="http://schemas.microsoft.com/office/powerpoint/2010/main" val="11880627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973" y="204669"/>
            <a:ext cx="11518491" cy="6563515"/>
          </a:xfrm>
          <a:prstGeom prst="rect">
            <a:avLst/>
          </a:prstGeom>
        </p:spPr>
      </p:pic>
      <p:sp>
        <p:nvSpPr>
          <p:cNvPr id="2" name="Footer Placeholder 1"/>
          <p:cNvSpPr>
            <a:spLocks noGrp="1"/>
          </p:cNvSpPr>
          <p:nvPr>
            <p:ph type="ftr" sz="quarter" idx="11"/>
          </p:nvPr>
        </p:nvSpPr>
        <p:spPr/>
        <p:txBody>
          <a:bodyPr/>
          <a:lstStyle/>
          <a:p>
            <a:r>
              <a:rPr lang="en-US"/>
              <a:t>TerrainWorks (www.terrainworks.com)</a:t>
            </a:r>
            <a:endParaRPr lang="en-US" dirty="0"/>
          </a:p>
        </p:txBody>
      </p:sp>
    </p:spTree>
    <p:extLst>
      <p:ext uri="{BB962C8B-B14F-4D97-AF65-F5344CB8AC3E}">
        <p14:creationId xmlns:p14="http://schemas.microsoft.com/office/powerpoint/2010/main" val="33669695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62232</TotalTime>
  <Words>2109</Words>
  <Application>Microsoft Office PowerPoint</Application>
  <PresentationFormat>Widescreen</PresentationFormat>
  <Paragraphs>176</Paragraphs>
  <Slides>28</Slides>
  <Notes>28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Arial</vt:lpstr>
      <vt:lpstr>Calibri</vt:lpstr>
      <vt:lpstr>Calibri Light</vt:lpstr>
      <vt:lpstr>Tahoma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Lee Benda</dc:creator>
  <cp:lastModifiedBy>Lee Benda</cp:lastModifiedBy>
  <cp:revision>428</cp:revision>
  <dcterms:created xsi:type="dcterms:W3CDTF">2014-12-05T16:41:31Z</dcterms:created>
  <dcterms:modified xsi:type="dcterms:W3CDTF">2016-08-24T21:48:11Z</dcterms:modified>
</cp:coreProperties>
</file>