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256" r:id="rId2"/>
    <p:sldId id="639" r:id="rId3"/>
    <p:sldId id="522" r:id="rId4"/>
    <p:sldId id="507" r:id="rId5"/>
    <p:sldId id="517" r:id="rId6"/>
    <p:sldId id="518" r:id="rId7"/>
    <p:sldId id="520" r:id="rId8"/>
    <p:sldId id="521" r:id="rId9"/>
    <p:sldId id="509" r:id="rId10"/>
    <p:sldId id="479" r:id="rId11"/>
    <p:sldId id="575" r:id="rId12"/>
    <p:sldId id="386" r:id="rId13"/>
    <p:sldId id="388" r:id="rId14"/>
    <p:sldId id="423" r:id="rId15"/>
    <p:sldId id="419" r:id="rId16"/>
    <p:sldId id="497" r:id="rId17"/>
    <p:sldId id="422" r:id="rId18"/>
    <p:sldId id="618" r:id="rId19"/>
    <p:sldId id="389" r:id="rId20"/>
    <p:sldId id="394" r:id="rId21"/>
    <p:sldId id="409" r:id="rId22"/>
    <p:sldId id="437" r:id="rId23"/>
    <p:sldId id="393" r:id="rId24"/>
    <p:sldId id="432" r:id="rId25"/>
    <p:sldId id="470" r:id="rId26"/>
    <p:sldId id="619" r:id="rId27"/>
    <p:sldId id="620" r:id="rId28"/>
    <p:sldId id="621" r:id="rId29"/>
    <p:sldId id="537" r:id="rId30"/>
    <p:sldId id="560" r:id="rId31"/>
    <p:sldId id="542" r:id="rId32"/>
    <p:sldId id="622" r:id="rId33"/>
    <p:sldId id="573" r:id="rId34"/>
    <p:sldId id="536" r:id="rId35"/>
    <p:sldId id="635" r:id="rId36"/>
    <p:sldId id="545" r:id="rId37"/>
    <p:sldId id="551" r:id="rId38"/>
    <p:sldId id="637" r:id="rId39"/>
    <p:sldId id="638" r:id="rId40"/>
    <p:sldId id="552" r:id="rId41"/>
    <p:sldId id="553" r:id="rId42"/>
    <p:sldId id="554" r:id="rId43"/>
    <p:sldId id="576" r:id="rId44"/>
    <p:sldId id="623" r:id="rId45"/>
    <p:sldId id="624" r:id="rId46"/>
    <p:sldId id="625" r:id="rId47"/>
    <p:sldId id="585" r:id="rId48"/>
    <p:sldId id="595" r:id="rId49"/>
    <p:sldId id="586" r:id="rId50"/>
    <p:sldId id="587" r:id="rId51"/>
    <p:sldId id="626" r:id="rId52"/>
    <p:sldId id="589" r:id="rId53"/>
    <p:sldId id="591" r:id="rId54"/>
    <p:sldId id="627" r:id="rId55"/>
    <p:sldId id="592" r:id="rId56"/>
    <p:sldId id="597" r:id="rId57"/>
    <p:sldId id="598" r:id="rId58"/>
    <p:sldId id="599" r:id="rId59"/>
    <p:sldId id="602" r:id="rId60"/>
    <p:sldId id="584" r:id="rId61"/>
    <p:sldId id="580" r:id="rId62"/>
    <p:sldId id="600" r:id="rId63"/>
    <p:sldId id="601" r:id="rId64"/>
    <p:sldId id="466" r:id="rId65"/>
    <p:sldId id="609" r:id="rId66"/>
    <p:sldId id="628" r:id="rId67"/>
    <p:sldId id="629" r:id="rId68"/>
    <p:sldId id="630" r:id="rId69"/>
    <p:sldId id="610" r:id="rId70"/>
    <p:sldId id="631" r:id="rId71"/>
    <p:sldId id="617" r:id="rId72"/>
    <p:sldId id="616" r:id="rId73"/>
    <p:sldId id="445" r:id="rId74"/>
    <p:sldId id="468" r:id="rId75"/>
    <p:sldId id="633" r:id="rId76"/>
    <p:sldId id="632" r:id="rId77"/>
    <p:sldId id="608" r:id="rId78"/>
    <p:sldId id="448" r:id="rId79"/>
    <p:sldId id="450" r:id="rId80"/>
    <p:sldId id="449" r:id="rId81"/>
    <p:sldId id="607" r:id="rId82"/>
    <p:sldId id="451" r:id="rId83"/>
    <p:sldId id="473" r:id="rId84"/>
    <p:sldId id="612" r:id="rId85"/>
    <p:sldId id="613" r:id="rId86"/>
    <p:sldId id="614" r:id="rId87"/>
    <p:sldId id="636" r:id="rId88"/>
    <p:sldId id="603" r:id="rId89"/>
    <p:sldId id="604" r:id="rId90"/>
    <p:sldId id="605" r:id="rId91"/>
    <p:sldId id="606"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7933" autoAdjust="0"/>
  </p:normalViewPr>
  <p:slideViewPr>
    <p:cSldViewPr snapToGrid="0">
      <p:cViewPr varScale="1">
        <p:scale>
          <a:sx n="60" d="100"/>
          <a:sy n="60" d="100"/>
        </p:scale>
        <p:origin x="564"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F9822A-AAAD-4B8E-B3F8-97202F2ED8CA}" type="datetimeFigureOut">
              <a:rPr lang="en-US" smtClean="0"/>
              <a:t>2/18/2015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93C17-05B3-4689-9FA4-3FC54867D560}" type="slidenum">
              <a:rPr lang="en-US" smtClean="0"/>
              <a:t>‹#›</a:t>
            </a:fld>
            <a:endParaRPr lang="en-US"/>
          </a:p>
        </p:txBody>
      </p:sp>
    </p:spTree>
    <p:extLst>
      <p:ext uri="{BB962C8B-B14F-4D97-AF65-F5344CB8AC3E}">
        <p14:creationId xmlns:p14="http://schemas.microsoft.com/office/powerpoint/2010/main" val="3805205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The National Oceanographic and Atmospheric Administration (NOAA) along with Oregon Department of Fish and Wildlife (ODFW) and Watershed Councils, commissioned a pilot project in the Nehalem River watershed in northwestern Oregon to evaluate how the watershed analysis system, </a:t>
            </a:r>
            <a:r>
              <a:rPr lang="en-US" sz="1100" kern="1200" dirty="0" err="1" smtClean="0">
                <a:solidFill>
                  <a:schemeClr val="tx1"/>
                </a:solidFill>
                <a:effectLst/>
                <a:latin typeface="+mn-lt"/>
                <a:ea typeface="+mn-ea"/>
                <a:cs typeface="+mn-cs"/>
              </a:rPr>
              <a:t>NetMap</a:t>
            </a:r>
            <a:r>
              <a:rPr lang="en-US" sz="1100" kern="1200" dirty="0" smtClean="0">
                <a:solidFill>
                  <a:schemeClr val="tx1"/>
                </a:solidFill>
                <a:effectLst/>
                <a:latin typeface="+mn-lt"/>
                <a:ea typeface="+mn-ea"/>
                <a:cs typeface="+mn-cs"/>
              </a:rPr>
              <a:t>, could be used to support restoration planning, focusing on aquatic, riparian and road related issues pertaining to </a:t>
            </a:r>
            <a:r>
              <a:rPr lang="en-US" sz="1100" kern="1200" dirty="0" err="1" smtClean="0">
                <a:solidFill>
                  <a:schemeClr val="tx1"/>
                </a:solidFill>
                <a:effectLst/>
                <a:latin typeface="+mn-lt"/>
                <a:ea typeface="+mn-ea"/>
                <a:cs typeface="+mn-cs"/>
              </a:rPr>
              <a:t>coho</a:t>
            </a:r>
            <a:r>
              <a:rPr lang="en-US" sz="1100" kern="1200" dirty="0" smtClean="0">
                <a:solidFill>
                  <a:schemeClr val="tx1"/>
                </a:solidFill>
                <a:effectLst/>
                <a:latin typeface="+mn-lt"/>
                <a:ea typeface="+mn-ea"/>
                <a:cs typeface="+mn-cs"/>
              </a:rPr>
              <a:t> salmon. In part, the </a:t>
            </a:r>
            <a:r>
              <a:rPr lang="en-US" sz="1100" kern="1200" dirty="0" err="1" smtClean="0">
                <a:solidFill>
                  <a:schemeClr val="tx1"/>
                </a:solidFill>
                <a:effectLst/>
                <a:latin typeface="+mn-lt"/>
                <a:ea typeface="+mn-ea"/>
                <a:cs typeface="+mn-cs"/>
              </a:rPr>
              <a:t>NetMap</a:t>
            </a:r>
            <a:r>
              <a:rPr lang="en-US" sz="1100" kern="1200" dirty="0" smtClean="0">
                <a:solidFill>
                  <a:schemeClr val="tx1"/>
                </a:solidFill>
                <a:effectLst/>
                <a:latin typeface="+mn-lt"/>
                <a:ea typeface="+mn-ea"/>
                <a:cs typeface="+mn-cs"/>
              </a:rPr>
              <a:t> pilot project will be used to support the proposed NOAA </a:t>
            </a:r>
            <a:r>
              <a:rPr lang="en-US" sz="1100" kern="1200" dirty="0" err="1" smtClean="0">
                <a:solidFill>
                  <a:schemeClr val="tx1"/>
                </a:solidFill>
                <a:effectLst/>
                <a:latin typeface="+mn-lt"/>
                <a:ea typeface="+mn-ea"/>
                <a:cs typeface="+mn-cs"/>
              </a:rPr>
              <a:t>coho</a:t>
            </a:r>
            <a:r>
              <a:rPr lang="en-US" sz="1100" kern="1200" dirty="0" smtClean="0">
                <a:solidFill>
                  <a:schemeClr val="tx1"/>
                </a:solidFill>
                <a:effectLst/>
                <a:latin typeface="+mn-lt"/>
                <a:ea typeface="+mn-ea"/>
                <a:cs typeface="+mn-cs"/>
              </a:rPr>
              <a:t> delisting strategy for the Oregon Coast Range.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This </a:t>
            </a:r>
            <a:r>
              <a:rPr lang="en-US" sz="1100" kern="1200" dirty="0" err="1" smtClean="0">
                <a:solidFill>
                  <a:schemeClr val="tx1"/>
                </a:solidFill>
                <a:effectLst/>
                <a:latin typeface="+mn-lt"/>
                <a:ea typeface="+mn-ea"/>
                <a:cs typeface="+mn-cs"/>
              </a:rPr>
              <a:t>powerpoint</a:t>
            </a:r>
            <a:r>
              <a:rPr lang="en-US" sz="1100" kern="1200" dirty="0" smtClean="0">
                <a:solidFill>
                  <a:schemeClr val="tx1"/>
                </a:solidFill>
                <a:effectLst/>
                <a:latin typeface="+mn-lt"/>
                <a:ea typeface="+mn-ea"/>
                <a:cs typeface="+mn-cs"/>
              </a:rPr>
              <a:t> allows one to take a self guided tour of the analysis results. To see the movie</a:t>
            </a:r>
            <a:r>
              <a:rPr lang="en-US" sz="1100" kern="1200" baseline="0" dirty="0" smtClean="0">
                <a:solidFill>
                  <a:schemeClr val="tx1"/>
                </a:solidFill>
                <a:effectLst/>
                <a:latin typeface="+mn-lt"/>
                <a:ea typeface="+mn-ea"/>
                <a:cs typeface="+mn-cs"/>
              </a:rPr>
              <a:t> of the full presentation, go to: https://vimeo.com/119868365</a:t>
            </a:r>
            <a:r>
              <a:rPr lang="en-US" sz="1100" kern="1200" dirty="0" smtClean="0">
                <a:solidFill>
                  <a:schemeClr val="tx1"/>
                </a:solidFill>
                <a:effectLst/>
                <a:latin typeface="+mn-lt"/>
                <a:ea typeface="+mn-ea"/>
                <a:cs typeface="+mn-cs"/>
              </a:rPr>
              <a:t> </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a:t>
            </a:fld>
            <a:endParaRPr lang="en-US"/>
          </a:p>
        </p:txBody>
      </p:sp>
    </p:spTree>
    <p:extLst>
      <p:ext uri="{BB962C8B-B14F-4D97-AF65-F5344CB8AC3E}">
        <p14:creationId xmlns:p14="http://schemas.microsoft.com/office/powerpoint/2010/main" val="1461136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general technical approach is to evaluate</a:t>
            </a:r>
            <a:r>
              <a:rPr lang="en-US" sz="1100" baseline="0" dirty="0" smtClean="0"/>
              <a:t> fish habitat potential using information on inherent landscape properties, a modeling attribute referred to as habitat intrinsic potential (IP). Other habitat forming processes can be evaluated to inform restoration planning.</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11</a:t>
            </a:fld>
            <a:endParaRPr lang="en-US"/>
          </a:p>
        </p:txBody>
      </p:sp>
    </p:spTree>
    <p:extLst>
      <p:ext uri="{BB962C8B-B14F-4D97-AF65-F5344CB8AC3E}">
        <p14:creationId xmlns:p14="http://schemas.microsoft.com/office/powerpoint/2010/main" val="2495104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Project elements.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12</a:t>
            </a:fld>
            <a:endParaRPr lang="en-US"/>
          </a:p>
        </p:txBody>
      </p:sp>
    </p:spTree>
    <p:extLst>
      <p:ext uri="{BB962C8B-B14F-4D97-AF65-F5344CB8AC3E}">
        <p14:creationId xmlns:p14="http://schemas.microsoft.com/office/powerpoint/2010/main" val="3387272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Restoration targets in the Nehalem Watershed</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13</a:t>
            </a:fld>
            <a:endParaRPr lang="en-US"/>
          </a:p>
        </p:txBody>
      </p:sp>
    </p:spTree>
    <p:extLst>
      <p:ext uri="{BB962C8B-B14F-4D97-AF65-F5344CB8AC3E}">
        <p14:creationId xmlns:p14="http://schemas.microsoft.com/office/powerpoint/2010/main" val="2049906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analysis, data distribution, data validation and restoration</a:t>
            </a:r>
            <a:r>
              <a:rPr lang="en-US" sz="1100" baseline="0" dirty="0" smtClean="0"/>
              <a:t> planning workflow. During this presentation, we will concentrate on the first step in the workflow.</a:t>
            </a:r>
          </a:p>
          <a:p>
            <a:endParaRPr lang="en-US" sz="1100" baseline="0" dirty="0" smtClean="0"/>
          </a:p>
          <a:p>
            <a:r>
              <a:rPr lang="en-US" sz="1100" baseline="0" dirty="0" smtClean="0"/>
              <a:t>Map at right shows the </a:t>
            </a:r>
            <a:r>
              <a:rPr lang="en-US" sz="1100" baseline="0" dirty="0" err="1" smtClean="0"/>
              <a:t>coho</a:t>
            </a:r>
            <a:r>
              <a:rPr lang="en-US" sz="1100" baseline="0" dirty="0" smtClean="0"/>
              <a:t> watersheds in the Oregon Coast Range landscape.</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14</a:t>
            </a:fld>
            <a:endParaRPr lang="en-US"/>
          </a:p>
        </p:txBody>
      </p:sp>
    </p:spTree>
    <p:extLst>
      <p:ext uri="{BB962C8B-B14F-4D97-AF65-F5344CB8AC3E}">
        <p14:creationId xmlns:p14="http://schemas.microsoft.com/office/powerpoint/2010/main" val="4091592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First restoration target: </a:t>
            </a:r>
            <a:r>
              <a:rPr lang="en-US" sz="1100" dirty="0" err="1" smtClean="0"/>
              <a:t>coho</a:t>
            </a:r>
            <a:r>
              <a:rPr lang="en-US" sz="1100" dirty="0" smtClean="0"/>
              <a:t> in-stream and riparian environments.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15</a:t>
            </a:fld>
            <a:endParaRPr lang="en-US"/>
          </a:p>
        </p:txBody>
      </p:sp>
    </p:spTree>
    <p:extLst>
      <p:ext uri="{BB962C8B-B14F-4D97-AF65-F5344CB8AC3E}">
        <p14:creationId xmlns:p14="http://schemas.microsoft.com/office/powerpoint/2010/main" val="2284936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Decision Support Space 1: Spatially explicit maps of key</a:t>
            </a:r>
            <a:r>
              <a:rPr lang="en-US" sz="1100" baseline="0" dirty="0" smtClean="0"/>
              <a:t> watershed landforms and processes. In combination, including with other attributes, they can inform restoration planning. For example, where is the best potential </a:t>
            </a:r>
            <a:r>
              <a:rPr lang="en-US" sz="1100" baseline="0" dirty="0" err="1" smtClean="0"/>
              <a:t>coho</a:t>
            </a:r>
            <a:r>
              <a:rPr lang="en-US" sz="1100" baseline="0" dirty="0" smtClean="0"/>
              <a:t> habitat located and where does it overlap other important habitat forming processes such as wood recruitment, shade and gravel supply.</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16</a:t>
            </a:fld>
            <a:endParaRPr lang="en-US"/>
          </a:p>
        </p:txBody>
      </p:sp>
    </p:spTree>
    <p:extLst>
      <p:ext uri="{BB962C8B-B14F-4D97-AF65-F5344CB8AC3E}">
        <p14:creationId xmlns:p14="http://schemas.microsoft.com/office/powerpoint/2010/main" val="472047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Decision Support Space 2: Using data frequency</a:t>
            </a:r>
            <a:r>
              <a:rPr lang="en-US" sz="1100" baseline="0" dirty="0" smtClean="0"/>
              <a:t> distributions to identify attribute thresholds; see next slide.</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17</a:t>
            </a:fld>
            <a:endParaRPr lang="en-US"/>
          </a:p>
        </p:txBody>
      </p:sp>
    </p:spTree>
    <p:extLst>
      <p:ext uri="{BB962C8B-B14F-4D97-AF65-F5344CB8AC3E}">
        <p14:creationId xmlns:p14="http://schemas.microsoft.com/office/powerpoint/2010/main" val="3544230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Decision</a:t>
            </a:r>
            <a:r>
              <a:rPr lang="en-US" sz="1100" baseline="0" dirty="0" smtClean="0"/>
              <a:t> Support Space 2: Analysts select thresholds such as &gt; 0.7 </a:t>
            </a:r>
            <a:r>
              <a:rPr lang="en-US" sz="1100" baseline="0" dirty="0" err="1" smtClean="0"/>
              <a:t>coho</a:t>
            </a:r>
            <a:r>
              <a:rPr lang="en-US" sz="1100" baseline="0" dirty="0" smtClean="0"/>
              <a:t> IP to identify locations where those habitat patches overlay with high to low wood recruitment and floodplain size; see examples later in the presentation.</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18</a:t>
            </a:fld>
            <a:endParaRPr lang="en-US"/>
          </a:p>
        </p:txBody>
      </p:sp>
    </p:spTree>
    <p:extLst>
      <p:ext uri="{BB962C8B-B14F-4D97-AF65-F5344CB8AC3E}">
        <p14:creationId xmlns:p14="http://schemas.microsoft.com/office/powerpoint/2010/main" val="146875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Road restoration can encompass</a:t>
            </a:r>
            <a:r>
              <a:rPr lang="en-US" sz="1100" baseline="0" dirty="0" smtClean="0"/>
              <a:t> numerous aspects, all of which are included in </a:t>
            </a:r>
            <a:r>
              <a:rPr lang="en-US" sz="1100" baseline="0" dirty="0" err="1" smtClean="0"/>
              <a:t>NetMap’s</a:t>
            </a:r>
            <a:r>
              <a:rPr lang="en-US" sz="1100" baseline="0" dirty="0" smtClean="0"/>
              <a:t> analysis of the Nehalem watershed.</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19</a:t>
            </a:fld>
            <a:endParaRPr lang="en-US"/>
          </a:p>
        </p:txBody>
      </p:sp>
    </p:spTree>
    <p:extLst>
      <p:ext uri="{BB962C8B-B14F-4D97-AF65-F5344CB8AC3E}">
        <p14:creationId xmlns:p14="http://schemas.microsoft.com/office/powerpoint/2010/main" val="4033739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Available data to build a virtual watershed include 10 m and 2.5</a:t>
            </a:r>
            <a:r>
              <a:rPr lang="en-US" sz="1100" baseline="0" dirty="0" smtClean="0"/>
              <a:t> m LiDAR digital elevation models (DEM). Tasks involved are listed.</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20</a:t>
            </a:fld>
            <a:endParaRPr lang="en-US"/>
          </a:p>
        </p:txBody>
      </p:sp>
    </p:spTree>
    <p:extLst>
      <p:ext uri="{BB962C8B-B14F-4D97-AF65-F5344CB8AC3E}">
        <p14:creationId xmlns:p14="http://schemas.microsoft.com/office/powerpoint/2010/main" val="859481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The objective of using </a:t>
            </a:r>
            <a:r>
              <a:rPr lang="en-US" sz="1100" kern="1200" dirty="0" err="1" smtClean="0">
                <a:solidFill>
                  <a:schemeClr val="tx1"/>
                </a:solidFill>
                <a:effectLst/>
                <a:latin typeface="+mn-lt"/>
                <a:ea typeface="+mn-ea"/>
                <a:cs typeface="+mn-cs"/>
              </a:rPr>
              <a:t>NetMap</a:t>
            </a:r>
            <a:r>
              <a:rPr lang="en-US" sz="1100" kern="1200" dirty="0" smtClean="0">
                <a:solidFill>
                  <a:schemeClr val="tx1"/>
                </a:solidFill>
                <a:effectLst/>
                <a:latin typeface="+mn-lt"/>
                <a:ea typeface="+mn-ea"/>
                <a:cs typeface="+mn-cs"/>
              </a:rPr>
              <a:t> is to increase effectiveness in restoration given limited stream and watershed restoration funds, and for optimizing restoration outcomes.</a:t>
            </a:r>
          </a:p>
          <a:p>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3</a:t>
            </a:fld>
            <a:endParaRPr lang="en-US"/>
          </a:p>
        </p:txBody>
      </p:sp>
    </p:spTree>
    <p:extLst>
      <p:ext uri="{BB962C8B-B14F-4D97-AF65-F5344CB8AC3E}">
        <p14:creationId xmlns:p14="http://schemas.microsoft.com/office/powerpoint/2010/main" val="2179999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NetMap’s</a:t>
            </a:r>
            <a:r>
              <a:rPr lang="en-US" dirty="0" smtClean="0"/>
              <a:t> synthetic river network is based on a comprehensive</a:t>
            </a:r>
            <a:r>
              <a:rPr lang="en-US" baseline="0" dirty="0" smtClean="0"/>
              <a:t> </a:t>
            </a:r>
            <a:r>
              <a:rPr lang="en-US" dirty="0" smtClean="0"/>
              <a:t>analysis of channel forming processes.</a:t>
            </a:r>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21</a:t>
            </a:fld>
            <a:endParaRPr lang="en-US"/>
          </a:p>
        </p:txBody>
      </p:sp>
    </p:spTree>
    <p:extLst>
      <p:ext uri="{BB962C8B-B14F-4D97-AF65-F5344CB8AC3E}">
        <p14:creationId xmlns:p14="http://schemas.microsoft.com/office/powerpoint/2010/main" val="155883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LiDAR or mixed LiDAR-10 m DEMs can</a:t>
            </a:r>
            <a:r>
              <a:rPr lang="en-US" sz="1100" baseline="0" dirty="0" smtClean="0"/>
              <a:t> resolve numerous details in our virtual watershed.</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22</a:t>
            </a:fld>
            <a:endParaRPr lang="en-US"/>
          </a:p>
        </p:txBody>
      </p:sp>
    </p:spTree>
    <p:extLst>
      <p:ext uri="{BB962C8B-B14F-4D97-AF65-F5344CB8AC3E}">
        <p14:creationId xmlns:p14="http://schemas.microsoft.com/office/powerpoint/2010/main" val="2928535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Roads are seen as topographic features in LiDAR and the resulting drainage diversions need</a:t>
            </a:r>
            <a:r>
              <a:rPr lang="en-US" sz="1100" baseline="0" dirty="0" smtClean="0"/>
              <a:t> to be addressed when building the synthetic river network</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23</a:t>
            </a:fld>
            <a:endParaRPr lang="en-US"/>
          </a:p>
        </p:txBody>
      </p:sp>
    </p:spTree>
    <p:extLst>
      <p:ext uri="{BB962C8B-B14F-4D97-AF65-F5344CB8AC3E}">
        <p14:creationId xmlns:p14="http://schemas.microsoft.com/office/powerpoint/2010/main" val="3533219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smtClean="0"/>
              <a:t>NetMap’s</a:t>
            </a:r>
            <a:r>
              <a:rPr lang="en-US" sz="1100" dirty="0" smtClean="0"/>
              <a:t> floodplain mapping tool works with either 10 m or with LiDAR, although the LiDAR based floodplain maps provide considerably more detail (right panel).</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24</a:t>
            </a:fld>
            <a:endParaRPr lang="en-US"/>
          </a:p>
        </p:txBody>
      </p:sp>
    </p:spTree>
    <p:extLst>
      <p:ext uri="{BB962C8B-B14F-4D97-AF65-F5344CB8AC3E}">
        <p14:creationId xmlns:p14="http://schemas.microsoft.com/office/powerpoint/2010/main" val="1280295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This section of the </a:t>
            </a:r>
            <a:r>
              <a:rPr lang="en-US" sz="1100" dirty="0" err="1" smtClean="0"/>
              <a:t>powerpoint</a:t>
            </a:r>
            <a:r>
              <a:rPr lang="en-US" sz="1100" dirty="0" smtClean="0"/>
              <a:t> presentation will cover the </a:t>
            </a:r>
            <a:r>
              <a:rPr lang="en-US" sz="1100" dirty="0" err="1" smtClean="0"/>
              <a:t>NetMap</a:t>
            </a:r>
            <a:r>
              <a:rPr lang="en-US" sz="1100" dirty="0" smtClean="0"/>
              <a:t> analysis pertaining to stream and riparian restoration; analysis of road restoration opportunities</a:t>
            </a:r>
            <a:r>
              <a:rPr lang="en-US" sz="1100" baseline="0" dirty="0" smtClean="0"/>
              <a:t> will come later.</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25</a:t>
            </a:fld>
            <a:endParaRPr lang="en-US"/>
          </a:p>
        </p:txBody>
      </p:sp>
    </p:spTree>
    <p:extLst>
      <p:ext uri="{BB962C8B-B14F-4D97-AF65-F5344CB8AC3E}">
        <p14:creationId xmlns:p14="http://schemas.microsoft.com/office/powerpoint/2010/main" val="2368224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The approach to the </a:t>
            </a:r>
            <a:r>
              <a:rPr lang="en-US" sz="1100" dirty="0" err="1" smtClean="0"/>
              <a:t>NetMap</a:t>
            </a:r>
            <a:r>
              <a:rPr lang="en-US" sz="1100" dirty="0" smtClean="0"/>
              <a:t> Watershed Restoration Analysis</a:t>
            </a:r>
            <a:r>
              <a:rPr lang="en-US" sz="1100" baseline="0" dirty="0" smtClean="0"/>
              <a:t> is to combine spatial information from five data sources (others could be added, including for roads, see later). Data sources include: 1) landscape position described by intrinsic habitat potential models, 2) in-stream wood recruitment, 3) gravel supply, 4) floodplain size, and 5) shade, conditioned by stream thermal sensitivity. Other factors could be added including tributary confluences (e.g., thermal </a:t>
            </a:r>
            <a:r>
              <a:rPr lang="en-US" sz="1100" baseline="0" dirty="0" err="1" smtClean="0"/>
              <a:t>refugia</a:t>
            </a:r>
            <a:r>
              <a:rPr lang="en-US" sz="1100" baseline="0" dirty="0" smtClean="0"/>
              <a:t>), erosion potential and land ownership.</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26</a:t>
            </a:fld>
            <a:endParaRPr lang="en-US"/>
          </a:p>
        </p:txBody>
      </p:sp>
    </p:spTree>
    <p:extLst>
      <p:ext uri="{BB962C8B-B14F-4D97-AF65-F5344CB8AC3E}">
        <p14:creationId xmlns:p14="http://schemas.microsoft.com/office/powerpoint/2010/main" val="4213186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Combining all of these habitat forming factors, with</a:t>
            </a:r>
            <a:r>
              <a:rPr lang="en-US" sz="1100" baseline="0" dirty="0" smtClean="0"/>
              <a:t> the objective </a:t>
            </a:r>
            <a:r>
              <a:rPr lang="en-US" sz="1100" dirty="0" smtClean="0"/>
              <a:t>of</a:t>
            </a:r>
            <a:r>
              <a:rPr lang="en-US" sz="1100" baseline="0" dirty="0" smtClean="0"/>
              <a:t> optimizing restoration, leads to several outcomes including 1: habitat detail increases, 2) restoration site specificity increases, and 3) the potential number of restoration sites decreases. In other words, the number of locations in a watersheds where all the factors are optimized is reduced.</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27</a:t>
            </a:fld>
            <a:endParaRPr lang="en-US"/>
          </a:p>
        </p:txBody>
      </p:sp>
    </p:spTree>
    <p:extLst>
      <p:ext uri="{BB962C8B-B14F-4D97-AF65-F5344CB8AC3E}">
        <p14:creationId xmlns:p14="http://schemas.microsoft.com/office/powerpoint/2010/main" val="1703633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Thus, restoration activities in the Nehalem</a:t>
            </a:r>
            <a:r>
              <a:rPr lang="en-US" sz="1100" baseline="0" dirty="0" smtClean="0"/>
              <a:t> watershed should focus on the domains (shaded area in slide) of increasing habitat information or detail, increasing site specificity for restoration (e.g., combining intrinsic landscape position, wood recruitment, floodplain size, and shade-thermal loading etc.). This will result in a smaller number of restoration hotspots.</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28</a:t>
            </a:fld>
            <a:endParaRPr lang="en-US"/>
          </a:p>
        </p:txBody>
      </p:sp>
    </p:spTree>
    <p:extLst>
      <p:ext uri="{BB962C8B-B14F-4D97-AF65-F5344CB8AC3E}">
        <p14:creationId xmlns:p14="http://schemas.microsoft.com/office/powerpoint/2010/main" val="2705710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As</a:t>
            </a:r>
            <a:r>
              <a:rPr lang="en-US" sz="1100" baseline="0" dirty="0" smtClean="0"/>
              <a:t> part of the Nehalem analysis, we will compare the locations of existing restoration projects, primarily those related to in-stream and riparian areas, to predicted and mapped environmental characteristics related to fish habitat quality, floodplains, large wood recruitment and shade. In other words, are existing restoration projects located in areas that would optimize fish habitat restoration? See for yourself as we move on with the presentation.</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29</a:t>
            </a:fld>
            <a:endParaRPr lang="en-US"/>
          </a:p>
        </p:txBody>
      </p:sp>
    </p:spTree>
    <p:extLst>
      <p:ext uri="{BB962C8B-B14F-4D97-AF65-F5344CB8AC3E}">
        <p14:creationId xmlns:p14="http://schemas.microsoft.com/office/powerpoint/2010/main" val="1415366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First off, to map </a:t>
            </a:r>
            <a:r>
              <a:rPr lang="en-US" sz="1100" dirty="0" err="1" smtClean="0"/>
              <a:t>coho</a:t>
            </a:r>
            <a:r>
              <a:rPr lang="en-US" sz="1100" dirty="0" smtClean="0"/>
              <a:t> fish habitat quality we will use</a:t>
            </a:r>
            <a:r>
              <a:rPr lang="en-US" sz="1100" baseline="0" dirty="0" smtClean="0"/>
              <a:t> the distribution of </a:t>
            </a:r>
            <a:r>
              <a:rPr lang="en-US" sz="1100" baseline="0" dirty="0" err="1" smtClean="0"/>
              <a:t>coho</a:t>
            </a:r>
            <a:r>
              <a:rPr lang="en-US" sz="1100" baseline="0" dirty="0" smtClean="0"/>
              <a:t> salmon in the Nehalem watershed available from the Oregon Department of Fish and Wildlife, shown by the red network.</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30</a:t>
            </a:fld>
            <a:endParaRPr lang="en-US"/>
          </a:p>
        </p:txBody>
      </p:sp>
    </p:spTree>
    <p:extLst>
      <p:ext uri="{BB962C8B-B14F-4D97-AF65-F5344CB8AC3E}">
        <p14:creationId xmlns:p14="http://schemas.microsoft.com/office/powerpoint/2010/main" val="332155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What</a:t>
            </a:r>
            <a:r>
              <a:rPr lang="en-US" sz="1100" baseline="0" dirty="0" smtClean="0"/>
              <a:t> is the difference between standard ArcMap and the </a:t>
            </a:r>
            <a:r>
              <a:rPr lang="en-US" sz="1100" baseline="0" dirty="0" err="1" smtClean="0"/>
              <a:t>NetMap</a:t>
            </a:r>
            <a:r>
              <a:rPr lang="en-US" sz="1100" baseline="0" dirty="0" smtClean="0"/>
              <a:t> add-in in ArcMap? To learn more about </a:t>
            </a:r>
            <a:r>
              <a:rPr lang="en-US" sz="1100" baseline="0" dirty="0" err="1" smtClean="0"/>
              <a:t>NetMap</a:t>
            </a:r>
            <a:r>
              <a:rPr lang="en-US" sz="1100" baseline="0" dirty="0" smtClean="0"/>
              <a:t>, see: www.terrainworks.com</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4</a:t>
            </a:fld>
            <a:endParaRPr lang="en-US"/>
          </a:p>
        </p:txBody>
      </p:sp>
    </p:spTree>
    <p:extLst>
      <p:ext uri="{BB962C8B-B14F-4D97-AF65-F5344CB8AC3E}">
        <p14:creationId xmlns:p14="http://schemas.microsoft.com/office/powerpoint/2010/main" val="96752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The first step is to map fish habitat according</a:t>
            </a:r>
            <a:r>
              <a:rPr lang="en-US" sz="1100" baseline="0" dirty="0" smtClean="0"/>
              <a:t> to intrinsic landscape position, known as “intrinsic habitat potential” or “IP”. The original </a:t>
            </a:r>
            <a:r>
              <a:rPr lang="en-US" sz="1100" baseline="0" dirty="0" err="1" smtClean="0"/>
              <a:t>coho</a:t>
            </a:r>
            <a:r>
              <a:rPr lang="en-US" sz="1100" baseline="0" dirty="0" smtClean="0"/>
              <a:t> IP model was developed more than a decade ago, including in the Oregon Coast Range, and was based on lower resolution DEMs and a limited ability to accurately map floodplains (left panel above). We now have the ability to more accurately map floodplain width and hence channel confinement, and this in combination with higher resolution DEMs, including LiDAR, allow for a much more accurate depiction of intrinsic habitat mapping (right panel above).  Learn more about this issue here: http://www.terrainworks.com/intrinsic-potential-ip-fish-habitat-modeling-read. See next slide for additional information.</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31</a:t>
            </a:fld>
            <a:endParaRPr lang="en-US"/>
          </a:p>
        </p:txBody>
      </p:sp>
    </p:spTree>
    <p:extLst>
      <p:ext uri="{BB962C8B-B14F-4D97-AF65-F5344CB8AC3E}">
        <p14:creationId xmlns:p14="http://schemas.microsoft.com/office/powerpoint/2010/main" val="2153123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These two cumulative frequency plots show the difference between the original (decade old) IP model scores</a:t>
            </a:r>
            <a:r>
              <a:rPr lang="en-US" sz="1100" baseline="0" dirty="0" smtClean="0"/>
              <a:t> for the Nehalem watershed compared to the newer (2015) IP scores using advanced floodplain mapping capabilities and the mixed 10 m – LiDAR </a:t>
            </a:r>
            <a:r>
              <a:rPr lang="en-US" sz="1100" baseline="0" dirty="0" err="1" smtClean="0"/>
              <a:t>DEMs.</a:t>
            </a:r>
            <a:r>
              <a:rPr lang="en-US" sz="1100" baseline="0" dirty="0" smtClean="0"/>
              <a:t> One of the largest differences is the reduction in the highest and lowest IP scores and a large increase in the moderate range of IP. Hence, very good </a:t>
            </a:r>
            <a:r>
              <a:rPr lang="en-US" sz="1100" baseline="0" dirty="0" err="1" smtClean="0"/>
              <a:t>coho</a:t>
            </a:r>
            <a:r>
              <a:rPr lang="en-US" sz="1100" baseline="0" dirty="0" smtClean="0"/>
              <a:t> habitat quality would be constrained to fewer areas.</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32</a:t>
            </a:fld>
            <a:endParaRPr lang="en-US"/>
          </a:p>
        </p:txBody>
      </p:sp>
    </p:spTree>
    <p:extLst>
      <p:ext uri="{BB962C8B-B14F-4D97-AF65-F5344CB8AC3E}">
        <p14:creationId xmlns:p14="http://schemas.microsoft.com/office/powerpoint/2010/main" val="1115225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This figure</a:t>
            </a:r>
            <a:r>
              <a:rPr lang="en-US" sz="1100" baseline="0" dirty="0" smtClean="0"/>
              <a:t> shows the locations of the upper and lower Nehalem restoration sites compared to the predicted </a:t>
            </a:r>
            <a:r>
              <a:rPr lang="en-US" sz="1100" baseline="0" dirty="0" err="1" smtClean="0"/>
              <a:t>coho</a:t>
            </a:r>
            <a:r>
              <a:rPr lang="en-US" sz="1100" baseline="0" dirty="0" smtClean="0"/>
              <a:t> intrinsic habitat potential. The next slide will show, quantitatively, how the restoration sites compare to the mapped IP scores.</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33</a:t>
            </a:fld>
            <a:endParaRPr lang="en-US"/>
          </a:p>
        </p:txBody>
      </p:sp>
    </p:spTree>
    <p:extLst>
      <p:ext uri="{BB962C8B-B14F-4D97-AF65-F5344CB8AC3E}">
        <p14:creationId xmlns:p14="http://schemas.microsoft.com/office/powerpoint/2010/main" val="2024518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The cumulative</a:t>
            </a:r>
            <a:r>
              <a:rPr lang="en-US" sz="1100" baseline="0" dirty="0" smtClean="0"/>
              <a:t> frequency plots above show the distribution of existing restoration sites in the lower and upper Nehalem watershed (e.g., associated with the lower and upper Nehalem Restoration Councils). This analysis shows that only about 20% of the restoration locations are located in predicted high </a:t>
            </a:r>
            <a:r>
              <a:rPr lang="en-US" sz="1100" baseline="0" dirty="0" err="1" smtClean="0"/>
              <a:t>coho</a:t>
            </a:r>
            <a:r>
              <a:rPr lang="en-US" sz="1100" baseline="0" dirty="0" smtClean="0"/>
              <a:t> IP areas. Between 10% and 30% of sites are located in areas of low IP. The majority of sites (50-70%) occurs within the moderate IP areas. This plot suggests that restoration sites may not be targeting the areas with the highest intrinsic site conditions for </a:t>
            </a:r>
            <a:r>
              <a:rPr lang="en-US" sz="1100" baseline="0" dirty="0" err="1" smtClean="0"/>
              <a:t>coho</a:t>
            </a:r>
            <a:r>
              <a:rPr lang="en-US" sz="1100" baseline="0" dirty="0" smtClean="0"/>
              <a:t> habitats. It may also indicate that restoration sites are targeting areas that currently have a lower IP score but that historically may have had a higher score, due to, for example, floodplain diking and channel </a:t>
            </a:r>
            <a:r>
              <a:rPr lang="en-US" sz="1100" baseline="0" dirty="0" err="1" smtClean="0"/>
              <a:t>downcutting</a:t>
            </a:r>
            <a:r>
              <a:rPr lang="en-US" sz="1100" baseline="0" dirty="0" smtClean="0"/>
              <a:t>. In either case, the use of modern IP maps could be used to help site future restoration locations. The removal of fish migration (barrier removal) projects in the lower Nehalem does not significantly change the outcome in the plots.</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34</a:t>
            </a:fld>
            <a:endParaRPr lang="en-US"/>
          </a:p>
        </p:txBody>
      </p:sp>
    </p:spTree>
    <p:extLst>
      <p:ext uri="{BB962C8B-B14F-4D97-AF65-F5344CB8AC3E}">
        <p14:creationId xmlns:p14="http://schemas.microsoft.com/office/powerpoint/2010/main" val="827923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distribution of rock</a:t>
            </a:r>
            <a:r>
              <a:rPr lang="en-US" sz="1100" baseline="0" dirty="0" smtClean="0"/>
              <a:t> types, ranging from hard rock (basalt) to soft rock (mudstone) helps explain the distribution of certain types of habitats in the Nehalem watershed (e.g., geology is destiny).</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35</a:t>
            </a:fld>
            <a:endParaRPr lang="en-US"/>
          </a:p>
        </p:txBody>
      </p:sp>
    </p:spTree>
    <p:extLst>
      <p:ext uri="{BB962C8B-B14F-4D97-AF65-F5344CB8AC3E}">
        <p14:creationId xmlns:p14="http://schemas.microsoft.com/office/powerpoint/2010/main" val="41868361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Here is a graphic that illustrates the locations of upper and lower Nehalem restoration locations compared to the highest </a:t>
            </a:r>
            <a:r>
              <a:rPr lang="en-US" sz="1100" dirty="0" err="1" smtClean="0"/>
              <a:t>coho</a:t>
            </a:r>
            <a:r>
              <a:rPr lang="en-US" sz="1100" dirty="0" smtClean="0"/>
              <a:t> IP scores. In some areas they</a:t>
            </a:r>
            <a:r>
              <a:rPr lang="en-US" sz="1100" baseline="0" dirty="0" smtClean="0"/>
              <a:t> overlap while in many other areas they do not. Note how </a:t>
            </a:r>
            <a:r>
              <a:rPr lang="en-US" sz="1100" baseline="0" dirty="0" err="1" smtClean="0"/>
              <a:t>coho</a:t>
            </a:r>
            <a:r>
              <a:rPr lang="en-US" sz="1100" baseline="0" dirty="0" smtClean="0"/>
              <a:t> IP high quality habitats are concentrated in several areas, as well as being more distributed in other areas. There are concentrated hotspots for </a:t>
            </a:r>
            <a:r>
              <a:rPr lang="en-US" sz="1100" baseline="0" dirty="0" err="1" smtClean="0"/>
              <a:t>coho</a:t>
            </a:r>
            <a:r>
              <a:rPr lang="en-US" sz="1100" baseline="0" dirty="0" smtClean="0"/>
              <a:t> habitats such as the lower floodplains area, currently under agriculture.</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36</a:t>
            </a:fld>
            <a:endParaRPr lang="en-US"/>
          </a:p>
        </p:txBody>
      </p:sp>
    </p:spTree>
    <p:extLst>
      <p:ext uri="{BB962C8B-B14F-4D97-AF65-F5344CB8AC3E}">
        <p14:creationId xmlns:p14="http://schemas.microsoft.com/office/powerpoint/2010/main" val="28257323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Floodplains are an important constituent of </a:t>
            </a:r>
            <a:r>
              <a:rPr lang="en-US" sz="1100" dirty="0" err="1" smtClean="0"/>
              <a:t>coho</a:t>
            </a:r>
            <a:r>
              <a:rPr lang="en-US" sz="1100" baseline="0" dirty="0" smtClean="0"/>
              <a:t> habitats and can be targeted for restoration. </a:t>
            </a:r>
            <a:r>
              <a:rPr lang="en-US" sz="1100" baseline="0" dirty="0" err="1" smtClean="0"/>
              <a:t>NetMap’s</a:t>
            </a:r>
            <a:r>
              <a:rPr lang="en-US" sz="1100" baseline="0" dirty="0" smtClean="0"/>
              <a:t> advanced floodplain mapping tool calculates floodplains based on multiples of </a:t>
            </a:r>
            <a:r>
              <a:rPr lang="en-US" sz="1100" baseline="0" dirty="0" err="1" smtClean="0"/>
              <a:t>bankfull</a:t>
            </a:r>
            <a:r>
              <a:rPr lang="en-US" sz="1100" baseline="0" dirty="0" smtClean="0"/>
              <a:t> depths above the channel. This graphic (right panel) illustrates this using a 2.5 m LiDAR DEM in the Nehalem. Floodplains at 1x </a:t>
            </a:r>
            <a:r>
              <a:rPr lang="en-US" sz="1100" baseline="0" dirty="0" err="1" smtClean="0"/>
              <a:t>bankfull</a:t>
            </a:r>
            <a:r>
              <a:rPr lang="en-US" sz="1100" baseline="0" dirty="0" smtClean="0"/>
              <a:t> depth defines the active channels; floodplain at 2x defines the current active floodplain; floodplain at 3x defines the higher current floodplain and or the historically active floodplain in channels that have incised; floodplains above 3x are likely terraces that do not get inundated. </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37</a:t>
            </a:fld>
            <a:endParaRPr lang="en-US"/>
          </a:p>
        </p:txBody>
      </p:sp>
    </p:spTree>
    <p:extLst>
      <p:ext uri="{BB962C8B-B14F-4D97-AF65-F5344CB8AC3E}">
        <p14:creationId xmlns:p14="http://schemas.microsoft.com/office/powerpoint/2010/main" val="11922746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smtClean="0"/>
              <a:t>NetMap’s</a:t>
            </a:r>
            <a:r>
              <a:rPr lang="en-US" sz="1100" dirty="0" smtClean="0"/>
              <a:t> floodplain mapping tool can be used to identify current floodplains and abandoned</a:t>
            </a:r>
            <a:r>
              <a:rPr lang="en-US" sz="1100" baseline="0" dirty="0" smtClean="0"/>
              <a:t> floodplains, those that were once active but currently are non functioning because of dikes and other land uses.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38</a:t>
            </a:fld>
            <a:endParaRPr lang="en-US"/>
          </a:p>
        </p:txBody>
      </p:sp>
    </p:spTree>
    <p:extLst>
      <p:ext uri="{BB962C8B-B14F-4D97-AF65-F5344CB8AC3E}">
        <p14:creationId xmlns:p14="http://schemas.microsoft.com/office/powerpoint/2010/main" val="20054849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Using LiDAR DEMs, the floodplain</a:t>
            </a:r>
            <a:r>
              <a:rPr lang="en-US" sz="1100" baseline="0" dirty="0" smtClean="0"/>
              <a:t> mapping tool can be used to detect the effects of dikes in isolating floodplains from their river systems, as illustrated above.</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39</a:t>
            </a:fld>
            <a:endParaRPr lang="en-US"/>
          </a:p>
        </p:txBody>
      </p:sp>
    </p:spTree>
    <p:extLst>
      <p:ext uri="{BB962C8B-B14F-4D97-AF65-F5344CB8AC3E}">
        <p14:creationId xmlns:p14="http://schemas.microsoft.com/office/powerpoint/2010/main" val="10134690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This map shows how floodplains</a:t>
            </a:r>
            <a:r>
              <a:rPr lang="en-US" sz="1100" baseline="0" dirty="0" smtClean="0"/>
              <a:t> and terraces are distributed across the Nehalem watershed. There are pockets of larger floodplains shown in red and yellow on the map.</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40</a:t>
            </a:fld>
            <a:endParaRPr lang="en-US"/>
          </a:p>
        </p:txBody>
      </p:sp>
    </p:spTree>
    <p:extLst>
      <p:ext uri="{BB962C8B-B14F-4D97-AF65-F5344CB8AC3E}">
        <p14:creationId xmlns:p14="http://schemas.microsoft.com/office/powerpoint/2010/main" val="1440975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smtClean="0"/>
              <a:t>NetMap</a:t>
            </a:r>
            <a:r>
              <a:rPr lang="en-US" sz="1100" dirty="0" smtClean="0"/>
              <a:t> uses a “virtual watershed” in the watershed restoration analysis. To learn more about virtual</a:t>
            </a:r>
            <a:r>
              <a:rPr lang="en-US" sz="1100" baseline="0" dirty="0" smtClean="0"/>
              <a:t> watersheds, go here: http://www.terrainworks.com/digital-hydroscape-virtual-watershed</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5</a:t>
            </a:fld>
            <a:endParaRPr lang="en-US"/>
          </a:p>
        </p:txBody>
      </p:sp>
    </p:spTree>
    <p:extLst>
      <p:ext uri="{BB962C8B-B14F-4D97-AF65-F5344CB8AC3E}">
        <p14:creationId xmlns:p14="http://schemas.microsoft.com/office/powerpoint/2010/main" val="9920377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Here</a:t>
            </a:r>
            <a:r>
              <a:rPr lang="en-US" sz="1100" baseline="0" dirty="0" smtClean="0"/>
              <a:t> we see the locations of the largest (widest) 10% of floodplains in the Nehalem watershed. For example, only 10% of the upper Nehalem existing restoration locations are located in the widest floodplains. See next slide for a more detailed comparison.</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41</a:t>
            </a:fld>
            <a:endParaRPr lang="en-US"/>
          </a:p>
        </p:txBody>
      </p:sp>
    </p:spTree>
    <p:extLst>
      <p:ext uri="{BB962C8B-B14F-4D97-AF65-F5344CB8AC3E}">
        <p14:creationId xmlns:p14="http://schemas.microsoft.com/office/powerpoint/2010/main" val="34936997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The figure</a:t>
            </a:r>
            <a:r>
              <a:rPr lang="en-US" sz="1100" baseline="0" dirty="0" smtClean="0"/>
              <a:t> shows the cumulative frequency plots of the lower and upper Nehalem that reveal that current restoration sites are not targeting the areas of the widest floodplains. This is probably due to the fact that the largest floodplains in the Nehalem are under agriculture land use. However, this finding might also point to an opportunity to extend restoration activities to wide floodplains, if land use issues can be overcome.</a:t>
            </a:r>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42</a:t>
            </a:fld>
            <a:endParaRPr lang="en-US"/>
          </a:p>
        </p:txBody>
      </p:sp>
    </p:spTree>
    <p:extLst>
      <p:ext uri="{BB962C8B-B14F-4D97-AF65-F5344CB8AC3E}">
        <p14:creationId xmlns:p14="http://schemas.microsoft.com/office/powerpoint/2010/main" val="19551433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Another</a:t>
            </a:r>
            <a:r>
              <a:rPr lang="en-US" sz="1100" baseline="0" dirty="0" smtClean="0"/>
              <a:t> important fish habitat component is in-stream wood recruitment</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43</a:t>
            </a:fld>
            <a:endParaRPr lang="en-US"/>
          </a:p>
        </p:txBody>
      </p:sp>
    </p:spTree>
    <p:extLst>
      <p:ext uri="{BB962C8B-B14F-4D97-AF65-F5344CB8AC3E}">
        <p14:creationId xmlns:p14="http://schemas.microsoft.com/office/powerpoint/2010/main" val="10986679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Remote</a:t>
            </a:r>
            <a:r>
              <a:rPr lang="en-US" sz="1100" baseline="0" dirty="0" smtClean="0"/>
              <a:t> sensing data from LEMMA is used in </a:t>
            </a:r>
            <a:r>
              <a:rPr lang="en-US" sz="1100" baseline="0" dirty="0" err="1" smtClean="0"/>
              <a:t>NetMap’s</a:t>
            </a:r>
            <a:r>
              <a:rPr lang="en-US" sz="1100" baseline="0" dirty="0" smtClean="0"/>
              <a:t> watershed scale wood recruitment tool. Here we can see the distribution of vegetation/tree sizes across the Nehalem watershed. The ownership map in the top right corner that shows the distribution of private and public (state) lands corresponds in large part to the distribution of tree sizes. The dominance of small trees and saplings is concentrated in the private lands. However, many streams, particularly fish bearing, do have vegetation buffers that include larger trees (not easily seen in the watershed scale map).</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44</a:t>
            </a:fld>
            <a:endParaRPr lang="en-US"/>
          </a:p>
        </p:txBody>
      </p:sp>
    </p:spTree>
    <p:extLst>
      <p:ext uri="{BB962C8B-B14F-4D97-AF65-F5344CB8AC3E}">
        <p14:creationId xmlns:p14="http://schemas.microsoft.com/office/powerpoint/2010/main" val="4801886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This map shows the distribution of areas along channels that have greater than and less than 1 piece</a:t>
            </a:r>
            <a:r>
              <a:rPr lang="en-US" sz="1100" baseline="0" dirty="0" smtClean="0"/>
              <a:t> of instream wood &gt; 50 cm in diameter (e.g., large wood). The blue lines appear somewhat exaggerated since the higher wood loading can occur anywhere along the average 100 m reaches. Nevertheless, maps like this can be used to plan restoration by identifying areas of current low wood recruitment and when they overlap with areas of high IP scores (priority areas for restoration). Likewise, areas of high wood loading associated with high </a:t>
            </a:r>
            <a:r>
              <a:rPr lang="en-US" sz="1100" baseline="0" dirty="0" err="1" smtClean="0"/>
              <a:t>coho</a:t>
            </a:r>
            <a:r>
              <a:rPr lang="en-US" sz="1100" baseline="0" dirty="0" smtClean="0"/>
              <a:t> habitat potential could be identified for extra protection or even different types of restoration.</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45</a:t>
            </a:fld>
            <a:endParaRPr lang="en-US"/>
          </a:p>
        </p:txBody>
      </p:sp>
    </p:spTree>
    <p:extLst>
      <p:ext uri="{BB962C8B-B14F-4D97-AF65-F5344CB8AC3E}">
        <p14:creationId xmlns:p14="http://schemas.microsoft.com/office/powerpoint/2010/main" val="10410615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kern="1200" dirty="0" smtClean="0">
                <a:solidFill>
                  <a:schemeClr val="tx1"/>
                </a:solidFill>
                <a:effectLst/>
                <a:latin typeface="+mn-lt"/>
                <a:ea typeface="+mn-ea"/>
                <a:cs typeface="+mn-cs"/>
              </a:rPr>
              <a:t>The cumulative distributions of recruitment rates are</a:t>
            </a:r>
            <a:r>
              <a:rPr lang="en-US" sz="1100" b="0" i="0" kern="1200" baseline="0" dirty="0" smtClean="0">
                <a:solidFill>
                  <a:schemeClr val="tx1"/>
                </a:solidFill>
                <a:effectLst/>
                <a:latin typeface="+mn-lt"/>
                <a:ea typeface="+mn-ea"/>
                <a:cs typeface="+mn-cs"/>
              </a:rPr>
              <a:t> derived from the previous wood recruitment map. Note that </a:t>
            </a:r>
            <a:r>
              <a:rPr lang="en-US" sz="1100" b="0" i="0" kern="1200" dirty="0" smtClean="0">
                <a:solidFill>
                  <a:schemeClr val="tx1"/>
                </a:solidFill>
                <a:effectLst/>
                <a:latin typeface="+mn-lt"/>
                <a:ea typeface="+mn-ea"/>
                <a:cs typeface="+mn-cs"/>
              </a:rPr>
              <a:t>only about 4% of the network gets recruitment rates &gt; 1pc/</a:t>
            </a:r>
            <a:r>
              <a:rPr lang="en-US" sz="1100" b="0" i="0" kern="1200" dirty="0" err="1" smtClean="0">
                <a:solidFill>
                  <a:schemeClr val="tx1"/>
                </a:solidFill>
                <a:effectLst/>
                <a:latin typeface="+mn-lt"/>
                <a:ea typeface="+mn-ea"/>
                <a:cs typeface="+mn-cs"/>
              </a:rPr>
              <a:t>yr</a:t>
            </a:r>
            <a:r>
              <a:rPr lang="en-US" sz="1100" b="0" i="0" kern="1200" dirty="0" smtClean="0">
                <a:solidFill>
                  <a:schemeClr val="tx1"/>
                </a:solidFill>
                <a:effectLst/>
                <a:latin typeface="+mn-lt"/>
                <a:ea typeface="+mn-ea"/>
                <a:cs typeface="+mn-cs"/>
              </a:rPr>
              <a:t>/100m, whereas it looks like a much greater proportion on the map in the previous slide (a type of optical</a:t>
            </a:r>
            <a:r>
              <a:rPr lang="en-US" sz="1100" b="0" i="0" kern="1200" baseline="0" dirty="0" smtClean="0">
                <a:solidFill>
                  <a:schemeClr val="tx1"/>
                </a:solidFill>
                <a:effectLst/>
                <a:latin typeface="+mn-lt"/>
                <a:ea typeface="+mn-ea"/>
                <a:cs typeface="+mn-cs"/>
              </a:rPr>
              <a:t> illusion). However the cumulative distributions above provide a more accurate picture of watershed scale wood loading, including the obvious pattern that streams on private lands have less recruitment potential for large wood (&gt; 50 cm) compared to public (state) lands. This pattern can also be seen in two slides above that show the distribution of tree sizes.</a:t>
            </a:r>
            <a:endParaRPr lang="en-US" sz="1100" b="0" i="0" kern="1200" dirty="0" smtClean="0">
              <a:solidFill>
                <a:schemeClr val="tx1"/>
              </a:solidFill>
              <a:effectLst/>
              <a:latin typeface="+mn-lt"/>
              <a:ea typeface="+mn-ea"/>
              <a:cs typeface="+mn-cs"/>
            </a:endParaRPr>
          </a:p>
          <a:p>
            <a:endParaRPr lang="en-US" sz="1000" dirty="0"/>
          </a:p>
        </p:txBody>
      </p:sp>
      <p:sp>
        <p:nvSpPr>
          <p:cNvPr id="4" name="Slide Number Placeholder 3"/>
          <p:cNvSpPr>
            <a:spLocks noGrp="1"/>
          </p:cNvSpPr>
          <p:nvPr>
            <p:ph type="sldNum" sz="quarter" idx="10"/>
          </p:nvPr>
        </p:nvSpPr>
        <p:spPr/>
        <p:txBody>
          <a:bodyPr/>
          <a:lstStyle/>
          <a:p>
            <a:fld id="{68793C17-05B3-4689-9FA4-3FC54867D560}" type="slidenum">
              <a:rPr lang="en-US" smtClean="0"/>
              <a:t>46</a:t>
            </a:fld>
            <a:endParaRPr lang="en-US"/>
          </a:p>
        </p:txBody>
      </p:sp>
    </p:spTree>
    <p:extLst>
      <p:ext uri="{BB962C8B-B14F-4D97-AF65-F5344CB8AC3E}">
        <p14:creationId xmlns:p14="http://schemas.microsoft.com/office/powerpoint/2010/main" val="14537896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Shade and thermal loading can</a:t>
            </a:r>
            <a:r>
              <a:rPr lang="en-US" sz="1100" baseline="0" dirty="0" smtClean="0"/>
              <a:t> be important considerations when planning restoration activities. In particular, shade and thermal loading can be added to the other habitat forming factors to identify the best or optimized areas for targeting riparian and instream restoration.</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47</a:t>
            </a:fld>
            <a:endParaRPr lang="en-US"/>
          </a:p>
        </p:txBody>
      </p:sp>
    </p:spTree>
    <p:extLst>
      <p:ext uri="{BB962C8B-B14F-4D97-AF65-F5344CB8AC3E}">
        <p14:creationId xmlns:p14="http://schemas.microsoft.com/office/powerpoint/2010/main" val="35866823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Basal</a:t>
            </a:r>
            <a:r>
              <a:rPr lang="en-US" sz="1100" baseline="0" dirty="0" smtClean="0"/>
              <a:t> area is often used as an index of potential shade, as seen here in an Oregon Department of Forestry Report from 2001. The scanned plot on the right shows the range of basal area associated with streams of different sizes. We can keep that in mind as we examine the basal area along streams in the Nehalem watershed in the next couple slides.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48</a:t>
            </a:fld>
            <a:endParaRPr lang="en-US"/>
          </a:p>
        </p:txBody>
      </p:sp>
    </p:spTree>
    <p:extLst>
      <p:ext uri="{BB962C8B-B14F-4D97-AF65-F5344CB8AC3E}">
        <p14:creationId xmlns:p14="http://schemas.microsoft.com/office/powerpoint/2010/main" val="23569768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Here is the LEMMA/GNN data on basal area, conifer</a:t>
            </a:r>
            <a:r>
              <a:rPr lang="en-US" sz="1100" baseline="0" dirty="0" smtClean="0"/>
              <a:t> and hardwoods combined for the Nehalem watershed.</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49</a:t>
            </a:fld>
            <a:endParaRPr lang="en-US"/>
          </a:p>
        </p:txBody>
      </p:sp>
    </p:spTree>
    <p:extLst>
      <p:ext uri="{BB962C8B-B14F-4D97-AF65-F5344CB8AC3E}">
        <p14:creationId xmlns:p14="http://schemas.microsoft.com/office/powerpoint/2010/main" val="9100356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Here is a map of </a:t>
            </a:r>
            <a:r>
              <a:rPr lang="en-US" sz="1100" dirty="0" err="1" smtClean="0"/>
              <a:t>coho</a:t>
            </a:r>
            <a:r>
              <a:rPr lang="en-US" sz="1100" dirty="0" smtClean="0"/>
              <a:t> bearing streams only revealing areas of high to low shade. Certain areas stand out</a:t>
            </a:r>
            <a:r>
              <a:rPr lang="en-US" sz="1100" baseline="0" dirty="0" smtClean="0"/>
              <a:t> as having low shade including the larger valley floors that are developed including for agriculture.</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50</a:t>
            </a:fld>
            <a:endParaRPr lang="en-US"/>
          </a:p>
        </p:txBody>
      </p:sp>
    </p:spTree>
    <p:extLst>
      <p:ext uri="{BB962C8B-B14F-4D97-AF65-F5344CB8AC3E}">
        <p14:creationId xmlns:p14="http://schemas.microsoft.com/office/powerpoint/2010/main" val="2040843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data structure of the virtual watershed includes a synthetic river network (derived from DEMs and the NHD) and drainage wings, local contributing areas located on both sides of 100 m channel segments.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6</a:t>
            </a:fld>
            <a:endParaRPr lang="en-US"/>
          </a:p>
        </p:txBody>
      </p:sp>
    </p:spTree>
    <p:extLst>
      <p:ext uri="{BB962C8B-B14F-4D97-AF65-F5344CB8AC3E}">
        <p14:creationId xmlns:p14="http://schemas.microsoft.com/office/powerpoint/2010/main" val="26926517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With headwaters included, the shade levels are much lower</a:t>
            </a:r>
            <a:r>
              <a:rPr lang="en-US" sz="1100" baseline="0" dirty="0" smtClean="0"/>
              <a:t> in many headwater streams, as shown in this slide in the eastern portion of the Nehalem basin, in large part on private forest lands (where no buffers are required).</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51</a:t>
            </a:fld>
            <a:endParaRPr lang="en-US"/>
          </a:p>
        </p:txBody>
      </p:sp>
    </p:spTree>
    <p:extLst>
      <p:ext uri="{BB962C8B-B14F-4D97-AF65-F5344CB8AC3E}">
        <p14:creationId xmlns:p14="http://schemas.microsoft.com/office/powerpoint/2010/main" val="20378572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Vegetation shade is one important</a:t>
            </a:r>
            <a:r>
              <a:rPr lang="en-US" sz="1100" baseline="0" dirty="0" smtClean="0"/>
              <a:t> factor influencing stream temperature. Another is whether the stream is topographically situated to be sensitive to increased or decreased thermal loading. </a:t>
            </a:r>
            <a:r>
              <a:rPr lang="en-US" sz="1100" baseline="0" dirty="0" err="1" smtClean="0"/>
              <a:t>NetMap’s</a:t>
            </a:r>
            <a:r>
              <a:rPr lang="en-US" sz="1100" baseline="0" dirty="0" smtClean="0"/>
              <a:t> thermal loading tool provides an estimate of bare earth loading in watt hours. Topographic patterns on thermal loading are apparent – south facing streams are sensitive as are wide channels located in wide floodplains. Less thermal loading occurs in north facing channels and channels located in deep valleys (southwestern portion of the basin). We can combine estimates of shade (basal area) with thermal loading to produce a new map.</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52</a:t>
            </a:fld>
            <a:endParaRPr lang="en-US"/>
          </a:p>
        </p:txBody>
      </p:sp>
    </p:spTree>
    <p:extLst>
      <p:ext uri="{BB962C8B-B14F-4D97-AF65-F5344CB8AC3E}">
        <p14:creationId xmlns:p14="http://schemas.microsoft.com/office/powerpoint/2010/main" val="8345623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We can divide basal</a:t>
            </a:r>
            <a:r>
              <a:rPr lang="en-US" sz="1100" baseline="0" dirty="0" smtClean="0"/>
              <a:t> area along streams by bare Earth thermal loading to produce a sensitivity index of current shade conditions on potential impacts on stream temperature. The smaller the shade (basal area) and the higher the bare Earth thermal load, the smaller the index value and the greater the channel sensitivity; the larger the shade and the lower the thermal load, the larger the index value and the smaller the channel sensitivity. The warmer colors in the map indicate those areas sensitive to increased thermal loading due to present day reductions in shade. This can be used to help prioritize locations for restoration.</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53</a:t>
            </a:fld>
            <a:endParaRPr lang="en-US"/>
          </a:p>
        </p:txBody>
      </p:sp>
    </p:spTree>
    <p:extLst>
      <p:ext uri="{BB962C8B-B14F-4D97-AF65-F5344CB8AC3E}">
        <p14:creationId xmlns:p14="http://schemas.microsoft.com/office/powerpoint/2010/main" val="20811689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93C17-05B3-4689-9FA4-3FC54867D560}" type="slidenum">
              <a:rPr lang="en-US" smtClean="0"/>
              <a:t>54</a:t>
            </a:fld>
            <a:endParaRPr lang="en-US"/>
          </a:p>
        </p:txBody>
      </p:sp>
    </p:spTree>
    <p:extLst>
      <p:ext uri="{BB962C8B-B14F-4D97-AF65-F5344CB8AC3E}">
        <p14:creationId xmlns:p14="http://schemas.microsoft.com/office/powerpoint/2010/main" val="3385163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Any </a:t>
            </a:r>
            <a:r>
              <a:rPr lang="en-US" sz="1100" dirty="0" err="1" smtClean="0"/>
              <a:t>NetMap</a:t>
            </a:r>
            <a:r>
              <a:rPr lang="en-US" sz="1100" dirty="0" smtClean="0"/>
              <a:t> attribute can be exported</a:t>
            </a:r>
            <a:r>
              <a:rPr lang="en-US" sz="1100" baseline="0" dirty="0" smtClean="0"/>
              <a:t> to Google Earth, as seen here in the lower Nehalem watershed where the shade-thermal loading sensitivity index is mapped onto the topography. The wide valley floors (likely former floodplains) are areas of greatest concern and identify areas where increased shade would be of highest priority. In addition, this index can be combined with </a:t>
            </a:r>
            <a:r>
              <a:rPr lang="en-US" sz="1100" baseline="0" dirty="0" err="1" smtClean="0"/>
              <a:t>coho</a:t>
            </a:r>
            <a:r>
              <a:rPr lang="en-US" sz="1100" baseline="0" dirty="0" smtClean="0"/>
              <a:t> intrinsic habitat potential to further optimize locations where enhanced shade would be highly desirable.</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55</a:t>
            </a:fld>
            <a:endParaRPr lang="en-US"/>
          </a:p>
        </p:txBody>
      </p:sp>
    </p:spTree>
    <p:extLst>
      <p:ext uri="{BB962C8B-B14F-4D97-AF65-F5344CB8AC3E}">
        <p14:creationId xmlns:p14="http://schemas.microsoft.com/office/powerpoint/2010/main" val="30672967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Recall one of the restoration planning</a:t>
            </a:r>
            <a:r>
              <a:rPr lang="en-US" sz="1100" baseline="0" dirty="0" smtClean="0"/>
              <a:t> decision spaces, involving overlaying maps of habitat forming processes. The issue of gravel supply has been omitted in the current presentation but see PPT addendum (at the end of this presentation) to review results from the sediment (gravel) supply analysis.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56</a:t>
            </a:fld>
            <a:endParaRPr lang="en-US"/>
          </a:p>
        </p:txBody>
      </p:sp>
    </p:spTree>
    <p:extLst>
      <p:ext uri="{BB962C8B-B14F-4D97-AF65-F5344CB8AC3E}">
        <p14:creationId xmlns:p14="http://schemas.microsoft.com/office/powerpoint/2010/main" val="21223231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Decision Space: combine </a:t>
            </a:r>
            <a:r>
              <a:rPr lang="en-US" sz="1100" dirty="0" err="1" smtClean="0"/>
              <a:t>coho</a:t>
            </a:r>
            <a:r>
              <a:rPr lang="en-US" sz="1100" dirty="0" smtClean="0"/>
              <a:t> intrinsic potential scores with current,</a:t>
            </a:r>
            <a:r>
              <a:rPr lang="en-US" sz="1100" baseline="0" dirty="0" smtClean="0"/>
              <a:t> in-stream wood recruitment. Visually identify areas of overlap between the two. In areas of the highest IP scores and the highest wood recruitment, enhance protection. In areas of highest IP scores and lowest wood recruitment, prioritize for restoration activities (instream structures and or riparian restoration).</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57</a:t>
            </a:fld>
            <a:endParaRPr lang="en-US"/>
          </a:p>
        </p:txBody>
      </p:sp>
    </p:spTree>
    <p:extLst>
      <p:ext uri="{BB962C8B-B14F-4D97-AF65-F5344CB8AC3E}">
        <p14:creationId xmlns:p14="http://schemas.microsoft.com/office/powerpoint/2010/main" val="18152336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 second type of restoration planning decision space: using</a:t>
            </a:r>
            <a:r>
              <a:rPr lang="en-US" sz="1100" baseline="0" dirty="0" smtClean="0"/>
              <a:t> data distributions for all relevant habitat forming processes, select habitat condition thresholds for each of them and let </a:t>
            </a:r>
            <a:r>
              <a:rPr lang="en-US" sz="1100" baseline="0" dirty="0" err="1" smtClean="0"/>
              <a:t>NetMap</a:t>
            </a:r>
            <a:r>
              <a:rPr lang="en-US" sz="1100" baseline="0" dirty="0" smtClean="0"/>
              <a:t> quickly search for and locate spatial intersections between the various attributes. For example, where does the highest 10% of </a:t>
            </a:r>
            <a:r>
              <a:rPr lang="en-US" sz="1100" baseline="0" dirty="0" err="1" smtClean="0"/>
              <a:t>coho</a:t>
            </a:r>
            <a:r>
              <a:rPr lang="en-US" sz="1100" baseline="0" dirty="0" smtClean="0"/>
              <a:t> quality habitats (IP) intersect with the lowest wood recruitment potential and the widest floodplains? How many sites are there and where are they located. Use these data to prioritize restoration. Some examples follow.</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58</a:t>
            </a:fld>
            <a:endParaRPr lang="en-US"/>
          </a:p>
        </p:txBody>
      </p:sp>
    </p:spTree>
    <p:extLst>
      <p:ext uri="{BB962C8B-B14F-4D97-AF65-F5344CB8AC3E}">
        <p14:creationId xmlns:p14="http://schemas.microsoft.com/office/powerpoint/2010/main" val="39424487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smtClean="0"/>
              <a:t>NetMap</a:t>
            </a:r>
            <a:r>
              <a:rPr lang="en-US" sz="1100" dirty="0" smtClean="0"/>
              <a:t> contains a tool, that works with its virtual</a:t>
            </a:r>
            <a:r>
              <a:rPr lang="en-US" sz="1100" baseline="0" dirty="0" smtClean="0"/>
              <a:t> watershed like the Nehalem, to quickly locate intersections among habitat forming processes to help prioritize restoration site selection and monitoring. For more details on this tool, see: http://www.netmaptools.org/Pages/NetMapHelp/overlap_tool___reaches.htm</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59</a:t>
            </a:fld>
            <a:endParaRPr lang="en-US"/>
          </a:p>
        </p:txBody>
      </p:sp>
    </p:spTree>
    <p:extLst>
      <p:ext uri="{BB962C8B-B14F-4D97-AF65-F5344CB8AC3E}">
        <p14:creationId xmlns:p14="http://schemas.microsoft.com/office/powerpoint/2010/main" val="37378222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Using </a:t>
            </a:r>
            <a:r>
              <a:rPr lang="en-US" sz="1100" dirty="0" err="1" smtClean="0"/>
              <a:t>NetMap’s</a:t>
            </a:r>
            <a:r>
              <a:rPr lang="en-US" sz="1100" dirty="0" smtClean="0"/>
              <a:t> tool, we quickly identified the locations where the highest 10% of </a:t>
            </a:r>
            <a:r>
              <a:rPr lang="en-US" sz="1100" dirty="0" err="1" smtClean="0"/>
              <a:t>coho</a:t>
            </a:r>
            <a:r>
              <a:rPr lang="en-US" sz="1100" dirty="0" smtClean="0"/>
              <a:t> habitat quality (IP) overlaps</a:t>
            </a:r>
            <a:r>
              <a:rPr lang="en-US" sz="1100" baseline="0" dirty="0" smtClean="0"/>
              <a:t> with the lowest 10% of wood recruitment. 281 sites were identified out of the total of 11,518 reaches in the virtual watershed (2.4% of the fish bearing network, with a total length of 32 km).  Analysts, using the tool (previous slide), can change the threshold values (e.g., top 5%).</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60</a:t>
            </a:fld>
            <a:endParaRPr lang="en-US"/>
          </a:p>
        </p:txBody>
      </p:sp>
    </p:spTree>
    <p:extLst>
      <p:ext uri="{BB962C8B-B14F-4D97-AF65-F5344CB8AC3E}">
        <p14:creationId xmlns:p14="http://schemas.microsoft.com/office/powerpoint/2010/main" val="3622042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drainage wings discretize the watershed terrestrial environment</a:t>
            </a:r>
            <a:r>
              <a:rPr lang="en-US" sz="1100" baseline="0" dirty="0" smtClean="0"/>
              <a:t> into small areas (approx. 0.1 km</a:t>
            </a:r>
            <a:r>
              <a:rPr lang="en-US" sz="1100" baseline="30000" dirty="0" smtClean="0"/>
              <a:t>2</a:t>
            </a:r>
            <a:r>
              <a:rPr lang="en-US" sz="1100" baseline="0" dirty="0" smtClean="0"/>
              <a:t> in area) and all information on hillsides is then summarized to channels. This supports analysis of aquatic habitat-terrestrial stressor intersections.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7</a:t>
            </a:fld>
            <a:endParaRPr lang="en-US"/>
          </a:p>
        </p:txBody>
      </p:sp>
    </p:spTree>
    <p:extLst>
      <p:ext uri="{BB962C8B-B14F-4D97-AF65-F5344CB8AC3E}">
        <p14:creationId xmlns:p14="http://schemas.microsoft.com/office/powerpoint/2010/main" val="42054502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Another example of restoration size optimization. Locate</a:t>
            </a:r>
            <a:r>
              <a:rPr lang="en-US" sz="1100" baseline="0" dirty="0" smtClean="0"/>
              <a:t> the areas with the highest 10% of </a:t>
            </a:r>
            <a:r>
              <a:rPr lang="en-US" sz="1100" baseline="0" dirty="0" err="1" smtClean="0"/>
              <a:t>coho</a:t>
            </a:r>
            <a:r>
              <a:rPr lang="en-US" sz="1100" baseline="0" dirty="0" smtClean="0"/>
              <a:t> habitat quality overlap with the lowest 10% of shade and thermal sensitivity. 347 sites were selected or about 3% of the fish bearing network.</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61</a:t>
            </a:fld>
            <a:endParaRPr lang="en-US"/>
          </a:p>
        </p:txBody>
      </p:sp>
    </p:spTree>
    <p:extLst>
      <p:ext uri="{BB962C8B-B14F-4D97-AF65-F5344CB8AC3E}">
        <p14:creationId xmlns:p14="http://schemas.microsoft.com/office/powerpoint/2010/main" val="15440117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Sometimes, priority sites will overlap, yielding a bigger</a:t>
            </a:r>
            <a:r>
              <a:rPr lang="en-US" sz="1100" baseline="0" dirty="0" smtClean="0"/>
              <a:t> bang for your buck! Here there is commensurability among the best </a:t>
            </a:r>
            <a:r>
              <a:rPr lang="en-US" sz="1100" baseline="0" dirty="0" err="1" smtClean="0"/>
              <a:t>coho</a:t>
            </a:r>
            <a:r>
              <a:rPr lang="en-US" sz="1100" baseline="0" dirty="0" smtClean="0"/>
              <a:t> habitats (IP) and low wood recruitment and shade-thermal sensitivity. Use these types of maps to prioritize restoration actions.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62</a:t>
            </a:fld>
            <a:endParaRPr lang="en-US"/>
          </a:p>
        </p:txBody>
      </p:sp>
    </p:spTree>
    <p:extLst>
      <p:ext uri="{BB962C8B-B14F-4D97-AF65-F5344CB8AC3E}">
        <p14:creationId xmlns:p14="http://schemas.microsoft.com/office/powerpoint/2010/main" val="1636548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In </a:t>
            </a:r>
            <a:r>
              <a:rPr lang="en-US" sz="1100" dirty="0" err="1" smtClean="0"/>
              <a:t>NetMap</a:t>
            </a:r>
            <a:r>
              <a:rPr lang="en-US" sz="1100" dirty="0" smtClean="0"/>
              <a:t>, you can search for five</a:t>
            </a:r>
            <a:r>
              <a:rPr lang="en-US" sz="1100" baseline="0" dirty="0" smtClean="0"/>
              <a:t> levels of intersections or overlaps among habitat forming conditions (or lack thereof). This example shows how four factors were overlaid: highest 10% of </a:t>
            </a:r>
            <a:r>
              <a:rPr lang="en-US" sz="1100" baseline="0" dirty="0" err="1" smtClean="0"/>
              <a:t>coho</a:t>
            </a:r>
            <a:r>
              <a:rPr lang="en-US" sz="1100" baseline="0" dirty="0" smtClean="0"/>
              <a:t> habitat, highest 10% of floodplain width, lowest 10% of in-stream wood recruitment and the lowest 10% of shade, conditioned by thermal sensitivity. Only about 1% of the fish bearing network meets these criteria; use this type of information to inform restoration planning.</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63</a:t>
            </a:fld>
            <a:endParaRPr lang="en-US"/>
          </a:p>
        </p:txBody>
      </p:sp>
    </p:spTree>
    <p:extLst>
      <p:ext uri="{BB962C8B-B14F-4D97-AF65-F5344CB8AC3E}">
        <p14:creationId xmlns:p14="http://schemas.microsoft.com/office/powerpoint/2010/main" val="35795531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Ownership (federal,</a:t>
            </a:r>
            <a:r>
              <a:rPr lang="en-US" sz="1100" baseline="0" dirty="0" smtClean="0"/>
              <a:t> state, local, private) can be an important determinant in selecting restoration sites. See how ownership varies across the</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64</a:t>
            </a:fld>
            <a:endParaRPr lang="en-US"/>
          </a:p>
        </p:txBody>
      </p:sp>
    </p:spTree>
    <p:extLst>
      <p:ext uri="{BB962C8B-B14F-4D97-AF65-F5344CB8AC3E}">
        <p14:creationId xmlns:p14="http://schemas.microsoft.com/office/powerpoint/2010/main" val="13039882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Another important factor to</a:t>
            </a:r>
            <a:r>
              <a:rPr lang="en-US" sz="1100" baseline="0" dirty="0" smtClean="0"/>
              <a:t> consider in watershed restoration is landslide potential. Although not considered a restoration priority per se, information on landslide potential could be used in watershed management planning more generally, or restoration planning more specifically, about where erosion risk is the highest and what types of land uses can contribute to it, such as roads. The image above is from the Oregon Coast Range.</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65</a:t>
            </a:fld>
            <a:endParaRPr lang="en-US"/>
          </a:p>
        </p:txBody>
      </p:sp>
    </p:spTree>
    <p:extLst>
      <p:ext uri="{BB962C8B-B14F-4D97-AF65-F5344CB8AC3E}">
        <p14:creationId xmlns:p14="http://schemas.microsoft.com/office/powerpoint/2010/main" val="13400965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a:t>
            </a:r>
            <a:r>
              <a:rPr lang="en-US" sz="1100" baseline="0" dirty="0" smtClean="0"/>
              <a:t> slide shows several types of </a:t>
            </a:r>
            <a:r>
              <a:rPr lang="en-US" sz="1100" baseline="0" dirty="0" err="1" smtClean="0"/>
              <a:t>NetMap</a:t>
            </a:r>
            <a:r>
              <a:rPr lang="en-US" sz="1100" baseline="0" dirty="0" smtClean="0"/>
              <a:t> outputs including landslide risk, fish habitats (steelhead IP), floodplains and road erosion potential. The key is to link these to identify areas of concern, including for prioritizing watershed restoration.</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66</a:t>
            </a:fld>
            <a:endParaRPr lang="en-US"/>
          </a:p>
        </p:txBody>
      </p:sp>
    </p:spTree>
    <p:extLst>
      <p:ext uri="{BB962C8B-B14F-4D97-AF65-F5344CB8AC3E}">
        <p14:creationId xmlns:p14="http://schemas.microsoft.com/office/powerpoint/2010/main" val="15497094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Here is an example of how shallow</a:t>
            </a:r>
            <a:r>
              <a:rPr lang="en-US" sz="1100" baseline="0" dirty="0" smtClean="0"/>
              <a:t> landslide potential is mapped using either 10 m or LiDAR DEMs in the Nehalem watershed. The LiDAR DEM when used with shallow landslide models provide a much higher spatial resolution, although the 10 m does an adequate job.</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67</a:t>
            </a:fld>
            <a:endParaRPr lang="en-US"/>
          </a:p>
        </p:txBody>
      </p:sp>
    </p:spTree>
    <p:extLst>
      <p:ext uri="{BB962C8B-B14F-4D97-AF65-F5344CB8AC3E}">
        <p14:creationId xmlns:p14="http://schemas.microsoft.com/office/powerpoint/2010/main" val="33272114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Landslides often transition into debris flows that move through steep and confined headwater</a:t>
            </a:r>
            <a:r>
              <a:rPr lang="en-US" sz="1100" baseline="0" dirty="0" smtClean="0"/>
              <a:t> streams. Debris flows can pose a risk to fisheries but they can also be sources of large woody debris to streams, that can enhance fish habitat. For example, restoration could target the leaving of buffer strips along certain headwater streams to ensure the long term supply of large wood to streams; in many areas of the Oregon Coast Range, debris flow related upslope sources of wood are the dominant wood supply.</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68</a:t>
            </a:fld>
            <a:endParaRPr lang="en-US"/>
          </a:p>
        </p:txBody>
      </p:sp>
    </p:spTree>
    <p:extLst>
      <p:ext uri="{BB962C8B-B14F-4D97-AF65-F5344CB8AC3E}">
        <p14:creationId xmlns:p14="http://schemas.microsoft.com/office/powerpoint/2010/main" val="3575497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 Nehalem watershed has a low debris flow potential overall, since the relatively</a:t>
            </a:r>
            <a:r>
              <a:rPr lang="en-US" sz="1100" baseline="0" dirty="0" smtClean="0"/>
              <a:t> weak bedrock (mudstone) leads to lower relief and less steep hillsides. The main area of high debris flow risk located in the southwestern area of the basin in an area of mechanically stronger basalt rocks, that lead to higher relief hillsides that are steeper.</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69</a:t>
            </a:fld>
            <a:endParaRPr lang="en-US"/>
          </a:p>
        </p:txBody>
      </p:sp>
    </p:spTree>
    <p:extLst>
      <p:ext uri="{BB962C8B-B14F-4D97-AF65-F5344CB8AC3E}">
        <p14:creationId xmlns:p14="http://schemas.microsoft.com/office/powerpoint/2010/main" val="11180855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Here</a:t>
            </a:r>
            <a:r>
              <a:rPr lang="en-US" sz="1100" baseline="0" dirty="0" smtClean="0"/>
              <a:t> is a close up view of debris flow potential in headwater streams in the Nehalem watershed. You can see the difference between the higher relief and steep basalt rocks (towards the southwest) and the lower relief and lower gradient hillsides (mudstone) to the northwest.</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70</a:t>
            </a:fld>
            <a:endParaRPr lang="en-US"/>
          </a:p>
        </p:txBody>
      </p:sp>
    </p:spTree>
    <p:extLst>
      <p:ext uri="{BB962C8B-B14F-4D97-AF65-F5344CB8AC3E}">
        <p14:creationId xmlns:p14="http://schemas.microsoft.com/office/powerpoint/2010/main" val="3740298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The channel network is attributed with information useful for restoration planning.</a:t>
            </a:r>
            <a:r>
              <a:rPr lang="en-US" sz="1100" baseline="0" dirty="0" smtClean="0"/>
              <a:t> Landform and process characterization is another benchmark attribute of </a:t>
            </a:r>
            <a:r>
              <a:rPr lang="en-US" sz="1100" baseline="0" dirty="0" err="1" smtClean="0"/>
              <a:t>NetMap’s</a:t>
            </a:r>
            <a:r>
              <a:rPr lang="en-US" sz="1100" baseline="0" dirty="0" smtClean="0"/>
              <a:t> virtual watersheds.</a:t>
            </a:r>
            <a:endParaRPr lang="en-US" sz="1100" dirty="0" smtClean="0"/>
          </a:p>
          <a:p>
            <a:endParaRPr lang="en-US" dirty="0"/>
          </a:p>
        </p:txBody>
      </p:sp>
      <p:sp>
        <p:nvSpPr>
          <p:cNvPr id="4" name="Slide Number Placeholder 3"/>
          <p:cNvSpPr>
            <a:spLocks noGrp="1"/>
          </p:cNvSpPr>
          <p:nvPr>
            <p:ph type="sldNum" sz="quarter" idx="10"/>
          </p:nvPr>
        </p:nvSpPr>
        <p:spPr/>
        <p:txBody>
          <a:bodyPr/>
          <a:lstStyle/>
          <a:p>
            <a:fld id="{68793C17-05B3-4689-9FA4-3FC54867D560}" type="slidenum">
              <a:rPr lang="en-US" smtClean="0"/>
              <a:t>8</a:t>
            </a:fld>
            <a:endParaRPr lang="en-US"/>
          </a:p>
        </p:txBody>
      </p:sp>
    </p:spTree>
    <p:extLst>
      <p:ext uri="{BB962C8B-B14F-4D97-AF65-F5344CB8AC3E}">
        <p14:creationId xmlns:p14="http://schemas.microsoft.com/office/powerpoint/2010/main" val="34178366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a:t>
            </a:r>
            <a:r>
              <a:rPr lang="en-US" sz="1100" baseline="0" dirty="0" smtClean="0"/>
              <a:t> key aspect involving forest management, watershed management and restoration is whether debris flow impacts can overlap high quality fish (</a:t>
            </a:r>
            <a:r>
              <a:rPr lang="en-US" sz="1100" baseline="0" dirty="0" err="1" smtClean="0"/>
              <a:t>coho</a:t>
            </a:r>
            <a:r>
              <a:rPr lang="en-US" sz="1100" baseline="0" dirty="0" smtClean="0"/>
              <a:t>) habitats. In </a:t>
            </a:r>
            <a:r>
              <a:rPr lang="en-US" sz="1100" baseline="0" dirty="0" err="1" smtClean="0"/>
              <a:t>NetMap</a:t>
            </a:r>
            <a:r>
              <a:rPr lang="en-US" sz="1100" baseline="0" dirty="0" smtClean="0"/>
              <a:t>, this is a quick analysis and shown in this slide is debris flow risk to </a:t>
            </a:r>
            <a:r>
              <a:rPr lang="en-US" sz="1100" baseline="0" dirty="0" err="1" smtClean="0"/>
              <a:t>coho</a:t>
            </a:r>
            <a:r>
              <a:rPr lang="en-US" sz="1100" baseline="0" dirty="0" smtClean="0"/>
              <a:t> habitat streams. The source areas of this risk could be used to identify restoration opportunities or hillsides that require additional protections.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71</a:t>
            </a:fld>
            <a:endParaRPr lang="en-US"/>
          </a:p>
        </p:txBody>
      </p:sp>
    </p:spTree>
    <p:extLst>
      <p:ext uri="{BB962C8B-B14F-4D97-AF65-F5344CB8AC3E}">
        <p14:creationId xmlns:p14="http://schemas.microsoft.com/office/powerpoint/2010/main" val="15604320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When</a:t>
            </a:r>
            <a:r>
              <a:rPr lang="en-US" sz="1100" baseline="0" dirty="0" smtClean="0"/>
              <a:t> considering the importance of debris flows, either as an impact or as a source of upslope large wood, to fish habitats, and specifically to </a:t>
            </a:r>
            <a:r>
              <a:rPr lang="en-US" sz="1100" baseline="0" dirty="0" err="1" smtClean="0"/>
              <a:t>coho</a:t>
            </a:r>
            <a:r>
              <a:rPr lang="en-US" sz="1100" baseline="0" dirty="0" smtClean="0"/>
              <a:t> habitats in the Nehalem, </a:t>
            </a:r>
            <a:r>
              <a:rPr lang="en-US" sz="1100" baseline="0" dirty="0" err="1" smtClean="0"/>
              <a:t>NetMap</a:t>
            </a:r>
            <a:r>
              <a:rPr lang="en-US" sz="1100" baseline="0" dirty="0" smtClean="0"/>
              <a:t> is used to quickly identify locations where the top 20% of </a:t>
            </a:r>
            <a:r>
              <a:rPr lang="en-US" sz="1100" baseline="0" dirty="0" err="1" smtClean="0"/>
              <a:t>coho</a:t>
            </a:r>
            <a:r>
              <a:rPr lang="en-US" sz="1100" baseline="0" dirty="0" smtClean="0"/>
              <a:t> quality habitats overlap with the top 10% of debris flow risk. Sites are shown in yellow. Only 0.5% of stream reaches are identified, indicating the relatively low susceptibility of fish habitat to debris flows in the Nehalem system.</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72</a:t>
            </a:fld>
            <a:endParaRPr lang="en-US"/>
          </a:p>
        </p:txBody>
      </p:sp>
    </p:spTree>
    <p:extLst>
      <p:ext uri="{BB962C8B-B14F-4D97-AF65-F5344CB8AC3E}">
        <p14:creationId xmlns:p14="http://schemas.microsoft.com/office/powerpoint/2010/main" val="20833959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Throughout</a:t>
            </a:r>
            <a:r>
              <a:rPr lang="en-US" sz="1100" baseline="0" dirty="0" smtClean="0"/>
              <a:t> this pilot Nehalem restoration planning project and </a:t>
            </a:r>
            <a:r>
              <a:rPr lang="en-US" sz="1100" baseline="0" dirty="0" err="1" smtClean="0"/>
              <a:t>powerpoint</a:t>
            </a:r>
            <a:r>
              <a:rPr lang="en-US" sz="1100" baseline="0" dirty="0" smtClean="0"/>
              <a:t> presentation, analyses were conducted at the scale of individual stream reaches and floodplains (100 m reaches) and slices of hillsides (approx. 0.1 km</a:t>
            </a:r>
            <a:r>
              <a:rPr lang="en-US" sz="1100" baseline="30000" dirty="0" smtClean="0"/>
              <a:t>2</a:t>
            </a:r>
            <a:r>
              <a:rPr lang="en-US" sz="1100" baseline="0" dirty="0" smtClean="0"/>
              <a:t>). However, in </a:t>
            </a:r>
            <a:r>
              <a:rPr lang="en-US" sz="1100" baseline="0" dirty="0" err="1" smtClean="0"/>
              <a:t>NetMap</a:t>
            </a:r>
            <a:r>
              <a:rPr lang="en-US" sz="1100" baseline="0" dirty="0" smtClean="0"/>
              <a:t> all watershed attributes including all those discussed in the PPT, can be summarized at the scale of </a:t>
            </a:r>
            <a:r>
              <a:rPr lang="en-US" sz="1100" baseline="0" dirty="0" err="1" smtClean="0"/>
              <a:t>subbasins</a:t>
            </a:r>
            <a:r>
              <a:rPr lang="en-US" sz="1100" baseline="0" dirty="0" smtClean="0"/>
              <a:t>, illustrated here using HUC 6</a:t>
            </a:r>
            <a:r>
              <a:rPr lang="en-US" sz="1100" baseline="30000" dirty="0" smtClean="0"/>
              <a:t>th</a:t>
            </a:r>
            <a:r>
              <a:rPr lang="en-US" sz="1100" baseline="0" dirty="0" smtClean="0"/>
              <a:t> field (12 digit) hydrologic unit code basins. Thus, restoration activities could be evaluated at this scale (approximately 10,000 to 15,000 acres) and then other tools, as outlined above, could be used to drill down to the scale of individual channel reaches and hillsides.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73</a:t>
            </a:fld>
            <a:endParaRPr lang="en-US"/>
          </a:p>
        </p:txBody>
      </p:sp>
    </p:spTree>
    <p:extLst>
      <p:ext uri="{BB962C8B-B14F-4D97-AF65-F5344CB8AC3E}">
        <p14:creationId xmlns:p14="http://schemas.microsoft.com/office/powerpoint/2010/main" val="5025105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Watershed</a:t>
            </a:r>
            <a:r>
              <a:rPr lang="en-US" sz="1100" baseline="0" dirty="0" smtClean="0"/>
              <a:t> restoration activities can include road upgrades, maintenance and abandonment, as well as new construction. In </a:t>
            </a:r>
            <a:r>
              <a:rPr lang="en-US" sz="1100" baseline="0" dirty="0" err="1" smtClean="0"/>
              <a:t>NetMap</a:t>
            </a:r>
            <a:r>
              <a:rPr lang="en-US" sz="1100" baseline="0" dirty="0" smtClean="0"/>
              <a:t> and as applied in the Nehalem, road restoration can address: 1) drainage diversion, 2) road erosion and sediment delivery to streams, 3) road failure and gully potential, 5) roads in floodplains and 6) habitat length above road-stream crossings.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74</a:t>
            </a:fld>
            <a:endParaRPr lang="en-US"/>
          </a:p>
        </p:txBody>
      </p:sp>
    </p:spTree>
    <p:extLst>
      <p:ext uri="{BB962C8B-B14F-4D97-AF65-F5344CB8AC3E}">
        <p14:creationId xmlns:p14="http://schemas.microsoft.com/office/powerpoint/2010/main" val="7806729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 similar analysis approach is used for roads in the Nehalem. Information</a:t>
            </a:r>
            <a:r>
              <a:rPr lang="en-US" sz="1100" baseline="0" dirty="0" smtClean="0"/>
              <a:t> on potential road related stressors can be considered individually or in combination, and compared to predicted habitat conditions, such as </a:t>
            </a:r>
            <a:r>
              <a:rPr lang="en-US" sz="1100" baseline="0" dirty="0" err="1" smtClean="0"/>
              <a:t>coho</a:t>
            </a:r>
            <a:r>
              <a:rPr lang="en-US" sz="1100" baseline="0" dirty="0" smtClean="0"/>
              <a:t> habitat quality (IP), as shown in this slide.</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75</a:t>
            </a:fld>
            <a:endParaRPr lang="en-US"/>
          </a:p>
        </p:txBody>
      </p:sp>
    </p:spTree>
    <p:extLst>
      <p:ext uri="{BB962C8B-B14F-4D97-AF65-F5344CB8AC3E}">
        <p14:creationId xmlns:p14="http://schemas.microsoft.com/office/powerpoint/2010/main" val="40899803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 similar</a:t>
            </a:r>
            <a:r>
              <a:rPr lang="en-US" sz="1100" baseline="0" dirty="0" smtClean="0"/>
              <a:t> restoration decision space can be used for road related issues. Cumulative distributions of road related information can be used to help identify and prioritize restoration activities.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76</a:t>
            </a:fld>
            <a:endParaRPr lang="en-US"/>
          </a:p>
        </p:txBody>
      </p:sp>
    </p:spTree>
    <p:extLst>
      <p:ext uri="{BB962C8B-B14F-4D97-AF65-F5344CB8AC3E}">
        <p14:creationId xmlns:p14="http://schemas.microsoft.com/office/powerpoint/2010/main" val="9426386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Ther</a:t>
            </a:r>
            <a:r>
              <a:rPr lang="en-US" sz="1100" baseline="0" dirty="0" smtClean="0"/>
              <a:t>e is no shortage of roads in the Nehalem. Road density (length per area) is often considered a proxy for cumulative impacts. Road density is generally calculated at the scale of entire watersheds or </a:t>
            </a:r>
            <a:r>
              <a:rPr lang="en-US" sz="1100" baseline="0" dirty="0" err="1" smtClean="0"/>
              <a:t>subbasins</a:t>
            </a:r>
            <a:r>
              <a:rPr lang="en-US" sz="1100" baseline="0" dirty="0" smtClean="0"/>
              <a:t> (upper right); values in the Nehalem extend to about 4.3 km/km</a:t>
            </a:r>
            <a:r>
              <a:rPr lang="en-US" sz="1100" baseline="30000" dirty="0" smtClean="0"/>
              <a:t>2</a:t>
            </a:r>
            <a:r>
              <a:rPr lang="en-US" sz="1100" baseline="0" dirty="0" smtClean="0"/>
              <a:t>. In </a:t>
            </a:r>
            <a:r>
              <a:rPr lang="en-US" sz="1100" baseline="0" dirty="0" err="1" smtClean="0"/>
              <a:t>NetMap</a:t>
            </a:r>
            <a:r>
              <a:rPr lang="en-US" sz="1100" baseline="0" dirty="0" smtClean="0"/>
              <a:t>, road density is also calculated at the scale of individual 100 m channel segments via their associated small drainage wings. Calculated this way, road density extends up to 70 </a:t>
            </a:r>
            <a:r>
              <a:rPr lang="en-US" sz="1100" baseline="0" dirty="0" smtClean="0"/>
              <a:t>km/km</a:t>
            </a:r>
            <a:r>
              <a:rPr lang="en-US" sz="1100" baseline="30000" dirty="0" smtClean="0"/>
              <a:t>2</a:t>
            </a:r>
            <a:r>
              <a:rPr lang="en-US" sz="1100" baseline="0" dirty="0" smtClean="0"/>
              <a:t>. Road density could be considered during watershed scale restoration planning.</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77</a:t>
            </a:fld>
            <a:endParaRPr lang="en-US"/>
          </a:p>
        </p:txBody>
      </p:sp>
    </p:spTree>
    <p:extLst>
      <p:ext uri="{BB962C8B-B14F-4D97-AF65-F5344CB8AC3E}">
        <p14:creationId xmlns:p14="http://schemas.microsoft.com/office/powerpoint/2010/main" val="29664938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One type of road restoration planning involves reducing fish migration barriers by upgrading culverts,</a:t>
            </a:r>
            <a:r>
              <a:rPr lang="en-US" sz="1100" baseline="0" dirty="0" smtClean="0"/>
              <a:t> installation of bridges etc. In </a:t>
            </a:r>
            <a:r>
              <a:rPr lang="en-US" sz="1100" baseline="0" dirty="0" err="1" smtClean="0"/>
              <a:t>NetMap</a:t>
            </a:r>
            <a:r>
              <a:rPr lang="en-US" sz="1100" baseline="0" dirty="0" smtClean="0"/>
              <a:t> there is a tool for quickly calculating the cumulative habitat length and quality above all road-stream crossings. Such information could be used to help inform site selection for improving fish migration and movement.</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78</a:t>
            </a:fld>
            <a:endParaRPr lang="en-US"/>
          </a:p>
        </p:txBody>
      </p:sp>
    </p:spTree>
    <p:extLst>
      <p:ext uri="{BB962C8B-B14F-4D97-AF65-F5344CB8AC3E}">
        <p14:creationId xmlns:p14="http://schemas.microsoft.com/office/powerpoint/2010/main" val="4329509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Another</a:t>
            </a:r>
            <a:r>
              <a:rPr lang="en-US" sz="1100" baseline="0" dirty="0" smtClean="0"/>
              <a:t> type of road restoration is removing roads from floodplains or redesigning them to lessen impacts. Once floodplains are mapped using </a:t>
            </a:r>
            <a:r>
              <a:rPr lang="en-US" sz="1100" baseline="0" dirty="0" err="1" smtClean="0"/>
              <a:t>NetMap</a:t>
            </a:r>
            <a:r>
              <a:rPr lang="en-US" sz="1100" baseline="0" dirty="0" smtClean="0"/>
              <a:t> tools (see earlier), a quick click of the mouse identifies all locations in the watersheds where roads are located in floodplains.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79</a:t>
            </a:fld>
            <a:endParaRPr lang="en-US"/>
          </a:p>
        </p:txBody>
      </p:sp>
    </p:spTree>
    <p:extLst>
      <p:ext uri="{BB962C8B-B14F-4D97-AF65-F5344CB8AC3E}">
        <p14:creationId xmlns:p14="http://schemas.microsoft.com/office/powerpoint/2010/main" val="26809944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Roads are divided</a:t>
            </a:r>
            <a:r>
              <a:rPr lang="en-US" sz="1100" baseline="0" dirty="0" smtClean="0"/>
              <a:t> into pixel scale segments and then each of those are classified according to the predicted underlying hillslope stability, as shown in this slide. This information could be used to inform field programs to check on road conditions and to plan restoration to reduce road failure potential, including side-cast pullback and drainage diversions.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80</a:t>
            </a:fld>
            <a:endParaRPr lang="en-US"/>
          </a:p>
        </p:txBody>
      </p:sp>
    </p:spTree>
    <p:extLst>
      <p:ext uri="{BB962C8B-B14F-4D97-AF65-F5344CB8AC3E}">
        <p14:creationId xmlns:p14="http://schemas.microsoft.com/office/powerpoint/2010/main" val="4163238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smtClean="0"/>
              <a:t>NetMap</a:t>
            </a:r>
            <a:r>
              <a:rPr lang="en-US" sz="1100" dirty="0" smtClean="0"/>
              <a:t> is a collaborative</a:t>
            </a:r>
            <a:r>
              <a:rPr lang="en-US" sz="1100" baseline="0" dirty="0" smtClean="0"/>
              <a:t> enterprise since 2007 and is designed to provide decision support in resource management, restoration and conservation across numerous agencies and NGOs.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9</a:t>
            </a:fld>
            <a:endParaRPr lang="en-US"/>
          </a:p>
        </p:txBody>
      </p:sp>
    </p:spTree>
    <p:extLst>
      <p:ext uri="{BB962C8B-B14F-4D97-AF65-F5344CB8AC3E}">
        <p14:creationId xmlns:p14="http://schemas.microsoft.com/office/powerpoint/2010/main" val="21136155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An important consideration with regards to road restoration</a:t>
            </a:r>
            <a:r>
              <a:rPr lang="en-US" sz="1100" baseline="0" dirty="0" smtClean="0"/>
              <a:t> is road drainage diversion, road sediment production and sediment delivery to streams. </a:t>
            </a:r>
            <a:r>
              <a:rPr lang="en-US" sz="1100" baseline="0" dirty="0" err="1" smtClean="0"/>
              <a:t>NetMap</a:t>
            </a:r>
            <a:r>
              <a:rPr lang="en-US" sz="1100" baseline="0" dirty="0" smtClean="0"/>
              <a:t> contains tools to predict road drainage (including using analyst supplied GPS road drain locations), road sediment productions (using WEPP and GRAIP-lite) and sediment delivery to streams. The results shown above are mapped to individual, </a:t>
            </a:r>
            <a:r>
              <a:rPr lang="en-US" sz="1100" baseline="0" dirty="0" err="1" smtClean="0"/>
              <a:t>hydrologically</a:t>
            </a:r>
            <a:r>
              <a:rPr lang="en-US" sz="1100" baseline="0" dirty="0" smtClean="0"/>
              <a:t> connected road segments.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81</a:t>
            </a:fld>
            <a:endParaRPr lang="en-US"/>
          </a:p>
        </p:txBody>
      </p:sp>
    </p:spTree>
    <p:extLst>
      <p:ext uri="{BB962C8B-B14F-4D97-AF65-F5344CB8AC3E}">
        <p14:creationId xmlns:p14="http://schemas.microsoft.com/office/powerpoint/2010/main" val="31089265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Predicted delivery</a:t>
            </a:r>
            <a:r>
              <a:rPr lang="en-US" sz="1100" baseline="0" dirty="0" smtClean="0"/>
              <a:t> of road erosion to streams is shown on the left panel and shows point sources of road surface erosion to stream channels; note the discontinuous nature of the road sediment point sources. This information can be overlaid onto </a:t>
            </a:r>
            <a:r>
              <a:rPr lang="en-US" sz="1100" baseline="0" dirty="0" err="1" smtClean="0"/>
              <a:t>coho</a:t>
            </a:r>
            <a:r>
              <a:rPr lang="en-US" sz="1100" baseline="0" dirty="0" smtClean="0"/>
              <a:t> habitat quality, yielding the panel figure on the upper right. This shows the locations where the highest 10% of </a:t>
            </a:r>
            <a:r>
              <a:rPr lang="en-US" sz="1100" baseline="0" dirty="0" err="1" smtClean="0"/>
              <a:t>coho</a:t>
            </a:r>
            <a:r>
              <a:rPr lang="en-US" sz="1100" baseline="0" dirty="0" smtClean="0"/>
              <a:t> habitat quality (IP) overlaps with the predicted highest 10% of road surface erosion. Restoration related to roads could target those locations, once field surveys have validated model predictions.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82</a:t>
            </a:fld>
            <a:endParaRPr lang="en-US"/>
          </a:p>
        </p:txBody>
      </p:sp>
    </p:spTree>
    <p:extLst>
      <p:ext uri="{BB962C8B-B14F-4D97-AF65-F5344CB8AC3E}">
        <p14:creationId xmlns:p14="http://schemas.microsoft.com/office/powerpoint/2010/main" val="28292589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Field data on actual stream and road conditions are critical, and typically agencies</a:t>
            </a:r>
            <a:r>
              <a:rPr lang="en-US" sz="1100" baseline="0" dirty="0" smtClean="0"/>
              <a:t> and watershed councils have such information available. However, remote sensing analysis such as what is described in this PPT provides a much needed larger spatial perspective of conditions surrounding any particular field site. The best approach is to combine both types of data, integrating them together. All remote sensing information needs to be field verified as well.</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83</a:t>
            </a:fld>
            <a:endParaRPr lang="en-US"/>
          </a:p>
        </p:txBody>
      </p:sp>
    </p:spTree>
    <p:extLst>
      <p:ext uri="{BB962C8B-B14F-4D97-AF65-F5344CB8AC3E}">
        <p14:creationId xmlns:p14="http://schemas.microsoft.com/office/powerpoint/2010/main" val="25355589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There are various options for data distribution</a:t>
            </a:r>
            <a:r>
              <a:rPr lang="en-US" sz="1100" baseline="0" dirty="0" smtClean="0"/>
              <a:t> to users in the course of watershed restoration planning including maps, tables and plots such as what is included in this PPT, ArcGIS </a:t>
            </a:r>
            <a:r>
              <a:rPr lang="en-US" sz="1100" baseline="0" dirty="0" err="1" smtClean="0"/>
              <a:t>shapefiles</a:t>
            </a:r>
            <a:r>
              <a:rPr lang="en-US" sz="1100" baseline="0" dirty="0" smtClean="0"/>
              <a:t>, </a:t>
            </a:r>
            <a:r>
              <a:rPr lang="en-US" sz="1100" baseline="0" dirty="0" err="1" smtClean="0"/>
              <a:t>NetMap</a:t>
            </a:r>
            <a:r>
              <a:rPr lang="en-US" sz="1100" baseline="0" dirty="0" smtClean="0"/>
              <a:t> tools and virtual watersheds (to continue to update and create new analyses) and online tools, such as the </a:t>
            </a:r>
            <a:r>
              <a:rPr lang="en-US" sz="1100" baseline="0" dirty="0" err="1" smtClean="0"/>
              <a:t>TerrainViewer</a:t>
            </a:r>
            <a:r>
              <a:rPr lang="en-US" sz="1100" baseline="0" dirty="0" smtClean="0"/>
              <a:t> (http://www.terrainworks.com/terrain-viewer).</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84</a:t>
            </a:fld>
            <a:endParaRPr lang="en-US"/>
          </a:p>
        </p:txBody>
      </p:sp>
    </p:spTree>
    <p:extLst>
      <p:ext uri="{BB962C8B-B14F-4D97-AF65-F5344CB8AC3E}">
        <p14:creationId xmlns:p14="http://schemas.microsoft.com/office/powerpoint/2010/main" val="24835213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Validating model</a:t>
            </a:r>
            <a:r>
              <a:rPr lang="en-US" sz="1100" baseline="0" dirty="0" smtClean="0"/>
              <a:t> predictions in the field is critical. There are many types of field measurements that can be obtained, some of those are listed.</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85</a:t>
            </a:fld>
            <a:endParaRPr lang="en-US"/>
          </a:p>
        </p:txBody>
      </p:sp>
    </p:spTree>
    <p:extLst>
      <p:ext uri="{BB962C8B-B14F-4D97-AF65-F5344CB8AC3E}">
        <p14:creationId xmlns:p14="http://schemas.microsoft.com/office/powerpoint/2010/main" val="12186861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Questions can be directed to www.terrainworks.com</a:t>
            </a:r>
            <a:r>
              <a:rPr lang="en-US" sz="1100" baseline="0" dirty="0" smtClean="0"/>
              <a:t> (contact us).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86</a:t>
            </a:fld>
            <a:endParaRPr lang="en-US"/>
          </a:p>
        </p:txBody>
      </p:sp>
    </p:spTree>
    <p:extLst>
      <p:ext uri="{BB962C8B-B14F-4D97-AF65-F5344CB8AC3E}">
        <p14:creationId xmlns:p14="http://schemas.microsoft.com/office/powerpoint/2010/main" val="7042182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Here are a few examples of in-stream structures designed to capture sediment to create pools but because o</a:t>
            </a:r>
            <a:r>
              <a:rPr lang="en-US" sz="1100" baseline="0" dirty="0" smtClean="0"/>
              <a:t>f naturally low gravel sediment supply, the structures are not functioning as designed. Thus sediment supply in the form of gravels need to be considered when placing and designing in-stream structures.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87</a:t>
            </a:fld>
            <a:endParaRPr lang="en-US"/>
          </a:p>
        </p:txBody>
      </p:sp>
    </p:spTree>
    <p:extLst>
      <p:ext uri="{BB962C8B-B14F-4D97-AF65-F5344CB8AC3E}">
        <p14:creationId xmlns:p14="http://schemas.microsoft.com/office/powerpoint/2010/main" val="216147652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smtClean="0"/>
              <a:t>NetMap</a:t>
            </a:r>
            <a:r>
              <a:rPr lang="en-US" sz="1100" baseline="0" dirty="0" smtClean="0"/>
              <a:t> converts topography, defined by hillside gradient and convergence into a measure of annual sediment yield, and as depicted in channels in this slide. The lower relief and less steep areas have lower predicted sediment supply, compared to steeper areas that have a higher predicted yield.</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88</a:t>
            </a:fld>
            <a:endParaRPr lang="en-US"/>
          </a:p>
        </p:txBody>
      </p:sp>
    </p:spTree>
    <p:extLst>
      <p:ext uri="{BB962C8B-B14F-4D97-AF65-F5344CB8AC3E}">
        <p14:creationId xmlns:p14="http://schemas.microsoft.com/office/powerpoint/2010/main" val="16273692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Rock types in the Nehalem</a:t>
            </a:r>
            <a:r>
              <a:rPr lang="en-US" sz="1100" baseline="0" dirty="0" smtClean="0"/>
              <a:t> watershed can be converted to indices of rock hardness, a proxy for gravel supply.</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89</a:t>
            </a:fld>
            <a:endParaRPr lang="en-US"/>
          </a:p>
        </p:txBody>
      </p:sp>
    </p:spTree>
    <p:extLst>
      <p:ext uri="{BB962C8B-B14F-4D97-AF65-F5344CB8AC3E}">
        <p14:creationId xmlns:p14="http://schemas.microsoft.com/office/powerpoint/2010/main" val="24914542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smtClean="0"/>
              <a:t>NetMap’s</a:t>
            </a:r>
            <a:r>
              <a:rPr lang="en-US" sz="1100" dirty="0" smtClean="0"/>
              <a:t> erosion and sediment</a:t>
            </a:r>
            <a:r>
              <a:rPr lang="en-US" sz="1100" baseline="0" dirty="0" smtClean="0"/>
              <a:t> supply index (described above) is combined with the index of rock hardness to derive predictions of gravel supply potential, as shown here. The dark blue channel segments are predicted to have low gravel supply while the warmer colors are predicted to have a higher potential for gravel sediment supply.</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90</a:t>
            </a:fld>
            <a:endParaRPr lang="en-US"/>
          </a:p>
        </p:txBody>
      </p:sp>
    </p:spTree>
    <p:extLst>
      <p:ext uri="{BB962C8B-B14F-4D97-AF65-F5344CB8AC3E}">
        <p14:creationId xmlns:p14="http://schemas.microsoft.com/office/powerpoint/2010/main" val="3066874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Historical land uses have impacted fish habitats in the Nehalem basin.</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10</a:t>
            </a:fld>
            <a:endParaRPr lang="en-US"/>
          </a:p>
        </p:txBody>
      </p:sp>
    </p:spTree>
    <p:extLst>
      <p:ext uri="{BB962C8B-B14F-4D97-AF65-F5344CB8AC3E}">
        <p14:creationId xmlns:p14="http://schemas.microsoft.com/office/powerpoint/2010/main" val="4163116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Predicted gravel supply is</a:t>
            </a:r>
            <a:r>
              <a:rPr lang="en-US" sz="1100" baseline="0" dirty="0" smtClean="0"/>
              <a:t> combined with </a:t>
            </a:r>
            <a:r>
              <a:rPr lang="en-US" sz="1100" baseline="0" dirty="0" err="1" smtClean="0"/>
              <a:t>coho</a:t>
            </a:r>
            <a:r>
              <a:rPr lang="en-US" sz="1100" baseline="0" dirty="0" smtClean="0"/>
              <a:t> habitat quality to search for overlaps where in-stream structures would have adequate sediment to create pools.</a:t>
            </a:r>
            <a:endParaRPr lang="en-US" sz="1100" dirty="0"/>
          </a:p>
        </p:txBody>
      </p:sp>
      <p:sp>
        <p:nvSpPr>
          <p:cNvPr id="4" name="Slide Number Placeholder 3"/>
          <p:cNvSpPr>
            <a:spLocks noGrp="1"/>
          </p:cNvSpPr>
          <p:nvPr>
            <p:ph type="sldNum" sz="quarter" idx="10"/>
          </p:nvPr>
        </p:nvSpPr>
        <p:spPr/>
        <p:txBody>
          <a:bodyPr/>
          <a:lstStyle/>
          <a:p>
            <a:fld id="{68793C17-05B3-4689-9FA4-3FC54867D560}" type="slidenum">
              <a:rPr lang="en-US" smtClean="0"/>
              <a:t>91</a:t>
            </a:fld>
            <a:endParaRPr lang="en-US"/>
          </a:p>
        </p:txBody>
      </p:sp>
    </p:spTree>
    <p:extLst>
      <p:ext uri="{BB962C8B-B14F-4D97-AF65-F5344CB8AC3E}">
        <p14:creationId xmlns:p14="http://schemas.microsoft.com/office/powerpoint/2010/main" val="1517711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2583C4-21BB-4342-8B58-AC1D0B20E6F2}" type="datetimeFigureOut">
              <a:rPr lang="en-US" smtClean="0"/>
              <a:t>2/18/2015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2499983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2583C4-21BB-4342-8B58-AC1D0B20E6F2}" type="datetimeFigureOut">
              <a:rPr lang="en-US" smtClean="0"/>
              <a:t>2/18/2015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3295326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2583C4-21BB-4342-8B58-AC1D0B20E6F2}" type="datetimeFigureOut">
              <a:rPr lang="en-US" smtClean="0"/>
              <a:t>2/18/2015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3421172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2583C4-21BB-4342-8B58-AC1D0B20E6F2}" type="datetimeFigureOut">
              <a:rPr lang="en-US" smtClean="0"/>
              <a:t>2/18/2015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2986043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2583C4-21BB-4342-8B58-AC1D0B20E6F2}" type="datetimeFigureOut">
              <a:rPr lang="en-US" smtClean="0"/>
              <a:t>2/18/2015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2426726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2583C4-21BB-4342-8B58-AC1D0B20E6F2}" type="datetimeFigureOut">
              <a:rPr lang="en-US" smtClean="0"/>
              <a:t>2/18/2015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131681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2583C4-21BB-4342-8B58-AC1D0B20E6F2}" type="datetimeFigureOut">
              <a:rPr lang="en-US" smtClean="0"/>
              <a:t>2/18/2015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1447955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2583C4-21BB-4342-8B58-AC1D0B20E6F2}" type="datetimeFigureOut">
              <a:rPr lang="en-US" smtClean="0"/>
              <a:t>2/18/2015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1702264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2583C4-21BB-4342-8B58-AC1D0B20E6F2}" type="datetimeFigureOut">
              <a:rPr lang="en-US" smtClean="0"/>
              <a:t>2/18/2015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1001112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2583C4-21BB-4342-8B58-AC1D0B20E6F2}" type="datetimeFigureOut">
              <a:rPr lang="en-US" smtClean="0"/>
              <a:t>2/18/2015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3835669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2583C4-21BB-4342-8B58-AC1D0B20E6F2}" type="datetimeFigureOut">
              <a:rPr lang="en-US" smtClean="0"/>
              <a:t>2/18/2015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664C0-25BF-4F77-B6B9-26620C5CA532}" type="slidenum">
              <a:rPr lang="en-US" smtClean="0"/>
              <a:t>‹#›</a:t>
            </a:fld>
            <a:endParaRPr lang="en-US"/>
          </a:p>
        </p:txBody>
      </p:sp>
    </p:spTree>
    <p:extLst>
      <p:ext uri="{BB962C8B-B14F-4D97-AF65-F5344CB8AC3E}">
        <p14:creationId xmlns:p14="http://schemas.microsoft.com/office/powerpoint/2010/main" val="1696413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583C4-21BB-4342-8B58-AC1D0B20E6F2}" type="datetimeFigureOut">
              <a:rPr lang="en-US" smtClean="0"/>
              <a:t>2/18/2015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664C0-25BF-4F77-B6B9-26620C5CA532}" type="slidenum">
              <a:rPr lang="en-US" smtClean="0"/>
              <a:t>‹#›</a:t>
            </a:fld>
            <a:endParaRPr lang="en-US"/>
          </a:p>
        </p:txBody>
      </p:sp>
    </p:spTree>
    <p:extLst>
      <p:ext uri="{BB962C8B-B14F-4D97-AF65-F5344CB8AC3E}">
        <p14:creationId xmlns:p14="http://schemas.microsoft.com/office/powerpoint/2010/main" val="54572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jpeg"/><Relationship Id="rId7"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tiff"/></Relationships>
</file>

<file path=ppt/slides/_rels/slide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62.jp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9.tiff"/></Relationships>
</file>

<file path=ppt/slides/_rels/slide4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74.jpg"/></Relationships>
</file>

<file path=ppt/slides/_rels/slide5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7.ti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5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6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7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3.jpe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jpeg"/></Relationships>
</file>

<file path=ppt/slides/_rels/slide7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83.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jpeg"/></Relationships>
</file>

<file path=ppt/slides/_rels/slide88.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9931" y="0"/>
            <a:ext cx="8358763" cy="861774"/>
          </a:xfrm>
          <a:prstGeom prst="rect">
            <a:avLst/>
          </a:prstGeom>
          <a:noFill/>
        </p:spPr>
        <p:txBody>
          <a:bodyPr wrap="none" rtlCol="0">
            <a:spAutoFit/>
          </a:bodyPr>
          <a:lstStyle/>
          <a:p>
            <a:r>
              <a:rPr lang="en-US" sz="3200" dirty="0" smtClean="0"/>
              <a:t>Watershed Restoration: Optimizing Site Selection</a:t>
            </a:r>
          </a:p>
          <a:p>
            <a:pPr algn="ctr"/>
            <a:r>
              <a:rPr lang="en-US" dirty="0" smtClean="0"/>
              <a:t>(Nehalem Prototype)</a:t>
            </a:r>
            <a:endParaRPr lang="en-US" dirty="0"/>
          </a:p>
        </p:txBody>
      </p:sp>
      <p:sp>
        <p:nvSpPr>
          <p:cNvPr id="7" name="TextBox 6"/>
          <p:cNvSpPr txBox="1"/>
          <p:nvPr/>
        </p:nvSpPr>
        <p:spPr>
          <a:xfrm>
            <a:off x="3204074" y="5187206"/>
            <a:ext cx="4830490" cy="1477328"/>
          </a:xfrm>
          <a:prstGeom prst="rect">
            <a:avLst/>
          </a:prstGeom>
          <a:noFill/>
        </p:spPr>
        <p:txBody>
          <a:bodyPr wrap="none" rtlCol="0">
            <a:spAutoFit/>
          </a:bodyPr>
          <a:lstStyle/>
          <a:p>
            <a:pPr algn="ctr"/>
            <a:r>
              <a:rPr lang="en-US" b="1" dirty="0" smtClean="0"/>
              <a:t>Prepared for:</a:t>
            </a:r>
          </a:p>
          <a:p>
            <a:pPr algn="ctr"/>
            <a:r>
              <a:rPr lang="en-US" b="1" dirty="0" smtClean="0"/>
              <a:t>NOAA, ODFW &amp; </a:t>
            </a:r>
            <a:r>
              <a:rPr lang="en-US" b="1" dirty="0" smtClean="0"/>
              <a:t>Nehalem Watershed Council)</a:t>
            </a:r>
          </a:p>
          <a:p>
            <a:pPr algn="ctr"/>
            <a:r>
              <a:rPr lang="en-US" b="1" dirty="0" smtClean="0"/>
              <a:t>by:</a:t>
            </a:r>
          </a:p>
          <a:p>
            <a:pPr algn="ctr"/>
            <a:r>
              <a:rPr lang="en-US" b="1" dirty="0" err="1" smtClean="0"/>
              <a:t>TerrainWorks</a:t>
            </a:r>
            <a:r>
              <a:rPr lang="en-US" b="1" dirty="0" smtClean="0"/>
              <a:t> (</a:t>
            </a:r>
            <a:r>
              <a:rPr lang="en-US" b="1" dirty="0" err="1" smtClean="0"/>
              <a:t>NetMap</a:t>
            </a:r>
            <a:r>
              <a:rPr lang="en-US" b="1" dirty="0" smtClean="0"/>
              <a:t>)/www.terrainworks.com </a:t>
            </a:r>
          </a:p>
          <a:p>
            <a:pPr algn="ctr"/>
            <a:r>
              <a:rPr lang="en-US" b="1" dirty="0" smtClean="0"/>
              <a:t>February 2014</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084" y="1186332"/>
            <a:ext cx="5668458" cy="3776193"/>
          </a:xfrm>
          <a:prstGeom prst="rect">
            <a:avLst/>
          </a:prstGeom>
        </p:spPr>
      </p:pic>
    </p:spTree>
    <p:extLst>
      <p:ext uri="{BB962C8B-B14F-4D97-AF65-F5344CB8AC3E}">
        <p14:creationId xmlns:p14="http://schemas.microsoft.com/office/powerpoint/2010/main" val="934080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63" y="1458981"/>
            <a:ext cx="3137989" cy="1818753"/>
          </a:xfrm>
          <a:prstGeom prst="rect">
            <a:avLst/>
          </a:prstGeom>
        </p:spPr>
      </p:pic>
      <p:pic>
        <p:nvPicPr>
          <p:cNvPr id="3" name="Picture 2"/>
          <p:cNvPicPr>
            <a:picLocks noChangeAspect="1"/>
          </p:cNvPicPr>
          <p:nvPr/>
        </p:nvPicPr>
        <p:blipFill>
          <a:blip r:embed="rId4"/>
          <a:stretch>
            <a:fillRect/>
          </a:stretch>
        </p:blipFill>
        <p:spPr>
          <a:xfrm>
            <a:off x="3684400" y="1458981"/>
            <a:ext cx="2878443" cy="2668556"/>
          </a:xfrm>
          <a:prstGeom prst="rect">
            <a:avLst/>
          </a:prstGeom>
        </p:spPr>
      </p:pic>
      <p:sp>
        <p:nvSpPr>
          <p:cNvPr id="4" name="TextBox 3"/>
          <p:cNvSpPr txBox="1"/>
          <p:nvPr/>
        </p:nvSpPr>
        <p:spPr>
          <a:xfrm>
            <a:off x="584926" y="177280"/>
            <a:ext cx="7926016" cy="461665"/>
          </a:xfrm>
          <a:prstGeom prst="rect">
            <a:avLst/>
          </a:prstGeom>
          <a:noFill/>
        </p:spPr>
        <p:txBody>
          <a:bodyPr wrap="none" rtlCol="0">
            <a:spAutoFit/>
          </a:bodyPr>
          <a:lstStyle/>
          <a:p>
            <a:r>
              <a:rPr lang="en-US" sz="2400" b="1" dirty="0" smtClean="0"/>
              <a:t>Nehalem Watershed Restoration Analysis - Potential Impacts</a:t>
            </a:r>
            <a:endParaRPr lang="en-US" sz="2400" b="1" dirty="0"/>
          </a:p>
        </p:txBody>
      </p:sp>
      <p:sp>
        <p:nvSpPr>
          <p:cNvPr id="5" name="TextBox 4"/>
          <p:cNvSpPr txBox="1"/>
          <p:nvPr/>
        </p:nvSpPr>
        <p:spPr>
          <a:xfrm>
            <a:off x="162514" y="812650"/>
            <a:ext cx="2353786" cy="646331"/>
          </a:xfrm>
          <a:prstGeom prst="rect">
            <a:avLst/>
          </a:prstGeom>
          <a:noFill/>
        </p:spPr>
        <p:txBody>
          <a:bodyPr wrap="none" rtlCol="0">
            <a:spAutoFit/>
          </a:bodyPr>
          <a:lstStyle/>
          <a:p>
            <a:r>
              <a:rPr lang="en-US" b="1" dirty="0" smtClean="0"/>
              <a:t>Historical splash dams </a:t>
            </a:r>
          </a:p>
          <a:p>
            <a:r>
              <a:rPr lang="en-US" b="1" dirty="0" smtClean="0"/>
              <a:t>and log drives</a:t>
            </a:r>
            <a:endParaRPr lang="en-US" b="1" dirty="0"/>
          </a:p>
        </p:txBody>
      </p:sp>
      <p:sp>
        <p:nvSpPr>
          <p:cNvPr id="6" name="TextBox 5"/>
          <p:cNvSpPr txBox="1"/>
          <p:nvPr/>
        </p:nvSpPr>
        <p:spPr>
          <a:xfrm>
            <a:off x="3684400" y="812650"/>
            <a:ext cx="1244893" cy="369332"/>
          </a:xfrm>
          <a:prstGeom prst="rect">
            <a:avLst/>
          </a:prstGeom>
          <a:noFill/>
        </p:spPr>
        <p:txBody>
          <a:bodyPr wrap="none" rtlCol="0">
            <a:spAutoFit/>
          </a:bodyPr>
          <a:lstStyle/>
          <a:p>
            <a:r>
              <a:rPr lang="en-US" b="1" dirty="0" smtClean="0"/>
              <a:t>Agriculture</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5223" y="1458981"/>
            <a:ext cx="3033177" cy="2435618"/>
          </a:xfrm>
          <a:prstGeom prst="rect">
            <a:avLst/>
          </a:prstGeom>
        </p:spPr>
      </p:pic>
      <p:sp>
        <p:nvSpPr>
          <p:cNvPr id="8" name="TextBox 7"/>
          <p:cNvSpPr txBox="1"/>
          <p:nvPr/>
        </p:nvSpPr>
        <p:spPr>
          <a:xfrm>
            <a:off x="7025223" y="812650"/>
            <a:ext cx="3635034" cy="369332"/>
          </a:xfrm>
          <a:prstGeom prst="rect">
            <a:avLst/>
          </a:prstGeom>
          <a:noFill/>
        </p:spPr>
        <p:txBody>
          <a:bodyPr wrap="none" rtlCol="0">
            <a:spAutoFit/>
          </a:bodyPr>
          <a:lstStyle/>
          <a:p>
            <a:r>
              <a:rPr lang="en-US" b="1" dirty="0" smtClean="0"/>
              <a:t>Logging and road building/sediment</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5222" y="4474110"/>
            <a:ext cx="3154475" cy="2211287"/>
          </a:xfrm>
          <a:prstGeom prst="rect">
            <a:avLst/>
          </a:prstGeom>
        </p:spPr>
      </p:pic>
      <p:sp>
        <p:nvSpPr>
          <p:cNvPr id="10" name="TextBox 9"/>
          <p:cNvSpPr txBox="1"/>
          <p:nvPr/>
        </p:nvSpPr>
        <p:spPr>
          <a:xfrm>
            <a:off x="7025222" y="4104778"/>
            <a:ext cx="3633815" cy="369332"/>
          </a:xfrm>
          <a:prstGeom prst="rect">
            <a:avLst/>
          </a:prstGeom>
          <a:noFill/>
        </p:spPr>
        <p:txBody>
          <a:bodyPr wrap="none" rtlCol="0">
            <a:spAutoFit/>
          </a:bodyPr>
          <a:lstStyle/>
          <a:p>
            <a:r>
              <a:rPr lang="en-US" b="1" dirty="0" smtClean="0"/>
              <a:t>Roads, drainage, blockages, erosion</a:t>
            </a:r>
          </a:p>
        </p:txBody>
      </p:sp>
    </p:spTree>
    <p:extLst>
      <p:ext uri="{BB962C8B-B14F-4D97-AF65-F5344CB8AC3E}">
        <p14:creationId xmlns:p14="http://schemas.microsoft.com/office/powerpoint/2010/main" val="8872149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030" y="879894"/>
            <a:ext cx="10067995" cy="5290153"/>
          </a:xfrm>
          <a:prstGeom prst="rect">
            <a:avLst/>
          </a:prstGeom>
        </p:spPr>
      </p:pic>
      <p:sp>
        <p:nvSpPr>
          <p:cNvPr id="3" name="TextBox 2"/>
          <p:cNvSpPr txBox="1"/>
          <p:nvPr/>
        </p:nvSpPr>
        <p:spPr>
          <a:xfrm>
            <a:off x="584926" y="177280"/>
            <a:ext cx="2038507" cy="646331"/>
          </a:xfrm>
          <a:prstGeom prst="rect">
            <a:avLst/>
          </a:prstGeom>
          <a:noFill/>
        </p:spPr>
        <p:txBody>
          <a:bodyPr wrap="none" rtlCol="0">
            <a:spAutoFit/>
          </a:bodyPr>
          <a:lstStyle/>
          <a:p>
            <a:r>
              <a:rPr lang="en-US" sz="3600" b="1" dirty="0" smtClean="0"/>
              <a:t>Approach</a:t>
            </a:r>
            <a:endParaRPr lang="en-US" sz="3600" b="1" dirty="0"/>
          </a:p>
        </p:txBody>
      </p:sp>
    </p:spTree>
    <p:extLst>
      <p:ext uri="{BB962C8B-B14F-4D97-AF65-F5344CB8AC3E}">
        <p14:creationId xmlns:p14="http://schemas.microsoft.com/office/powerpoint/2010/main" val="661831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9879" y="4686503"/>
            <a:ext cx="4458435" cy="172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326035" y="2293980"/>
            <a:ext cx="10230429" cy="2431435"/>
          </a:xfrm>
          <a:prstGeom prst="rect">
            <a:avLst/>
          </a:prstGeom>
          <a:noFill/>
        </p:spPr>
        <p:txBody>
          <a:bodyPr wrap="none" rtlCol="0">
            <a:spAutoFit/>
          </a:bodyPr>
          <a:lstStyle/>
          <a:p>
            <a:r>
              <a:rPr lang="en-US" sz="3200" dirty="0" smtClean="0"/>
              <a:t>Project elements:</a:t>
            </a:r>
          </a:p>
          <a:p>
            <a:pPr marL="342900" indent="-342900">
              <a:buAutoNum type="arabicParenR"/>
            </a:pPr>
            <a:r>
              <a:rPr lang="en-US" sz="2400" dirty="0" smtClean="0"/>
              <a:t>Using </a:t>
            </a:r>
            <a:r>
              <a:rPr lang="en-US" sz="2400" dirty="0" err="1" smtClean="0"/>
              <a:t>NetMap</a:t>
            </a:r>
            <a:r>
              <a:rPr lang="en-US" sz="2400" dirty="0" smtClean="0"/>
              <a:t> create prototype Watershed Restoration Analysis methodology</a:t>
            </a:r>
          </a:p>
          <a:p>
            <a:pPr marL="342900" indent="-342900">
              <a:buFontTx/>
              <a:buAutoNum type="arabicParenR"/>
            </a:pPr>
            <a:r>
              <a:rPr lang="en-US" sz="2400" dirty="0"/>
              <a:t>Create prototype work </a:t>
            </a:r>
            <a:r>
              <a:rPr lang="en-US" sz="2400" dirty="0" smtClean="0"/>
              <a:t>flow</a:t>
            </a:r>
            <a:endParaRPr lang="en-US" sz="2400" dirty="0"/>
          </a:p>
          <a:p>
            <a:pPr marL="342900" indent="-342900">
              <a:buAutoNum type="arabicParenR"/>
            </a:pPr>
            <a:r>
              <a:rPr lang="en-US" sz="2400" dirty="0" smtClean="0"/>
              <a:t>Create new </a:t>
            </a:r>
            <a:r>
              <a:rPr lang="en-US" sz="2400" dirty="0" err="1" smtClean="0"/>
              <a:t>NetMap</a:t>
            </a:r>
            <a:r>
              <a:rPr lang="en-US" sz="2400" dirty="0" smtClean="0"/>
              <a:t> LiDAR based watershed datasets</a:t>
            </a:r>
          </a:p>
          <a:p>
            <a:pPr marL="342900" indent="-342900">
              <a:buAutoNum type="arabicParenR"/>
            </a:pPr>
            <a:r>
              <a:rPr lang="en-US" sz="2400" dirty="0" smtClean="0"/>
              <a:t>Demonstrate the approach in the Nehalem watershed</a:t>
            </a:r>
          </a:p>
          <a:p>
            <a:pPr marL="342900" indent="-342900">
              <a:buAutoNum type="arabicParenR"/>
            </a:pPr>
            <a:r>
              <a:rPr lang="en-US" sz="2400" dirty="0" smtClean="0"/>
              <a:t>Potential to extend to other areas (ESUs)</a:t>
            </a:r>
            <a:endParaRPr lang="en-US" sz="2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054" y="267047"/>
            <a:ext cx="3921422" cy="1800774"/>
          </a:xfrm>
          <a:prstGeom prst="rect">
            <a:avLst/>
          </a:prstGeom>
        </p:spPr>
      </p:pic>
    </p:spTree>
    <p:extLst>
      <p:ext uri="{BB962C8B-B14F-4D97-AF65-F5344CB8AC3E}">
        <p14:creationId xmlns:p14="http://schemas.microsoft.com/office/powerpoint/2010/main" val="1275415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6305" y="388377"/>
            <a:ext cx="3962239" cy="1200329"/>
          </a:xfrm>
          <a:prstGeom prst="rect">
            <a:avLst/>
          </a:prstGeom>
          <a:noFill/>
        </p:spPr>
        <p:txBody>
          <a:bodyPr wrap="none" rtlCol="0">
            <a:spAutoFit/>
          </a:bodyPr>
          <a:lstStyle/>
          <a:p>
            <a:r>
              <a:rPr lang="en-US" sz="3600" b="1" dirty="0" smtClean="0"/>
              <a:t>Restoration targets:</a:t>
            </a:r>
          </a:p>
          <a:p>
            <a:endParaRPr lang="en-US" sz="3600" dirty="0" smtClean="0"/>
          </a:p>
        </p:txBody>
      </p:sp>
      <p:pic>
        <p:nvPicPr>
          <p:cNvPr id="4" name="Picture 14" descr="F:\NetMap\PROJECTS\Montana_demo_11\Presentation\roaderosionp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3452" y="4227513"/>
            <a:ext cx="26447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4022" y="2950538"/>
            <a:ext cx="2690345" cy="2015162"/>
          </a:xfrm>
          <a:prstGeom prst="rect">
            <a:avLst/>
          </a:prstGeom>
        </p:spPr>
      </p:pic>
      <p:pic>
        <p:nvPicPr>
          <p:cNvPr id="8" name="Picture 4" descr="http://www.bioengineers.com/images/log%20habitat/log-habitat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913" y="1825710"/>
            <a:ext cx="2577986" cy="19334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549913" y="1380352"/>
            <a:ext cx="1416863" cy="738664"/>
          </a:xfrm>
          <a:prstGeom prst="rect">
            <a:avLst/>
          </a:prstGeom>
          <a:noFill/>
        </p:spPr>
        <p:txBody>
          <a:bodyPr wrap="none" rtlCol="0">
            <a:spAutoFit/>
          </a:bodyPr>
          <a:lstStyle/>
          <a:p>
            <a:r>
              <a:rPr lang="en-US" sz="2400" b="1" dirty="0" smtClean="0"/>
              <a:t>In-stream</a:t>
            </a:r>
          </a:p>
          <a:p>
            <a:endParaRPr lang="en-US" dirty="0" smtClean="0"/>
          </a:p>
        </p:txBody>
      </p:sp>
      <p:sp>
        <p:nvSpPr>
          <p:cNvPr id="10" name="TextBox 9"/>
          <p:cNvSpPr txBox="1"/>
          <p:nvPr/>
        </p:nvSpPr>
        <p:spPr>
          <a:xfrm>
            <a:off x="6422701" y="2423123"/>
            <a:ext cx="1252266" cy="738664"/>
          </a:xfrm>
          <a:prstGeom prst="rect">
            <a:avLst/>
          </a:prstGeom>
          <a:noFill/>
        </p:spPr>
        <p:txBody>
          <a:bodyPr wrap="none" rtlCol="0">
            <a:spAutoFit/>
          </a:bodyPr>
          <a:lstStyle/>
          <a:p>
            <a:r>
              <a:rPr lang="en-US" sz="2400" b="1" dirty="0" smtClean="0"/>
              <a:t>Riparian</a:t>
            </a:r>
          </a:p>
          <a:p>
            <a:endParaRPr lang="en-US" dirty="0" smtClean="0"/>
          </a:p>
        </p:txBody>
      </p:sp>
      <p:sp>
        <p:nvSpPr>
          <p:cNvPr id="11" name="TextBox 10"/>
          <p:cNvSpPr txBox="1"/>
          <p:nvPr/>
        </p:nvSpPr>
        <p:spPr>
          <a:xfrm>
            <a:off x="8691364" y="3759200"/>
            <a:ext cx="958339" cy="738664"/>
          </a:xfrm>
          <a:prstGeom prst="rect">
            <a:avLst/>
          </a:prstGeom>
          <a:noFill/>
        </p:spPr>
        <p:txBody>
          <a:bodyPr wrap="none" rtlCol="0">
            <a:spAutoFit/>
          </a:bodyPr>
          <a:lstStyle/>
          <a:p>
            <a:r>
              <a:rPr lang="en-US" sz="2400" b="1" dirty="0" smtClean="0"/>
              <a:t>Roads</a:t>
            </a:r>
          </a:p>
          <a:p>
            <a:endParaRPr lang="en-US" dirty="0" smtClean="0"/>
          </a:p>
        </p:txBody>
      </p:sp>
      <p:pic>
        <p:nvPicPr>
          <p:cNvPr id="11272" name="Picture 8" descr="http://soundsalmonsolutions.org/wp-content/uploads/2011/07/culvert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99431" y="4965700"/>
            <a:ext cx="1906596" cy="1429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9190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7128" y="1965075"/>
            <a:ext cx="3453715" cy="4757061"/>
          </a:xfrm>
          <a:prstGeom prst="rect">
            <a:avLst/>
          </a:prstGeom>
        </p:spPr>
      </p:pic>
      <p:sp>
        <p:nvSpPr>
          <p:cNvPr id="8" name="TextBox 7"/>
          <p:cNvSpPr txBox="1"/>
          <p:nvPr/>
        </p:nvSpPr>
        <p:spPr>
          <a:xfrm>
            <a:off x="6731601" y="1965075"/>
            <a:ext cx="963341" cy="369332"/>
          </a:xfrm>
          <a:prstGeom prst="rect">
            <a:avLst/>
          </a:prstGeom>
          <a:noFill/>
        </p:spPr>
        <p:txBody>
          <a:bodyPr wrap="none" rtlCol="0">
            <a:spAutoFit/>
          </a:bodyPr>
          <a:lstStyle/>
          <a:p>
            <a:r>
              <a:rPr lang="en-US" dirty="0" smtClean="0"/>
              <a:t>Iterative</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664" y="378588"/>
            <a:ext cx="9070866" cy="1586487"/>
          </a:xfrm>
          <a:prstGeom prst="rect">
            <a:avLst/>
          </a:prstGeom>
        </p:spPr>
      </p:pic>
      <p:sp>
        <p:nvSpPr>
          <p:cNvPr id="10" name="Oval 9"/>
          <p:cNvSpPr/>
          <p:nvPr/>
        </p:nvSpPr>
        <p:spPr>
          <a:xfrm>
            <a:off x="1086928" y="831663"/>
            <a:ext cx="1570008" cy="135944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96716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1475" y="228600"/>
            <a:ext cx="6690999" cy="461665"/>
          </a:xfrm>
          <a:prstGeom prst="rect">
            <a:avLst/>
          </a:prstGeom>
          <a:noFill/>
        </p:spPr>
        <p:txBody>
          <a:bodyPr wrap="none" rtlCol="0">
            <a:spAutoFit/>
          </a:bodyPr>
          <a:lstStyle/>
          <a:p>
            <a:r>
              <a:rPr lang="en-US" sz="2400" b="1" dirty="0" smtClean="0"/>
              <a:t>Target: Coho habitats and associated riparian areas</a:t>
            </a:r>
            <a:endParaRPr lang="en-US" sz="24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0216" y="943405"/>
            <a:ext cx="6045459" cy="2190384"/>
          </a:xfrm>
          <a:prstGeom prst="rect">
            <a:avLst/>
          </a:prstGeom>
        </p:spPr>
      </p:pic>
    </p:spTree>
    <p:extLst>
      <p:ext uri="{BB962C8B-B14F-4D97-AF65-F5344CB8AC3E}">
        <p14:creationId xmlns:p14="http://schemas.microsoft.com/office/powerpoint/2010/main" val="16315488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7241" y="136057"/>
            <a:ext cx="5093510" cy="461665"/>
          </a:xfrm>
          <a:prstGeom prst="rect">
            <a:avLst/>
          </a:prstGeom>
          <a:noFill/>
        </p:spPr>
        <p:txBody>
          <a:bodyPr wrap="none" rtlCol="0">
            <a:spAutoFit/>
          </a:bodyPr>
          <a:lstStyle/>
          <a:p>
            <a:r>
              <a:rPr lang="en-US" sz="2400" b="1" dirty="0" smtClean="0"/>
              <a:t>Decision Space: Spatially Explicit Maps</a:t>
            </a:r>
            <a:endParaRPr lang="en-US" sz="24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0920" y="1113062"/>
            <a:ext cx="2812543" cy="219817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4768" y="1155812"/>
            <a:ext cx="3741973" cy="220318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240" y="3934312"/>
            <a:ext cx="4067680" cy="277098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4889" y="3911503"/>
            <a:ext cx="3343222" cy="2758877"/>
          </a:xfrm>
          <a:prstGeom prst="rect">
            <a:avLst/>
          </a:prstGeom>
        </p:spPr>
      </p:pic>
      <p:sp>
        <p:nvSpPr>
          <p:cNvPr id="9" name="TextBox 8"/>
          <p:cNvSpPr txBox="1"/>
          <p:nvPr/>
        </p:nvSpPr>
        <p:spPr>
          <a:xfrm>
            <a:off x="444886" y="612855"/>
            <a:ext cx="2792688" cy="400110"/>
          </a:xfrm>
          <a:prstGeom prst="rect">
            <a:avLst/>
          </a:prstGeom>
          <a:noFill/>
        </p:spPr>
        <p:txBody>
          <a:bodyPr wrap="none" rtlCol="0">
            <a:spAutoFit/>
          </a:bodyPr>
          <a:lstStyle/>
          <a:p>
            <a:r>
              <a:rPr lang="en-US" sz="2000" b="1" dirty="0" smtClean="0"/>
              <a:t>Coho fish habitat quality</a:t>
            </a:r>
            <a:endParaRPr lang="en-US" sz="2000" b="1" dirty="0"/>
          </a:p>
        </p:txBody>
      </p:sp>
      <p:sp>
        <p:nvSpPr>
          <p:cNvPr id="10" name="TextBox 9"/>
          <p:cNvSpPr txBox="1"/>
          <p:nvPr/>
        </p:nvSpPr>
        <p:spPr>
          <a:xfrm>
            <a:off x="4202812" y="655337"/>
            <a:ext cx="2977290" cy="400110"/>
          </a:xfrm>
          <a:prstGeom prst="rect">
            <a:avLst/>
          </a:prstGeom>
          <a:noFill/>
        </p:spPr>
        <p:txBody>
          <a:bodyPr wrap="none" rtlCol="0">
            <a:spAutoFit/>
          </a:bodyPr>
          <a:lstStyle/>
          <a:p>
            <a:r>
              <a:rPr lang="en-US" sz="2000" b="1" dirty="0" smtClean="0"/>
              <a:t>Current wood recruitment</a:t>
            </a:r>
            <a:endParaRPr lang="en-US" sz="2000" b="1" dirty="0"/>
          </a:p>
        </p:txBody>
      </p:sp>
      <p:sp>
        <p:nvSpPr>
          <p:cNvPr id="11" name="TextBox 10"/>
          <p:cNvSpPr txBox="1"/>
          <p:nvPr/>
        </p:nvSpPr>
        <p:spPr>
          <a:xfrm>
            <a:off x="9020947" y="784000"/>
            <a:ext cx="1407758" cy="400110"/>
          </a:xfrm>
          <a:prstGeom prst="rect">
            <a:avLst/>
          </a:prstGeom>
          <a:noFill/>
        </p:spPr>
        <p:txBody>
          <a:bodyPr wrap="none" rtlCol="0">
            <a:spAutoFit/>
          </a:bodyPr>
          <a:lstStyle/>
          <a:p>
            <a:r>
              <a:rPr lang="en-US" sz="2000" b="1" dirty="0" smtClean="0"/>
              <a:t>Floodplains</a:t>
            </a:r>
            <a:endParaRPr lang="en-US" sz="2000" b="1" dirty="0"/>
          </a:p>
        </p:txBody>
      </p:sp>
      <p:sp>
        <p:nvSpPr>
          <p:cNvPr id="12" name="TextBox 11"/>
          <p:cNvSpPr txBox="1"/>
          <p:nvPr/>
        </p:nvSpPr>
        <p:spPr>
          <a:xfrm>
            <a:off x="431542" y="3489246"/>
            <a:ext cx="3968074" cy="400110"/>
          </a:xfrm>
          <a:prstGeom prst="rect">
            <a:avLst/>
          </a:prstGeom>
          <a:noFill/>
        </p:spPr>
        <p:txBody>
          <a:bodyPr wrap="none" rtlCol="0">
            <a:spAutoFit/>
          </a:bodyPr>
          <a:lstStyle/>
          <a:p>
            <a:r>
              <a:rPr lang="en-US" sz="2000" b="1" dirty="0" smtClean="0"/>
              <a:t>Shade – basal area/thermal loading</a:t>
            </a:r>
            <a:endParaRPr lang="en-US" sz="2000" b="1" dirty="0"/>
          </a:p>
        </p:txBody>
      </p:sp>
      <p:sp>
        <p:nvSpPr>
          <p:cNvPr id="14" name="TextBox 13"/>
          <p:cNvSpPr txBox="1"/>
          <p:nvPr/>
        </p:nvSpPr>
        <p:spPr>
          <a:xfrm>
            <a:off x="6072271" y="3422720"/>
            <a:ext cx="1626920" cy="400110"/>
          </a:xfrm>
          <a:prstGeom prst="rect">
            <a:avLst/>
          </a:prstGeom>
          <a:noFill/>
        </p:spPr>
        <p:txBody>
          <a:bodyPr wrap="none" rtlCol="0">
            <a:spAutoFit/>
          </a:bodyPr>
          <a:lstStyle/>
          <a:p>
            <a:r>
              <a:rPr lang="en-US" sz="2000" b="1" dirty="0" smtClean="0"/>
              <a:t>Gravel supply</a:t>
            </a:r>
            <a:endParaRPr lang="en-US" sz="2000" b="1" dirty="0"/>
          </a:p>
        </p:txBody>
      </p:sp>
      <p:sp>
        <p:nvSpPr>
          <p:cNvPr id="15" name="TextBox 14"/>
          <p:cNvSpPr txBox="1"/>
          <p:nvPr/>
        </p:nvSpPr>
        <p:spPr>
          <a:xfrm>
            <a:off x="3518055" y="470671"/>
            <a:ext cx="531845" cy="769441"/>
          </a:xfrm>
          <a:prstGeom prst="rect">
            <a:avLst/>
          </a:prstGeom>
          <a:noFill/>
        </p:spPr>
        <p:txBody>
          <a:bodyPr wrap="square" rtlCol="0">
            <a:spAutoFit/>
          </a:bodyPr>
          <a:lstStyle/>
          <a:p>
            <a:r>
              <a:rPr lang="en-US" sz="4400" dirty="0" smtClean="0"/>
              <a:t>+</a:t>
            </a:r>
            <a:endParaRPr lang="en-US" sz="4400" dirty="0"/>
          </a:p>
        </p:txBody>
      </p:sp>
      <p:sp>
        <p:nvSpPr>
          <p:cNvPr id="16" name="TextBox 15"/>
          <p:cNvSpPr txBox="1"/>
          <p:nvPr/>
        </p:nvSpPr>
        <p:spPr>
          <a:xfrm>
            <a:off x="7424437" y="512798"/>
            <a:ext cx="531845" cy="769441"/>
          </a:xfrm>
          <a:prstGeom prst="rect">
            <a:avLst/>
          </a:prstGeom>
          <a:noFill/>
        </p:spPr>
        <p:txBody>
          <a:bodyPr wrap="square" rtlCol="0">
            <a:spAutoFit/>
          </a:bodyPr>
          <a:lstStyle/>
          <a:p>
            <a:r>
              <a:rPr lang="en-US" sz="4400" dirty="0" smtClean="0"/>
              <a:t>+</a:t>
            </a:r>
            <a:endParaRPr lang="en-US" sz="4400" dirty="0"/>
          </a:p>
        </p:txBody>
      </p:sp>
      <p:sp>
        <p:nvSpPr>
          <p:cNvPr id="17" name="TextBox 16"/>
          <p:cNvSpPr txBox="1"/>
          <p:nvPr/>
        </p:nvSpPr>
        <p:spPr>
          <a:xfrm>
            <a:off x="317241" y="2932454"/>
            <a:ext cx="531845" cy="769441"/>
          </a:xfrm>
          <a:prstGeom prst="rect">
            <a:avLst/>
          </a:prstGeom>
          <a:noFill/>
        </p:spPr>
        <p:txBody>
          <a:bodyPr wrap="square" rtlCol="0">
            <a:spAutoFit/>
          </a:bodyPr>
          <a:lstStyle/>
          <a:p>
            <a:r>
              <a:rPr lang="en-US" sz="4400" dirty="0" smtClean="0"/>
              <a:t>+</a:t>
            </a:r>
            <a:endParaRPr lang="en-US" sz="4400" dirty="0"/>
          </a:p>
        </p:txBody>
      </p:sp>
      <p:sp>
        <p:nvSpPr>
          <p:cNvPr id="18" name="TextBox 17"/>
          <p:cNvSpPr txBox="1"/>
          <p:nvPr/>
        </p:nvSpPr>
        <p:spPr>
          <a:xfrm>
            <a:off x="4771982" y="3303602"/>
            <a:ext cx="531845" cy="769441"/>
          </a:xfrm>
          <a:prstGeom prst="rect">
            <a:avLst/>
          </a:prstGeom>
          <a:noFill/>
        </p:spPr>
        <p:txBody>
          <a:bodyPr wrap="square" rtlCol="0">
            <a:spAutoFit/>
          </a:bodyPr>
          <a:lstStyle/>
          <a:p>
            <a:r>
              <a:rPr lang="en-US" sz="4400" dirty="0" smtClean="0"/>
              <a:t>+</a:t>
            </a:r>
            <a:endParaRPr lang="en-US" sz="4400" dirty="0"/>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542" y="1120124"/>
            <a:ext cx="3002784" cy="2274557"/>
          </a:xfrm>
          <a:prstGeom prst="rect">
            <a:avLst/>
          </a:prstGeom>
        </p:spPr>
      </p:pic>
    </p:spTree>
    <p:extLst>
      <p:ext uri="{BB962C8B-B14F-4D97-AF65-F5344CB8AC3E}">
        <p14:creationId xmlns:p14="http://schemas.microsoft.com/office/powerpoint/2010/main" val="38204026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539" y="1323841"/>
            <a:ext cx="9318759" cy="3778246"/>
          </a:xfrm>
          <a:prstGeom prst="rect">
            <a:avLst/>
          </a:prstGeom>
        </p:spPr>
      </p:pic>
      <p:sp>
        <p:nvSpPr>
          <p:cNvPr id="6" name="TextBox 5"/>
          <p:cNvSpPr txBox="1"/>
          <p:nvPr/>
        </p:nvSpPr>
        <p:spPr>
          <a:xfrm>
            <a:off x="317241" y="136057"/>
            <a:ext cx="9158789" cy="461665"/>
          </a:xfrm>
          <a:prstGeom prst="rect">
            <a:avLst/>
          </a:prstGeom>
          <a:noFill/>
        </p:spPr>
        <p:txBody>
          <a:bodyPr wrap="none" rtlCol="0">
            <a:spAutoFit/>
          </a:bodyPr>
          <a:lstStyle/>
          <a:p>
            <a:r>
              <a:rPr lang="en-US" sz="2400" b="1" dirty="0" smtClean="0"/>
              <a:t>Decision Space: Automated Searches for Optimized Habitat Conditions</a:t>
            </a:r>
            <a:endParaRPr lang="en-US" sz="2400" b="1" dirty="0"/>
          </a:p>
        </p:txBody>
      </p:sp>
    </p:spTree>
    <p:extLst>
      <p:ext uri="{BB962C8B-B14F-4D97-AF65-F5344CB8AC3E}">
        <p14:creationId xmlns:p14="http://schemas.microsoft.com/office/powerpoint/2010/main" val="24560415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950" y="1325217"/>
            <a:ext cx="10139806" cy="4134678"/>
          </a:xfrm>
          <a:prstGeom prst="rect">
            <a:avLst/>
          </a:prstGeom>
        </p:spPr>
      </p:pic>
      <p:sp>
        <p:nvSpPr>
          <p:cNvPr id="3" name="TextBox 2"/>
          <p:cNvSpPr txBox="1"/>
          <p:nvPr/>
        </p:nvSpPr>
        <p:spPr>
          <a:xfrm>
            <a:off x="317241" y="136057"/>
            <a:ext cx="9158789" cy="461665"/>
          </a:xfrm>
          <a:prstGeom prst="rect">
            <a:avLst/>
          </a:prstGeom>
          <a:noFill/>
        </p:spPr>
        <p:txBody>
          <a:bodyPr wrap="none" rtlCol="0">
            <a:spAutoFit/>
          </a:bodyPr>
          <a:lstStyle/>
          <a:p>
            <a:r>
              <a:rPr lang="en-US" sz="2400" b="1" dirty="0" smtClean="0"/>
              <a:t>Decision Space: Automated Searches for Optimized Habitat Conditions</a:t>
            </a:r>
            <a:endParaRPr lang="en-US" sz="2400" b="1" dirty="0"/>
          </a:p>
        </p:txBody>
      </p:sp>
    </p:spTree>
    <p:extLst>
      <p:ext uri="{BB962C8B-B14F-4D97-AF65-F5344CB8AC3E}">
        <p14:creationId xmlns:p14="http://schemas.microsoft.com/office/powerpoint/2010/main" val="1976675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4"/>
          <p:cNvSpPr txBox="1">
            <a:spLocks noChangeArrowheads="1"/>
          </p:cNvSpPr>
          <p:nvPr/>
        </p:nvSpPr>
        <p:spPr bwMode="auto">
          <a:xfrm>
            <a:off x="306151" y="36970"/>
            <a:ext cx="28889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i="0" dirty="0" smtClean="0"/>
              <a:t>Road Restoration</a:t>
            </a:r>
            <a:endParaRPr lang="en-US" altLang="en-US" sz="2800" b="1" i="0" dirty="0"/>
          </a:p>
        </p:txBody>
      </p:sp>
      <p:sp>
        <p:nvSpPr>
          <p:cNvPr id="18" name="TextBox 5"/>
          <p:cNvSpPr txBox="1">
            <a:spLocks noChangeArrowheads="1"/>
          </p:cNvSpPr>
          <p:nvPr/>
        </p:nvSpPr>
        <p:spPr bwMode="auto">
          <a:xfrm>
            <a:off x="4354741" y="3087659"/>
            <a:ext cx="15538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t>Road </a:t>
            </a:r>
            <a:r>
              <a:rPr lang="en-US" altLang="en-US" sz="2000" b="1" dirty="0" smtClean="0"/>
              <a:t>failure</a:t>
            </a:r>
            <a:endParaRPr lang="en-US" altLang="en-US" sz="2000" b="1" dirty="0"/>
          </a:p>
        </p:txBody>
      </p:sp>
      <p:sp>
        <p:nvSpPr>
          <p:cNvPr id="19" name="TextBox 6"/>
          <p:cNvSpPr txBox="1">
            <a:spLocks noChangeArrowheads="1"/>
          </p:cNvSpPr>
          <p:nvPr/>
        </p:nvSpPr>
        <p:spPr bwMode="auto">
          <a:xfrm>
            <a:off x="6666592" y="3622675"/>
            <a:ext cx="13933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t>Roads in </a:t>
            </a:r>
          </a:p>
          <a:p>
            <a:pPr eaLnBrk="1" hangingPunct="1">
              <a:spcBef>
                <a:spcPct val="0"/>
              </a:spcBef>
              <a:buFontTx/>
              <a:buNone/>
            </a:pPr>
            <a:r>
              <a:rPr lang="en-US" altLang="en-US" sz="2000" b="1" dirty="0"/>
              <a:t>floodplains</a:t>
            </a:r>
          </a:p>
        </p:txBody>
      </p:sp>
      <p:sp>
        <p:nvSpPr>
          <p:cNvPr id="20" name="TextBox 7"/>
          <p:cNvSpPr txBox="1">
            <a:spLocks noChangeArrowheads="1"/>
          </p:cNvSpPr>
          <p:nvPr/>
        </p:nvSpPr>
        <p:spPr bwMode="auto">
          <a:xfrm>
            <a:off x="2597150" y="1820254"/>
            <a:ext cx="21114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t>Roads </a:t>
            </a:r>
            <a:r>
              <a:rPr lang="en-US" altLang="en-US" sz="2000" b="1" dirty="0" smtClean="0"/>
              <a:t>erosion/</a:t>
            </a:r>
          </a:p>
          <a:p>
            <a:pPr eaLnBrk="1" hangingPunct="1">
              <a:spcBef>
                <a:spcPct val="0"/>
              </a:spcBef>
              <a:buFontTx/>
              <a:buNone/>
            </a:pPr>
            <a:r>
              <a:rPr lang="en-US" altLang="en-US" sz="2000" b="1" dirty="0" smtClean="0"/>
              <a:t>sediment delivery</a:t>
            </a:r>
            <a:endParaRPr lang="en-US" altLang="en-US" sz="2000" b="1" dirty="0"/>
          </a:p>
        </p:txBody>
      </p:sp>
      <p:pic>
        <p:nvPicPr>
          <p:cNvPr id="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55700"/>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7"/>
          <p:cNvSpPr txBox="1">
            <a:spLocks noChangeArrowheads="1"/>
          </p:cNvSpPr>
          <p:nvPr/>
        </p:nvSpPr>
        <p:spPr bwMode="auto">
          <a:xfrm>
            <a:off x="393700" y="779463"/>
            <a:ext cx="29754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t>Roads drainage diversion</a:t>
            </a:r>
          </a:p>
        </p:txBody>
      </p:sp>
      <p:pic>
        <p:nvPicPr>
          <p:cNvPr id="2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4049" y="4401231"/>
            <a:ext cx="229620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2563" y="5107668"/>
            <a:ext cx="2047875"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6"/>
          <p:cNvSpPr txBox="1">
            <a:spLocks noChangeArrowheads="1"/>
          </p:cNvSpPr>
          <p:nvPr/>
        </p:nvSpPr>
        <p:spPr bwMode="auto">
          <a:xfrm>
            <a:off x="8382000" y="4399643"/>
            <a:ext cx="18808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dirty="0"/>
              <a:t>Habitat length</a:t>
            </a:r>
          </a:p>
          <a:p>
            <a:pPr eaLnBrk="1" hangingPunct="1">
              <a:spcBef>
                <a:spcPct val="0"/>
              </a:spcBef>
              <a:buFontTx/>
              <a:buNone/>
            </a:pPr>
            <a:r>
              <a:rPr lang="en-US" altLang="en-US" sz="2000" b="1" dirty="0"/>
              <a:t>above crossings</a:t>
            </a:r>
          </a:p>
        </p:txBody>
      </p:sp>
      <p:pic>
        <p:nvPicPr>
          <p:cNvPr id="26"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05225" y="3584352"/>
            <a:ext cx="2390775" cy="163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F:\NetMap\PROJECTS\Montana_demo_11\Presentation\roaderosionpic.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7375" y="2530251"/>
            <a:ext cx="2248781" cy="168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 descr="http://soundsalmonsolutions.org/wp-content/uploads/2011/07/culvert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50438" y="5463657"/>
            <a:ext cx="1570048" cy="1177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313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3347" y="385011"/>
            <a:ext cx="1844929" cy="646331"/>
          </a:xfrm>
          <a:prstGeom prst="rect">
            <a:avLst/>
          </a:prstGeom>
          <a:noFill/>
        </p:spPr>
        <p:txBody>
          <a:bodyPr wrap="none" rtlCol="0">
            <a:spAutoFit/>
          </a:bodyPr>
          <a:lstStyle/>
          <a:p>
            <a:r>
              <a:rPr lang="en-US" b="1" dirty="0" smtClean="0"/>
              <a:t>Table of Contents</a:t>
            </a:r>
          </a:p>
          <a:p>
            <a:r>
              <a:rPr lang="en-US" b="1" dirty="0" err="1" smtClean="0"/>
              <a:t>xxxx</a:t>
            </a:r>
            <a:r>
              <a:rPr lang="en-US" b="1" dirty="0" smtClean="0"/>
              <a:t>, slides x - x</a:t>
            </a:r>
            <a:endParaRPr lang="en-US" b="1" dirty="0"/>
          </a:p>
        </p:txBody>
      </p:sp>
    </p:spTree>
    <p:extLst>
      <p:ext uri="{BB962C8B-B14F-4D97-AF65-F5344CB8AC3E}">
        <p14:creationId xmlns:p14="http://schemas.microsoft.com/office/powerpoint/2010/main" val="490992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0269" y="280240"/>
            <a:ext cx="6902339" cy="523220"/>
          </a:xfrm>
          <a:prstGeom prst="rect">
            <a:avLst/>
          </a:prstGeom>
          <a:noFill/>
        </p:spPr>
        <p:txBody>
          <a:bodyPr wrap="none" rtlCol="0">
            <a:spAutoFit/>
          </a:bodyPr>
          <a:lstStyle/>
          <a:p>
            <a:r>
              <a:rPr lang="en-US" sz="2800" dirty="0" smtClean="0"/>
              <a:t>Building the Virtual Watershed: Available Data</a:t>
            </a:r>
            <a:endParaRPr lang="en-US" sz="2800" dirty="0"/>
          </a:p>
        </p:txBody>
      </p:sp>
      <p:sp>
        <p:nvSpPr>
          <p:cNvPr id="10" name="TextBox 9"/>
          <p:cNvSpPr txBox="1"/>
          <p:nvPr/>
        </p:nvSpPr>
        <p:spPr>
          <a:xfrm>
            <a:off x="513035" y="803460"/>
            <a:ext cx="5824095" cy="400110"/>
          </a:xfrm>
          <a:prstGeom prst="rect">
            <a:avLst/>
          </a:prstGeom>
          <a:noFill/>
        </p:spPr>
        <p:txBody>
          <a:bodyPr wrap="none" rtlCol="0">
            <a:spAutoFit/>
          </a:bodyPr>
          <a:lstStyle/>
          <a:p>
            <a:r>
              <a:rPr lang="en-US" sz="2000" dirty="0" smtClean="0"/>
              <a:t>2.5 m LiDAR and 10 m digital elevation models (DEMs)</a:t>
            </a:r>
            <a:endParaRPr lang="en-US" sz="2000" dirty="0"/>
          </a:p>
        </p:txBody>
      </p:sp>
      <p:sp>
        <p:nvSpPr>
          <p:cNvPr id="11" name="TextBox 10"/>
          <p:cNvSpPr txBox="1"/>
          <p:nvPr/>
        </p:nvSpPr>
        <p:spPr>
          <a:xfrm>
            <a:off x="2168927" y="1203570"/>
            <a:ext cx="8825236" cy="2246769"/>
          </a:xfrm>
          <a:prstGeom prst="rect">
            <a:avLst/>
          </a:prstGeom>
          <a:noFill/>
        </p:spPr>
        <p:txBody>
          <a:bodyPr wrap="none" rtlCol="0">
            <a:spAutoFit/>
          </a:bodyPr>
          <a:lstStyle/>
          <a:p>
            <a:r>
              <a:rPr lang="en-US" sz="2000" b="1" dirty="0" smtClean="0"/>
              <a:t>Tasks:</a:t>
            </a:r>
            <a:endParaRPr lang="en-US" sz="2000" b="1" dirty="0" smtClean="0"/>
          </a:p>
          <a:p>
            <a:pPr marL="342900" indent="-342900">
              <a:buAutoNum type="arabicParenR"/>
            </a:pPr>
            <a:r>
              <a:rPr lang="en-US" sz="2000" dirty="0" err="1" smtClean="0"/>
              <a:t>LiDAR</a:t>
            </a:r>
            <a:r>
              <a:rPr lang="en-US" sz="2000" dirty="0" smtClean="0"/>
              <a:t> hydro-conditioned DEM</a:t>
            </a:r>
          </a:p>
          <a:p>
            <a:pPr marL="342900" indent="-342900">
              <a:buAutoNum type="arabicParenR"/>
            </a:pPr>
            <a:r>
              <a:rPr lang="en-US" sz="2000" dirty="0" smtClean="0"/>
              <a:t>Channel head calibration – where do channels begin?</a:t>
            </a:r>
          </a:p>
          <a:p>
            <a:pPr marL="342900" indent="-342900">
              <a:buAutoNum type="arabicParenR"/>
            </a:pPr>
            <a:r>
              <a:rPr lang="en-US" sz="2000" dirty="0" smtClean="0"/>
              <a:t>Synthetic stream derivation (21,400 individual segments, average 100 m length)</a:t>
            </a:r>
          </a:p>
          <a:p>
            <a:pPr marL="342900" indent="-342900">
              <a:buFontTx/>
              <a:buAutoNum type="arabicParenR"/>
            </a:pPr>
            <a:r>
              <a:rPr lang="en-US" sz="2000" dirty="0" smtClean="0"/>
              <a:t>Network line check: remove </a:t>
            </a:r>
            <a:r>
              <a:rPr lang="en-US" sz="2000" dirty="0"/>
              <a:t>flow </a:t>
            </a:r>
            <a:r>
              <a:rPr lang="en-US" sz="2000" dirty="0" smtClean="0"/>
              <a:t>diversions by roads</a:t>
            </a:r>
          </a:p>
          <a:p>
            <a:pPr marL="342900" indent="-342900">
              <a:buAutoNum type="arabicParenR"/>
            </a:pPr>
            <a:r>
              <a:rPr lang="en-US" sz="2000" dirty="0" smtClean="0"/>
              <a:t>Attribution</a:t>
            </a:r>
          </a:p>
          <a:p>
            <a:pPr marL="342900" indent="-342900">
              <a:buAutoNum type="arabicParenR"/>
            </a:pPr>
            <a:r>
              <a:rPr lang="en-US" sz="2000" dirty="0" smtClean="0"/>
              <a:t>Routed (downstream/upstream)</a:t>
            </a:r>
            <a:endParaRPr lang="en-US" sz="2000" dirty="0"/>
          </a:p>
        </p:txBody>
      </p:sp>
      <p:sp>
        <p:nvSpPr>
          <p:cNvPr id="13" name="TextBox 12"/>
          <p:cNvSpPr txBox="1"/>
          <p:nvPr/>
        </p:nvSpPr>
        <p:spPr>
          <a:xfrm>
            <a:off x="4675460" y="4574924"/>
            <a:ext cx="184731" cy="523220"/>
          </a:xfrm>
          <a:prstGeom prst="rect">
            <a:avLst/>
          </a:prstGeom>
          <a:noFill/>
        </p:spPr>
        <p:txBody>
          <a:bodyPr wrap="none" rtlCol="0">
            <a:spAutoFit/>
          </a:bodyPr>
          <a:lstStyle/>
          <a:p>
            <a:endParaRPr lang="en-US" sz="28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72" y="3486322"/>
            <a:ext cx="4148515" cy="3223643"/>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7224" y="2873828"/>
            <a:ext cx="2559415" cy="3896069"/>
          </a:xfrm>
          <a:prstGeom prst="rect">
            <a:avLst/>
          </a:prstGeom>
        </p:spPr>
      </p:pic>
      <p:sp>
        <p:nvSpPr>
          <p:cNvPr id="16" name="TextBox 15"/>
          <p:cNvSpPr txBox="1"/>
          <p:nvPr/>
        </p:nvSpPr>
        <p:spPr>
          <a:xfrm>
            <a:off x="4410560" y="3850449"/>
            <a:ext cx="2777427" cy="400110"/>
          </a:xfrm>
          <a:prstGeom prst="rect">
            <a:avLst/>
          </a:prstGeom>
          <a:noFill/>
        </p:spPr>
        <p:txBody>
          <a:bodyPr wrap="none" rtlCol="0">
            <a:spAutoFit/>
          </a:bodyPr>
          <a:lstStyle/>
          <a:p>
            <a:r>
              <a:rPr lang="en-US" sz="2000" dirty="0" smtClean="0"/>
              <a:t>LiDAR coverage in purple</a:t>
            </a:r>
            <a:endParaRPr lang="en-US" sz="2000" dirty="0"/>
          </a:p>
        </p:txBody>
      </p:sp>
    </p:spTree>
    <p:extLst>
      <p:ext uri="{BB962C8B-B14F-4D97-AF65-F5344CB8AC3E}">
        <p14:creationId xmlns:p14="http://schemas.microsoft.com/office/powerpoint/2010/main" val="14881555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9029" y="77031"/>
            <a:ext cx="5577155" cy="2785378"/>
          </a:xfrm>
          <a:prstGeom prst="rect">
            <a:avLst/>
          </a:prstGeom>
          <a:noFill/>
        </p:spPr>
        <p:txBody>
          <a:bodyPr wrap="square" rtlCol="0">
            <a:spAutoFit/>
          </a:bodyPr>
          <a:lstStyle/>
          <a:p>
            <a:r>
              <a:rPr lang="en-US" sz="2000" b="1" dirty="0">
                <a:latin typeface="+mj-lt"/>
              </a:rPr>
              <a:t>S</a:t>
            </a:r>
            <a:r>
              <a:rPr lang="en-US" sz="2000" b="1" dirty="0" smtClean="0">
                <a:latin typeface="+mj-lt"/>
              </a:rPr>
              <a:t>ynthetic river network </a:t>
            </a:r>
            <a:br>
              <a:rPr lang="en-US" sz="2000" b="1" dirty="0" smtClean="0">
                <a:latin typeface="+mj-lt"/>
              </a:rPr>
            </a:br>
            <a:r>
              <a:rPr lang="en-US" dirty="0" smtClean="0">
                <a:latin typeface="+mj-lt"/>
              </a:rPr>
              <a:t>Channel-initiation </a:t>
            </a:r>
            <a:r>
              <a:rPr lang="en-US" dirty="0">
                <a:latin typeface="+mj-lt"/>
              </a:rPr>
              <a:t>threshold </a:t>
            </a:r>
            <a:r>
              <a:rPr lang="en-US" dirty="0" smtClean="0">
                <a:latin typeface="+mj-lt"/>
              </a:rPr>
              <a:t>calibrated to DEM.</a:t>
            </a:r>
            <a:endParaRPr lang="en-US" dirty="0">
              <a:latin typeface="+mj-lt"/>
            </a:endParaRPr>
          </a:p>
          <a:p>
            <a:pPr>
              <a:spcBef>
                <a:spcPts val="600"/>
              </a:spcBef>
            </a:pPr>
            <a:r>
              <a:rPr lang="en-US" sz="1600" u="sng" dirty="0" smtClean="0">
                <a:latin typeface="+mj-lt"/>
              </a:rPr>
              <a:t>Four criteria</a:t>
            </a:r>
            <a:r>
              <a:rPr lang="en-US" sz="1600" dirty="0" smtClean="0">
                <a:latin typeface="+mj-lt"/>
              </a:rPr>
              <a:t>:</a:t>
            </a:r>
            <a:endParaRPr lang="en-US" sz="1600" dirty="0">
              <a:latin typeface="+mj-lt"/>
            </a:endParaRPr>
          </a:p>
          <a:p>
            <a:pPr marL="342900" indent="-342900">
              <a:spcBef>
                <a:spcPts val="600"/>
              </a:spcBef>
              <a:buAutoNum type="arabicParenR"/>
            </a:pPr>
            <a:r>
              <a:rPr lang="en-US" sz="1600" dirty="0" smtClean="0">
                <a:latin typeface="+mj-lt"/>
              </a:rPr>
              <a:t>Specific contributing </a:t>
            </a:r>
            <a:r>
              <a:rPr lang="en-US" sz="1600" dirty="0">
                <a:latin typeface="+mj-lt"/>
              </a:rPr>
              <a:t>area * slope squared (AS</a:t>
            </a:r>
            <a:r>
              <a:rPr lang="en-US" sz="1600" baseline="30000" dirty="0">
                <a:latin typeface="+mj-lt"/>
              </a:rPr>
              <a:t>2</a:t>
            </a:r>
            <a:r>
              <a:rPr lang="en-US" sz="1600" dirty="0" smtClean="0">
                <a:latin typeface="+mj-lt"/>
              </a:rPr>
              <a:t>); measure of erosive potential.</a:t>
            </a:r>
            <a:endParaRPr lang="en-US" sz="1600" dirty="0">
              <a:latin typeface="+mj-lt"/>
            </a:endParaRPr>
          </a:p>
          <a:p>
            <a:pPr marL="342900" indent="-342900">
              <a:spcBef>
                <a:spcPts val="600"/>
              </a:spcBef>
              <a:buAutoNum type="arabicParenR"/>
            </a:pPr>
            <a:r>
              <a:rPr lang="en-US" sz="1600" dirty="0">
                <a:latin typeface="+mj-lt"/>
              </a:rPr>
              <a:t>Plan </a:t>
            </a:r>
            <a:r>
              <a:rPr lang="en-US" sz="1600" dirty="0" smtClean="0">
                <a:latin typeface="+mj-lt"/>
              </a:rPr>
              <a:t>curvature; measure of topographic (flow) convergence.</a:t>
            </a:r>
            <a:endParaRPr lang="en-US" sz="1600" dirty="0">
              <a:latin typeface="+mj-lt"/>
            </a:endParaRPr>
          </a:p>
          <a:p>
            <a:pPr marL="342900" indent="-342900">
              <a:spcBef>
                <a:spcPts val="600"/>
              </a:spcBef>
              <a:buAutoNum type="arabicParenR"/>
            </a:pPr>
            <a:r>
              <a:rPr lang="en-US" sz="1600" dirty="0">
                <a:latin typeface="+mj-lt"/>
              </a:rPr>
              <a:t>Minimum flow length over which above two threshold </a:t>
            </a:r>
            <a:r>
              <a:rPr lang="en-US" sz="1600" dirty="0" smtClean="0">
                <a:latin typeface="+mj-lt"/>
              </a:rPr>
              <a:t>musts </a:t>
            </a:r>
            <a:r>
              <a:rPr lang="en-US" sz="1600" dirty="0">
                <a:latin typeface="+mj-lt"/>
              </a:rPr>
              <a:t>be met</a:t>
            </a:r>
            <a:r>
              <a:rPr lang="en-US" sz="1600" dirty="0" smtClean="0">
                <a:latin typeface="+mj-lt"/>
              </a:rPr>
              <a:t>.</a:t>
            </a:r>
          </a:p>
          <a:p>
            <a:pPr marL="342900" indent="-342900">
              <a:spcBef>
                <a:spcPts val="600"/>
              </a:spcBef>
              <a:buAutoNum type="arabicParenR"/>
            </a:pPr>
            <a:r>
              <a:rPr lang="en-US" sz="1600" dirty="0" smtClean="0">
                <a:latin typeface="+mj-lt"/>
              </a:rPr>
              <a:t>Gradient.</a:t>
            </a:r>
            <a:endParaRPr lang="en-US" sz="1600" dirty="0">
              <a:latin typeface="+mj-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2729" y="2448576"/>
            <a:ext cx="5296996" cy="4218924"/>
          </a:xfrm>
          <a:prstGeom prst="rect">
            <a:avLst/>
          </a:prstGeom>
        </p:spPr>
      </p:pic>
      <p:sp>
        <p:nvSpPr>
          <p:cNvPr id="14" name="TextBox 13"/>
          <p:cNvSpPr txBox="1"/>
          <p:nvPr/>
        </p:nvSpPr>
        <p:spPr>
          <a:xfrm>
            <a:off x="2044700" y="4010025"/>
            <a:ext cx="394660" cy="200055"/>
          </a:xfrm>
          <a:prstGeom prst="rect">
            <a:avLst/>
          </a:prstGeom>
          <a:noFill/>
        </p:spPr>
        <p:txBody>
          <a:bodyPr wrap="none" rtlCol="0">
            <a:spAutoFit/>
          </a:bodyPr>
          <a:lstStyle/>
          <a:p>
            <a:r>
              <a:rPr lang="en-US" sz="700" b="1" dirty="0" smtClean="0">
                <a:latin typeface="+mj-lt"/>
              </a:rPr>
              <a:t>High</a:t>
            </a:r>
            <a:endParaRPr lang="en-US" sz="700" b="1" dirty="0">
              <a:latin typeface="+mj-lt"/>
            </a:endParaRPr>
          </a:p>
        </p:txBody>
      </p:sp>
      <p:sp>
        <p:nvSpPr>
          <p:cNvPr id="15" name="TextBox 14"/>
          <p:cNvSpPr txBox="1"/>
          <p:nvPr/>
        </p:nvSpPr>
        <p:spPr>
          <a:xfrm>
            <a:off x="2056801" y="4248180"/>
            <a:ext cx="372218" cy="200055"/>
          </a:xfrm>
          <a:prstGeom prst="rect">
            <a:avLst/>
          </a:prstGeom>
          <a:noFill/>
        </p:spPr>
        <p:txBody>
          <a:bodyPr wrap="none" rtlCol="0">
            <a:spAutoFit/>
          </a:bodyPr>
          <a:lstStyle/>
          <a:p>
            <a:r>
              <a:rPr lang="en-US" sz="700" b="1" dirty="0" smtClean="0">
                <a:latin typeface="+mj-lt"/>
              </a:rPr>
              <a:t>Low</a:t>
            </a:r>
            <a:endParaRPr lang="en-US" sz="700" b="1" dirty="0">
              <a:latin typeface="+mj-lt"/>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0614" y="3686550"/>
            <a:ext cx="3927356" cy="2980950"/>
          </a:xfrm>
          <a:prstGeom prst="rect">
            <a:avLst/>
          </a:prstGeom>
        </p:spPr>
      </p:pic>
      <p:sp>
        <p:nvSpPr>
          <p:cNvPr id="17" name="TextBox 16"/>
          <p:cNvSpPr txBox="1"/>
          <p:nvPr/>
        </p:nvSpPr>
        <p:spPr>
          <a:xfrm>
            <a:off x="8139422" y="3686550"/>
            <a:ext cx="1034770" cy="923330"/>
          </a:xfrm>
          <a:prstGeom prst="rect">
            <a:avLst/>
          </a:prstGeom>
          <a:noFill/>
        </p:spPr>
        <p:txBody>
          <a:bodyPr wrap="none" rtlCol="0">
            <a:spAutoFit/>
          </a:bodyPr>
          <a:lstStyle/>
          <a:p>
            <a:r>
              <a:rPr lang="en-US" dirty="0" smtClean="0"/>
              <a:t>Nehalem</a:t>
            </a:r>
          </a:p>
          <a:p>
            <a:r>
              <a:rPr lang="en-US" dirty="0" smtClean="0"/>
              <a:t>synthetic</a:t>
            </a:r>
          </a:p>
          <a:p>
            <a:r>
              <a:rPr lang="en-US" dirty="0" smtClean="0"/>
              <a:t>river</a:t>
            </a:r>
            <a:endParaRPr lang="en-US" dirty="0"/>
          </a:p>
        </p:txBody>
      </p:sp>
      <p:cxnSp>
        <p:nvCxnSpPr>
          <p:cNvPr id="18" name="Straight Arrow Connector 17"/>
          <p:cNvCxnSpPr>
            <a:stCxn id="13" idx="3"/>
          </p:cNvCxnSpPr>
          <p:nvPr/>
        </p:nvCxnSpPr>
        <p:spPr>
          <a:xfrm>
            <a:off x="7109725" y="4558038"/>
            <a:ext cx="853175" cy="126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4477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491" y="1762125"/>
            <a:ext cx="11019013" cy="3333749"/>
          </a:xfrm>
          <a:prstGeom prst="rect">
            <a:avLst/>
          </a:prstGeom>
        </p:spPr>
      </p:pic>
      <p:sp>
        <p:nvSpPr>
          <p:cNvPr id="16" name="TextBox 15"/>
          <p:cNvSpPr txBox="1"/>
          <p:nvPr/>
        </p:nvSpPr>
        <p:spPr>
          <a:xfrm>
            <a:off x="8685466" y="633770"/>
            <a:ext cx="2783967" cy="707886"/>
          </a:xfrm>
          <a:prstGeom prst="rect">
            <a:avLst/>
          </a:prstGeom>
          <a:noFill/>
        </p:spPr>
        <p:txBody>
          <a:bodyPr wrap="none" rtlCol="0">
            <a:spAutoFit/>
          </a:bodyPr>
          <a:lstStyle/>
          <a:p>
            <a:r>
              <a:rPr lang="en-US" sz="2000" b="1" dirty="0" smtClean="0"/>
              <a:t>Floodplains and terraces</a:t>
            </a:r>
          </a:p>
          <a:p>
            <a:r>
              <a:rPr lang="en-US" sz="2000" b="1" dirty="0" smtClean="0"/>
              <a:t>resolved</a:t>
            </a:r>
            <a:endParaRPr lang="en-US" sz="2000" b="1" dirty="0"/>
          </a:p>
        </p:txBody>
      </p:sp>
      <p:cxnSp>
        <p:nvCxnSpPr>
          <p:cNvPr id="17" name="Straight Arrow Connector 16"/>
          <p:cNvCxnSpPr/>
          <p:nvPr/>
        </p:nvCxnSpPr>
        <p:spPr>
          <a:xfrm flipH="1">
            <a:off x="8896351" y="1247775"/>
            <a:ext cx="752474" cy="1733550"/>
          </a:xfrm>
          <a:prstGeom prst="straightConnector1">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9648825" y="1247775"/>
            <a:ext cx="857250" cy="1381125"/>
          </a:xfrm>
          <a:prstGeom prst="straightConnector1">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004554" y="847725"/>
            <a:ext cx="2292551" cy="400110"/>
          </a:xfrm>
          <a:prstGeom prst="rect">
            <a:avLst/>
          </a:prstGeom>
          <a:noFill/>
        </p:spPr>
        <p:txBody>
          <a:bodyPr wrap="none" rtlCol="0">
            <a:spAutoFit/>
          </a:bodyPr>
          <a:lstStyle/>
          <a:p>
            <a:r>
              <a:rPr lang="en-US" sz="2000" b="1" dirty="0" smtClean="0"/>
              <a:t>Tributaries resolved</a:t>
            </a:r>
          </a:p>
        </p:txBody>
      </p:sp>
      <p:cxnSp>
        <p:nvCxnSpPr>
          <p:cNvPr id="21" name="Straight Arrow Connector 20"/>
          <p:cNvCxnSpPr/>
          <p:nvPr/>
        </p:nvCxnSpPr>
        <p:spPr>
          <a:xfrm flipH="1">
            <a:off x="6810375" y="1190625"/>
            <a:ext cx="837403" cy="1790700"/>
          </a:xfrm>
          <a:prstGeom prst="straightConnector1">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648825" y="5193177"/>
            <a:ext cx="2029145" cy="707886"/>
          </a:xfrm>
          <a:prstGeom prst="rect">
            <a:avLst/>
          </a:prstGeom>
          <a:noFill/>
        </p:spPr>
        <p:txBody>
          <a:bodyPr wrap="none" rtlCol="0">
            <a:spAutoFit/>
          </a:bodyPr>
          <a:lstStyle/>
          <a:p>
            <a:r>
              <a:rPr lang="en-US" sz="2000" b="1" dirty="0" smtClean="0"/>
              <a:t>Hillslope erosion</a:t>
            </a:r>
          </a:p>
          <a:p>
            <a:r>
              <a:rPr lang="en-US" sz="2000" b="1" dirty="0" smtClean="0"/>
              <a:t>features resolved</a:t>
            </a:r>
          </a:p>
        </p:txBody>
      </p:sp>
      <p:cxnSp>
        <p:nvCxnSpPr>
          <p:cNvPr id="23" name="Straight Arrow Connector 22"/>
          <p:cNvCxnSpPr>
            <a:stCxn id="22" idx="1"/>
          </p:cNvCxnSpPr>
          <p:nvPr/>
        </p:nvCxnSpPr>
        <p:spPr>
          <a:xfrm flipH="1" flipV="1">
            <a:off x="8896351" y="3819525"/>
            <a:ext cx="752474" cy="1727595"/>
          </a:xfrm>
          <a:prstGeom prst="straightConnector1">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532118" y="5424009"/>
            <a:ext cx="3840539" cy="830997"/>
          </a:xfrm>
          <a:prstGeom prst="rect">
            <a:avLst/>
          </a:prstGeom>
          <a:noFill/>
        </p:spPr>
        <p:txBody>
          <a:bodyPr wrap="none" rtlCol="0">
            <a:spAutoFit/>
          </a:bodyPr>
          <a:lstStyle/>
          <a:p>
            <a:r>
              <a:rPr lang="en-US" sz="2400" b="1" i="1" dirty="0" smtClean="0"/>
              <a:t>LiDAR = 4 x higher resolution</a:t>
            </a:r>
          </a:p>
          <a:p>
            <a:r>
              <a:rPr lang="en-US" sz="2400" b="1" i="1" dirty="0" smtClean="0"/>
              <a:t>16 x more data!</a:t>
            </a:r>
          </a:p>
        </p:txBody>
      </p:sp>
    </p:spTree>
    <p:extLst>
      <p:ext uri="{BB962C8B-B14F-4D97-AF65-F5344CB8AC3E}">
        <p14:creationId xmlns:p14="http://schemas.microsoft.com/office/powerpoint/2010/main" val="42012793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8837" y="457200"/>
            <a:ext cx="8437738" cy="6123865"/>
          </a:xfrm>
          <a:prstGeom prst="rect">
            <a:avLst/>
          </a:prstGeom>
        </p:spPr>
      </p:pic>
      <p:sp>
        <p:nvSpPr>
          <p:cNvPr id="4" name="TextBox 3"/>
          <p:cNvSpPr txBox="1"/>
          <p:nvPr/>
        </p:nvSpPr>
        <p:spPr>
          <a:xfrm>
            <a:off x="333375" y="457200"/>
            <a:ext cx="2636491" cy="1938992"/>
          </a:xfrm>
          <a:prstGeom prst="rect">
            <a:avLst/>
          </a:prstGeom>
          <a:noFill/>
        </p:spPr>
        <p:txBody>
          <a:bodyPr wrap="none" rtlCol="0">
            <a:spAutoFit/>
          </a:bodyPr>
          <a:lstStyle/>
          <a:p>
            <a:r>
              <a:rPr lang="en-US" sz="2000" b="1" dirty="0" smtClean="0"/>
              <a:t>Roads in LiDAR DEMs </a:t>
            </a:r>
          </a:p>
          <a:p>
            <a:r>
              <a:rPr lang="en-US" sz="2000" b="1" dirty="0" smtClean="0"/>
              <a:t>are often seen as </a:t>
            </a:r>
          </a:p>
          <a:p>
            <a:r>
              <a:rPr lang="en-US" sz="2000" b="1" dirty="0" smtClean="0"/>
              <a:t>topographic features</a:t>
            </a:r>
          </a:p>
          <a:p>
            <a:r>
              <a:rPr lang="en-US" sz="2000" b="1" dirty="0" smtClean="0"/>
              <a:t>and cause drainage</a:t>
            </a:r>
          </a:p>
          <a:p>
            <a:r>
              <a:rPr lang="en-US" sz="2000" b="1" dirty="0" smtClean="0"/>
              <a:t>diversions that need to</a:t>
            </a:r>
          </a:p>
          <a:p>
            <a:r>
              <a:rPr lang="en-US" sz="2000" b="1" dirty="0" smtClean="0"/>
              <a:t>be corrected</a:t>
            </a:r>
            <a:endParaRPr lang="en-US" sz="2000" b="1" dirty="0"/>
          </a:p>
        </p:txBody>
      </p:sp>
    </p:spTree>
    <p:extLst>
      <p:ext uri="{BB962C8B-B14F-4D97-AF65-F5344CB8AC3E}">
        <p14:creationId xmlns:p14="http://schemas.microsoft.com/office/powerpoint/2010/main" val="29192236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4144" y="600456"/>
            <a:ext cx="8363712" cy="5657088"/>
          </a:xfrm>
          <a:prstGeom prst="rect">
            <a:avLst/>
          </a:prstGeom>
        </p:spPr>
      </p:pic>
    </p:spTree>
    <p:extLst>
      <p:ext uri="{BB962C8B-B14F-4D97-AF65-F5344CB8AC3E}">
        <p14:creationId xmlns:p14="http://schemas.microsoft.com/office/powerpoint/2010/main" val="10298521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322" y="767983"/>
            <a:ext cx="4460645" cy="523220"/>
          </a:xfrm>
          <a:prstGeom prst="rect">
            <a:avLst/>
          </a:prstGeom>
          <a:noFill/>
        </p:spPr>
        <p:txBody>
          <a:bodyPr wrap="none" rtlCol="0">
            <a:spAutoFit/>
          </a:bodyPr>
          <a:lstStyle/>
          <a:p>
            <a:r>
              <a:rPr lang="en-US" sz="2800" b="1" dirty="0" smtClean="0"/>
              <a:t>Stream/Riparian Restoration</a:t>
            </a:r>
            <a:endParaRPr lang="en-US" sz="2800" b="1" dirty="0"/>
          </a:p>
        </p:txBody>
      </p:sp>
      <p:pic>
        <p:nvPicPr>
          <p:cNvPr id="1026" name="Picture 2" descr="https://encrypted-tbn3.gstatic.com/images?q=tbn:ANd9GcR1jqRhu2XJvIht_NQAuDjw-m0h9-dtduCkqmY65ry9dxKCpKw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888" y="1557251"/>
            <a:ext cx="1828800"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landandwater.com/features/vol46no2/vol46no2_1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2645" y="1966593"/>
            <a:ext cx="3021624" cy="226621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news.wildlife.org/wp-content/uploads/2014/03/Riparian-photo-high-r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226" y="4159121"/>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4624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95" y="497379"/>
            <a:ext cx="8394209" cy="6213360"/>
          </a:xfrm>
          <a:prstGeom prst="rect">
            <a:avLst/>
          </a:prstGeom>
        </p:spPr>
      </p:pic>
    </p:spTree>
    <p:extLst>
      <p:ext uri="{BB962C8B-B14F-4D97-AF65-F5344CB8AC3E}">
        <p14:creationId xmlns:p14="http://schemas.microsoft.com/office/powerpoint/2010/main" val="1035221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249" y="331845"/>
            <a:ext cx="9016002" cy="6213360"/>
          </a:xfrm>
          <a:prstGeom prst="rect">
            <a:avLst/>
          </a:prstGeom>
        </p:spPr>
      </p:pic>
    </p:spTree>
    <p:extLst>
      <p:ext uri="{BB962C8B-B14F-4D97-AF65-F5344CB8AC3E}">
        <p14:creationId xmlns:p14="http://schemas.microsoft.com/office/powerpoint/2010/main" val="4088600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249" y="349365"/>
            <a:ext cx="9162306" cy="6213360"/>
          </a:xfrm>
          <a:prstGeom prst="rect">
            <a:avLst/>
          </a:prstGeom>
        </p:spPr>
      </p:pic>
    </p:spTree>
    <p:extLst>
      <p:ext uri="{BB962C8B-B14F-4D97-AF65-F5344CB8AC3E}">
        <p14:creationId xmlns:p14="http://schemas.microsoft.com/office/powerpoint/2010/main" val="3867513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98424" y="860220"/>
            <a:ext cx="3846438" cy="1200329"/>
          </a:xfrm>
          <a:prstGeom prst="rect">
            <a:avLst/>
          </a:prstGeom>
          <a:noFill/>
        </p:spPr>
        <p:txBody>
          <a:bodyPr wrap="none" rtlCol="0">
            <a:spAutoFit/>
          </a:bodyPr>
          <a:lstStyle/>
          <a:p>
            <a:r>
              <a:rPr lang="en-US" sz="2400" b="1" dirty="0" smtClean="0"/>
              <a:t>How do the sites compare to</a:t>
            </a:r>
          </a:p>
          <a:p>
            <a:r>
              <a:rPr lang="en-US" sz="2400" b="1" dirty="0" smtClean="0"/>
              <a:t>predicted hotspots for </a:t>
            </a:r>
            <a:r>
              <a:rPr lang="en-US" sz="2400" b="1" dirty="0" err="1" smtClean="0"/>
              <a:t>coho</a:t>
            </a:r>
            <a:endParaRPr lang="en-US" sz="2400" b="1" dirty="0" smtClean="0"/>
          </a:p>
          <a:p>
            <a:r>
              <a:rPr lang="en-US" sz="2400" b="1" dirty="0" smtClean="0"/>
              <a:t>habitat?</a:t>
            </a:r>
            <a:endParaRPr lang="en-US" sz="2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56" y="517585"/>
            <a:ext cx="7738595" cy="5976726"/>
          </a:xfrm>
          <a:prstGeom prst="rect">
            <a:avLst/>
          </a:prstGeom>
        </p:spPr>
      </p:pic>
    </p:spTree>
    <p:extLst>
      <p:ext uri="{BB962C8B-B14F-4D97-AF65-F5344CB8AC3E}">
        <p14:creationId xmlns:p14="http://schemas.microsoft.com/office/powerpoint/2010/main" val="15181259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90832" y="593124"/>
            <a:ext cx="10842263" cy="2246769"/>
          </a:xfrm>
          <a:prstGeom prst="rect">
            <a:avLst/>
          </a:prstGeom>
          <a:noFill/>
        </p:spPr>
        <p:txBody>
          <a:bodyPr wrap="none" rtlCol="0">
            <a:spAutoFit/>
          </a:bodyPr>
          <a:lstStyle/>
          <a:p>
            <a:r>
              <a:rPr lang="en-US" sz="4400" dirty="0" smtClean="0"/>
              <a:t>Objective:</a:t>
            </a:r>
          </a:p>
          <a:p>
            <a:r>
              <a:rPr lang="en-US" sz="2400" b="1" dirty="0" smtClean="0"/>
              <a:t>Being Strategic and Effective with Limited Stream and Watershed Restoration Funds</a:t>
            </a:r>
          </a:p>
          <a:p>
            <a:endParaRPr lang="en-US" sz="2400" b="1" dirty="0"/>
          </a:p>
          <a:p>
            <a:endParaRPr lang="en-US" sz="2400" b="1" dirty="0" smtClean="0"/>
          </a:p>
          <a:p>
            <a:r>
              <a:rPr lang="en-US" sz="2400" b="1" dirty="0" smtClean="0"/>
              <a:t>Optimizing Restoration </a:t>
            </a:r>
            <a:r>
              <a:rPr lang="en-US" sz="2400" b="1" dirty="0" smtClean="0"/>
              <a:t>Outcomes</a:t>
            </a:r>
            <a:endParaRPr lang="en-US" sz="24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416" y="2839893"/>
            <a:ext cx="3921422" cy="1800774"/>
          </a:xfrm>
          <a:prstGeom prst="rect">
            <a:avLst/>
          </a:prstGeom>
        </p:spPr>
      </p:pic>
    </p:spTree>
    <p:extLst>
      <p:ext uri="{BB962C8B-B14F-4D97-AF65-F5344CB8AC3E}">
        <p14:creationId xmlns:p14="http://schemas.microsoft.com/office/powerpoint/2010/main" val="16130855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053" y="220557"/>
            <a:ext cx="7820781" cy="5904198"/>
          </a:xfrm>
          <a:prstGeom prst="rect">
            <a:avLst/>
          </a:prstGeom>
        </p:spPr>
      </p:pic>
      <p:sp>
        <p:nvSpPr>
          <p:cNvPr id="3" name="TextBox 2"/>
          <p:cNvSpPr txBox="1"/>
          <p:nvPr/>
        </p:nvSpPr>
        <p:spPr>
          <a:xfrm>
            <a:off x="2104845" y="465826"/>
            <a:ext cx="1753044" cy="646331"/>
          </a:xfrm>
          <a:prstGeom prst="rect">
            <a:avLst/>
          </a:prstGeom>
          <a:noFill/>
        </p:spPr>
        <p:txBody>
          <a:bodyPr wrap="none" rtlCol="0">
            <a:spAutoFit/>
          </a:bodyPr>
          <a:lstStyle/>
          <a:p>
            <a:r>
              <a:rPr lang="en-US" b="1" dirty="0" smtClean="0"/>
              <a:t>ODFW Coho</a:t>
            </a:r>
          </a:p>
          <a:p>
            <a:r>
              <a:rPr lang="en-US" b="1" dirty="0" smtClean="0"/>
              <a:t>Fish Distribution</a:t>
            </a:r>
            <a:endParaRPr lang="en-US" b="1" dirty="0"/>
          </a:p>
        </p:txBody>
      </p:sp>
    </p:spTree>
    <p:extLst>
      <p:ext uri="{BB962C8B-B14F-4D97-AF65-F5344CB8AC3E}">
        <p14:creationId xmlns:p14="http://schemas.microsoft.com/office/powerpoint/2010/main" val="1334510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15" y="1520078"/>
            <a:ext cx="11885507" cy="5098955"/>
          </a:xfrm>
          <a:prstGeom prst="rect">
            <a:avLst/>
          </a:prstGeom>
        </p:spPr>
      </p:pic>
      <p:sp>
        <p:nvSpPr>
          <p:cNvPr id="6" name="TextBox 5"/>
          <p:cNvSpPr txBox="1"/>
          <p:nvPr/>
        </p:nvSpPr>
        <p:spPr>
          <a:xfrm>
            <a:off x="280658" y="325924"/>
            <a:ext cx="7498207" cy="1015663"/>
          </a:xfrm>
          <a:prstGeom prst="rect">
            <a:avLst/>
          </a:prstGeom>
          <a:noFill/>
        </p:spPr>
        <p:txBody>
          <a:bodyPr wrap="none" rtlCol="0">
            <a:spAutoFit/>
          </a:bodyPr>
          <a:lstStyle/>
          <a:p>
            <a:r>
              <a:rPr lang="en-US" sz="2400" b="1" dirty="0" smtClean="0"/>
              <a:t>Coho </a:t>
            </a:r>
            <a:r>
              <a:rPr lang="en-US" sz="2400" b="1" dirty="0" smtClean="0"/>
              <a:t>Intrinsic </a:t>
            </a:r>
            <a:r>
              <a:rPr lang="en-US" sz="2400" b="1" dirty="0" smtClean="0"/>
              <a:t>Potential (e.g., intrinsic landscape position)</a:t>
            </a:r>
            <a:endParaRPr lang="en-US" sz="2400" b="1" dirty="0" smtClean="0"/>
          </a:p>
          <a:p>
            <a:r>
              <a:rPr lang="en-US" b="1" dirty="0" smtClean="0"/>
              <a:t>-gradient, confinement; mean annual flow; </a:t>
            </a:r>
            <a:r>
              <a:rPr lang="en-US" sz="1400" b="1" dirty="0" smtClean="0"/>
              <a:t>(Burnett et al. 2007)</a:t>
            </a:r>
          </a:p>
          <a:p>
            <a:endParaRPr lang="en-US" b="1" dirty="0"/>
          </a:p>
        </p:txBody>
      </p:sp>
    </p:spTree>
    <p:extLst>
      <p:ext uri="{BB962C8B-B14F-4D97-AF65-F5344CB8AC3E}">
        <p14:creationId xmlns:p14="http://schemas.microsoft.com/office/powerpoint/2010/main" val="7767304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37" y="385011"/>
            <a:ext cx="10471330" cy="5964031"/>
          </a:xfrm>
          <a:prstGeom prst="rect">
            <a:avLst/>
          </a:prstGeom>
        </p:spPr>
      </p:pic>
    </p:spTree>
    <p:extLst>
      <p:ext uri="{BB962C8B-B14F-4D97-AF65-F5344CB8AC3E}">
        <p14:creationId xmlns:p14="http://schemas.microsoft.com/office/powerpoint/2010/main" val="1674027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522" y="386334"/>
            <a:ext cx="7648956" cy="6085332"/>
          </a:xfrm>
          <a:prstGeom prst="rect">
            <a:avLst/>
          </a:prstGeom>
        </p:spPr>
      </p:pic>
    </p:spTree>
    <p:extLst>
      <p:ext uri="{BB962C8B-B14F-4D97-AF65-F5344CB8AC3E}">
        <p14:creationId xmlns:p14="http://schemas.microsoft.com/office/powerpoint/2010/main" val="427452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5607" y="138023"/>
            <a:ext cx="10168425" cy="400110"/>
          </a:xfrm>
          <a:prstGeom prst="rect">
            <a:avLst/>
          </a:prstGeom>
          <a:noFill/>
        </p:spPr>
        <p:txBody>
          <a:bodyPr wrap="none" rtlCol="0">
            <a:spAutoFit/>
          </a:bodyPr>
          <a:lstStyle/>
          <a:p>
            <a:r>
              <a:rPr lang="en-US" sz="2000" b="1" dirty="0" smtClean="0"/>
              <a:t>Compare Upper &amp; Lower Nehalem Restoration Locations to Predicted Coho Habitat Quality (IP)</a:t>
            </a:r>
            <a:endParaRPr lang="en-US" sz="2000" b="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174" y="538133"/>
            <a:ext cx="7919290" cy="6047117"/>
          </a:xfrm>
          <a:prstGeom prst="rect">
            <a:avLst/>
          </a:prstGeom>
        </p:spPr>
      </p:pic>
    </p:spTree>
    <p:extLst>
      <p:ext uri="{BB962C8B-B14F-4D97-AF65-F5344CB8AC3E}">
        <p14:creationId xmlns:p14="http://schemas.microsoft.com/office/powerpoint/2010/main" val="17797256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534" y="923729"/>
            <a:ext cx="8313507" cy="5787759"/>
          </a:xfrm>
          <a:prstGeom prst="rect">
            <a:avLst/>
          </a:prstGeom>
        </p:spPr>
      </p:pic>
      <p:sp>
        <p:nvSpPr>
          <p:cNvPr id="3" name="TextBox 2"/>
          <p:cNvSpPr txBox="1"/>
          <p:nvPr/>
        </p:nvSpPr>
        <p:spPr>
          <a:xfrm>
            <a:off x="148260" y="307262"/>
            <a:ext cx="2490362" cy="1631216"/>
          </a:xfrm>
          <a:prstGeom prst="rect">
            <a:avLst/>
          </a:prstGeom>
          <a:noFill/>
        </p:spPr>
        <p:txBody>
          <a:bodyPr wrap="none" rtlCol="0">
            <a:spAutoFit/>
          </a:bodyPr>
          <a:lstStyle/>
          <a:p>
            <a:r>
              <a:rPr lang="en-US" sz="2000" b="1" dirty="0" smtClean="0"/>
              <a:t>The best </a:t>
            </a:r>
            <a:r>
              <a:rPr lang="en-US" sz="2000" b="1" dirty="0" err="1" smtClean="0"/>
              <a:t>coho</a:t>
            </a:r>
            <a:r>
              <a:rPr lang="en-US" sz="2000" b="1" dirty="0" smtClean="0"/>
              <a:t> habitat</a:t>
            </a:r>
          </a:p>
          <a:p>
            <a:r>
              <a:rPr lang="en-US" sz="2000" b="1" dirty="0"/>
              <a:t>w</a:t>
            </a:r>
            <a:r>
              <a:rPr lang="en-US" sz="2000" b="1" dirty="0" smtClean="0"/>
              <a:t>ith the widest</a:t>
            </a:r>
          </a:p>
          <a:p>
            <a:r>
              <a:rPr lang="en-US" sz="2000" b="1" dirty="0" smtClean="0"/>
              <a:t>floodplains follow</a:t>
            </a:r>
          </a:p>
          <a:p>
            <a:r>
              <a:rPr lang="en-US" sz="2000" b="1" dirty="0" smtClean="0"/>
              <a:t>the zone of weakest</a:t>
            </a:r>
          </a:p>
          <a:p>
            <a:r>
              <a:rPr lang="en-US" sz="2000" b="1" dirty="0" smtClean="0"/>
              <a:t>rock - mudstone</a:t>
            </a:r>
            <a:endParaRPr lang="en-US" sz="2000" b="1" dirty="0"/>
          </a:p>
        </p:txBody>
      </p:sp>
      <p:cxnSp>
        <p:nvCxnSpPr>
          <p:cNvPr id="4" name="Straight Arrow Connector 3"/>
          <p:cNvCxnSpPr/>
          <p:nvPr/>
        </p:nvCxnSpPr>
        <p:spPr>
          <a:xfrm>
            <a:off x="1853514" y="1614616"/>
            <a:ext cx="3797643" cy="1087395"/>
          </a:xfrm>
          <a:prstGeom prst="straightConnector1">
            <a:avLst/>
          </a:prstGeom>
          <a:ln w="2222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230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91" y="465826"/>
            <a:ext cx="10628716" cy="6193890"/>
          </a:xfrm>
          <a:prstGeom prst="rect">
            <a:avLst/>
          </a:prstGeom>
        </p:spPr>
      </p:pic>
    </p:spTree>
    <p:extLst>
      <p:ext uri="{BB962C8B-B14F-4D97-AF65-F5344CB8AC3E}">
        <p14:creationId xmlns:p14="http://schemas.microsoft.com/office/powerpoint/2010/main" val="38197684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30660"/>
            <a:ext cx="2138727" cy="369332"/>
          </a:xfrm>
          <a:prstGeom prst="rect">
            <a:avLst/>
          </a:prstGeom>
          <a:noFill/>
        </p:spPr>
        <p:txBody>
          <a:bodyPr wrap="none" rtlCol="0">
            <a:spAutoFit/>
          </a:bodyPr>
          <a:lstStyle/>
          <a:p>
            <a:r>
              <a:rPr lang="en-US" b="1" dirty="0" smtClean="0"/>
              <a:t>Consider floodplains</a:t>
            </a:r>
            <a:endParaRPr lang="en-US"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7416" y="894224"/>
            <a:ext cx="7126554" cy="5201775"/>
          </a:xfrm>
          <a:prstGeom prst="rect">
            <a:avLst/>
          </a:prstGeom>
        </p:spPr>
      </p:pic>
      <p:pic>
        <p:nvPicPr>
          <p:cNvPr id="4" name="Picture 3"/>
          <p:cNvPicPr/>
          <p:nvPr/>
        </p:nvPicPr>
        <p:blipFill>
          <a:blip r:embed="rId4"/>
          <a:stretch>
            <a:fillRect/>
          </a:stretch>
        </p:blipFill>
        <p:spPr>
          <a:xfrm>
            <a:off x="406210" y="894225"/>
            <a:ext cx="4445875" cy="2236153"/>
          </a:xfrm>
          <a:prstGeom prst="rect">
            <a:avLst/>
          </a:prstGeom>
        </p:spPr>
      </p:pic>
      <p:sp>
        <p:nvSpPr>
          <p:cNvPr id="5" name="TextBox 4"/>
          <p:cNvSpPr txBox="1"/>
          <p:nvPr/>
        </p:nvSpPr>
        <p:spPr>
          <a:xfrm>
            <a:off x="406210" y="3130378"/>
            <a:ext cx="3457228" cy="369332"/>
          </a:xfrm>
          <a:prstGeom prst="rect">
            <a:avLst/>
          </a:prstGeom>
          <a:noFill/>
        </p:spPr>
        <p:txBody>
          <a:bodyPr wrap="none" rtlCol="0">
            <a:spAutoFit/>
          </a:bodyPr>
          <a:lstStyle/>
          <a:p>
            <a:r>
              <a:rPr lang="en-US" b="1" dirty="0" err="1" smtClean="0"/>
              <a:t>NetMap’s</a:t>
            </a:r>
            <a:r>
              <a:rPr lang="en-US" b="1" dirty="0" smtClean="0"/>
              <a:t> floodplain mapping tool</a:t>
            </a:r>
            <a:endParaRPr lang="en-US" b="1" dirty="0"/>
          </a:p>
        </p:txBody>
      </p:sp>
      <p:cxnSp>
        <p:nvCxnSpPr>
          <p:cNvPr id="7" name="Straight Arrow Connector 6"/>
          <p:cNvCxnSpPr/>
          <p:nvPr/>
        </p:nvCxnSpPr>
        <p:spPr>
          <a:xfrm flipH="1" flipV="1">
            <a:off x="6148873" y="2192694"/>
            <a:ext cx="373225" cy="6158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9016481" y="2500604"/>
            <a:ext cx="373225" cy="6158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11059885" y="2587690"/>
            <a:ext cx="373225" cy="6158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6991738" y="5246914"/>
            <a:ext cx="373225" cy="6158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9169629" y="5246914"/>
            <a:ext cx="373225" cy="6158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11403504" y="5246914"/>
            <a:ext cx="373225" cy="6158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32728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9664" y="0"/>
            <a:ext cx="6348126" cy="6858000"/>
          </a:xfrm>
          <a:prstGeom prst="rect">
            <a:avLst/>
          </a:prstGeom>
        </p:spPr>
      </p:pic>
      <p:sp>
        <p:nvSpPr>
          <p:cNvPr id="3" name="TextBox 2"/>
          <p:cNvSpPr txBox="1"/>
          <p:nvPr/>
        </p:nvSpPr>
        <p:spPr>
          <a:xfrm>
            <a:off x="256674" y="336884"/>
            <a:ext cx="3027624" cy="1015663"/>
          </a:xfrm>
          <a:prstGeom prst="rect">
            <a:avLst/>
          </a:prstGeom>
          <a:noFill/>
        </p:spPr>
        <p:txBody>
          <a:bodyPr wrap="none" rtlCol="0">
            <a:spAutoFit/>
          </a:bodyPr>
          <a:lstStyle/>
          <a:p>
            <a:r>
              <a:rPr lang="en-US" sz="2000" b="1" dirty="0" smtClean="0"/>
              <a:t>Potentially historical</a:t>
            </a:r>
          </a:p>
          <a:p>
            <a:r>
              <a:rPr lang="en-US" sz="2000" b="1" dirty="0" smtClean="0"/>
              <a:t>active floodplains, channel</a:t>
            </a:r>
          </a:p>
          <a:p>
            <a:r>
              <a:rPr lang="en-US" sz="2000" b="1" dirty="0" smtClean="0"/>
              <a:t>now incised</a:t>
            </a:r>
            <a:endParaRPr lang="en-US" sz="2000" b="1" dirty="0"/>
          </a:p>
        </p:txBody>
      </p:sp>
      <p:cxnSp>
        <p:nvCxnSpPr>
          <p:cNvPr id="5" name="Straight Arrow Connector 4"/>
          <p:cNvCxnSpPr/>
          <p:nvPr/>
        </p:nvCxnSpPr>
        <p:spPr>
          <a:xfrm>
            <a:off x="2069432" y="1155032"/>
            <a:ext cx="3673642" cy="22739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453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371" y="336884"/>
            <a:ext cx="10058400" cy="6232834"/>
          </a:xfrm>
          <a:prstGeom prst="rect">
            <a:avLst/>
          </a:prstGeom>
        </p:spPr>
      </p:pic>
    </p:spTree>
    <p:extLst>
      <p:ext uri="{BB962C8B-B14F-4D97-AF65-F5344CB8AC3E}">
        <p14:creationId xmlns:p14="http://schemas.microsoft.com/office/powerpoint/2010/main" val="1188062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8801" y="177280"/>
            <a:ext cx="1773627" cy="584775"/>
          </a:xfrm>
          <a:prstGeom prst="rect">
            <a:avLst/>
          </a:prstGeom>
          <a:noFill/>
        </p:spPr>
        <p:txBody>
          <a:bodyPr wrap="none" rtlCol="0">
            <a:spAutoFit/>
          </a:bodyPr>
          <a:lstStyle/>
          <a:p>
            <a:r>
              <a:rPr lang="en-US" sz="3200" b="1" dirty="0" err="1" smtClean="0"/>
              <a:t>NetMap</a:t>
            </a:r>
            <a:r>
              <a:rPr lang="en-US" sz="3200" b="1" dirty="0" smtClean="0"/>
              <a:t>?</a:t>
            </a:r>
            <a:endParaRPr lang="en-US" sz="3200" b="1" dirty="0"/>
          </a:p>
        </p:txBody>
      </p:sp>
      <p:pic>
        <p:nvPicPr>
          <p:cNvPr id="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02992" y="4794422"/>
            <a:ext cx="4361389" cy="165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03115" y="1161535"/>
            <a:ext cx="2602636" cy="1569660"/>
          </a:xfrm>
          <a:prstGeom prst="rect">
            <a:avLst/>
          </a:prstGeom>
          <a:noFill/>
        </p:spPr>
        <p:txBody>
          <a:bodyPr wrap="none" rtlCol="0">
            <a:spAutoFit/>
          </a:bodyPr>
          <a:lstStyle/>
          <a:p>
            <a:r>
              <a:rPr lang="en-US" sz="2400" b="1" dirty="0" smtClean="0"/>
              <a:t>ArcMap</a:t>
            </a:r>
          </a:p>
          <a:p>
            <a:r>
              <a:rPr lang="en-US" b="1" dirty="0" smtClean="0"/>
              <a:t>-standard GIS capabilities</a:t>
            </a:r>
          </a:p>
          <a:p>
            <a:r>
              <a:rPr lang="en-US" b="1" dirty="0" smtClean="0"/>
              <a:t>-NHD stream layer</a:t>
            </a:r>
          </a:p>
          <a:p>
            <a:r>
              <a:rPr lang="en-US" b="1" dirty="0" smtClean="0"/>
              <a:t>-or </a:t>
            </a:r>
            <a:r>
              <a:rPr lang="en-US" b="1" dirty="0" err="1" smtClean="0"/>
              <a:t>ArcHydro</a:t>
            </a:r>
            <a:endParaRPr lang="en-US" b="1" dirty="0" smtClean="0"/>
          </a:p>
          <a:p>
            <a:r>
              <a:rPr lang="en-US" b="1" dirty="0" smtClean="0"/>
              <a:t>-other data layers</a:t>
            </a:r>
            <a:endParaRPr lang="en-US" b="1" dirty="0"/>
          </a:p>
        </p:txBody>
      </p:sp>
      <p:sp>
        <p:nvSpPr>
          <p:cNvPr id="5" name="TextBox 4"/>
          <p:cNvSpPr txBox="1"/>
          <p:nvPr/>
        </p:nvSpPr>
        <p:spPr>
          <a:xfrm>
            <a:off x="3179049" y="1161535"/>
            <a:ext cx="7486088" cy="5724644"/>
          </a:xfrm>
          <a:prstGeom prst="rect">
            <a:avLst/>
          </a:prstGeom>
          <a:noFill/>
        </p:spPr>
        <p:txBody>
          <a:bodyPr wrap="none" rtlCol="0">
            <a:spAutoFit/>
          </a:bodyPr>
          <a:lstStyle/>
          <a:p>
            <a:r>
              <a:rPr lang="en-US" sz="2400" b="1" dirty="0" smtClean="0"/>
              <a:t>ArcMap with </a:t>
            </a:r>
            <a:r>
              <a:rPr lang="en-US" sz="2400" b="1" dirty="0" err="1" smtClean="0"/>
              <a:t>NetMap</a:t>
            </a:r>
            <a:endParaRPr lang="en-US" sz="2400" b="1" dirty="0" smtClean="0"/>
          </a:p>
          <a:p>
            <a:r>
              <a:rPr lang="en-US" b="1" dirty="0" smtClean="0"/>
              <a:t>-virtual watershed (synthetic stream layer, landforms, everything connected)</a:t>
            </a:r>
          </a:p>
          <a:p>
            <a:r>
              <a:rPr lang="en-US" b="1" dirty="0" smtClean="0"/>
              <a:t>-fish habitat mapping</a:t>
            </a:r>
          </a:p>
          <a:p>
            <a:r>
              <a:rPr lang="en-US" b="1" dirty="0" smtClean="0"/>
              <a:t>-floodplains/terraces/fans (riparian areas</a:t>
            </a:r>
          </a:p>
          <a:p>
            <a:r>
              <a:rPr lang="en-US" b="1" dirty="0" smtClean="0"/>
              <a:t>-instream wood recruitment</a:t>
            </a:r>
          </a:p>
          <a:p>
            <a:r>
              <a:rPr lang="en-US" b="1" dirty="0" smtClean="0"/>
              <a:t>-landslides</a:t>
            </a:r>
          </a:p>
          <a:p>
            <a:r>
              <a:rPr lang="en-US" b="1" dirty="0" smtClean="0"/>
              <a:t>-debris flows</a:t>
            </a:r>
          </a:p>
          <a:p>
            <a:r>
              <a:rPr lang="en-US" b="1" dirty="0" smtClean="0"/>
              <a:t>-sediment delivery</a:t>
            </a:r>
          </a:p>
          <a:p>
            <a:r>
              <a:rPr lang="en-US" b="1" dirty="0" smtClean="0"/>
              <a:t>-gravel supply</a:t>
            </a:r>
          </a:p>
          <a:p>
            <a:r>
              <a:rPr lang="en-US" b="1" dirty="0" smtClean="0"/>
              <a:t>-thermal load/shade</a:t>
            </a:r>
          </a:p>
          <a:p>
            <a:r>
              <a:rPr lang="en-US" b="1" dirty="0" smtClean="0"/>
              <a:t>-road analyses</a:t>
            </a:r>
          </a:p>
          <a:p>
            <a:r>
              <a:rPr lang="en-US" b="1" dirty="0"/>
              <a:t> </a:t>
            </a:r>
            <a:r>
              <a:rPr lang="en-US" b="1" dirty="0" smtClean="0"/>
              <a:t> road density (basin, reach scale)</a:t>
            </a:r>
          </a:p>
          <a:p>
            <a:r>
              <a:rPr lang="en-US" b="1" dirty="0"/>
              <a:t> </a:t>
            </a:r>
            <a:r>
              <a:rPr lang="en-US" b="1" dirty="0" smtClean="0"/>
              <a:t> road drainage diversion</a:t>
            </a:r>
          </a:p>
          <a:p>
            <a:r>
              <a:rPr lang="en-US" b="1" dirty="0"/>
              <a:t> </a:t>
            </a:r>
            <a:r>
              <a:rPr lang="en-US" b="1" dirty="0" smtClean="0"/>
              <a:t> road surface erosion/</a:t>
            </a:r>
            <a:r>
              <a:rPr lang="en-US" b="1" dirty="0" err="1" smtClean="0"/>
              <a:t>sed</a:t>
            </a:r>
            <a:r>
              <a:rPr lang="en-US" b="1" dirty="0" smtClean="0"/>
              <a:t> delivery</a:t>
            </a:r>
          </a:p>
          <a:p>
            <a:r>
              <a:rPr lang="en-US" b="1" dirty="0"/>
              <a:t> </a:t>
            </a:r>
            <a:r>
              <a:rPr lang="en-US" b="1" dirty="0" smtClean="0"/>
              <a:t> road stability</a:t>
            </a:r>
          </a:p>
          <a:p>
            <a:r>
              <a:rPr lang="en-US" b="1" dirty="0"/>
              <a:t> </a:t>
            </a:r>
            <a:r>
              <a:rPr lang="en-US" b="1" dirty="0" smtClean="0"/>
              <a:t> roads in floodplains</a:t>
            </a:r>
          </a:p>
          <a:p>
            <a:r>
              <a:rPr lang="en-US" b="1" dirty="0"/>
              <a:t> </a:t>
            </a:r>
            <a:r>
              <a:rPr lang="en-US" b="1" dirty="0" smtClean="0"/>
              <a:t> habitat length &amp; quality above all crossings</a:t>
            </a:r>
          </a:p>
          <a:p>
            <a:r>
              <a:rPr lang="en-US" b="1" dirty="0" smtClean="0"/>
              <a:t>-other resource management &amp;</a:t>
            </a:r>
          </a:p>
          <a:p>
            <a:r>
              <a:rPr lang="en-US" b="1" dirty="0"/>
              <a:t> </a:t>
            </a:r>
            <a:r>
              <a:rPr lang="en-US" b="1" dirty="0" smtClean="0"/>
              <a:t>conservation capabilities</a:t>
            </a:r>
          </a:p>
          <a:p>
            <a:r>
              <a:rPr lang="en-US" b="1" dirty="0"/>
              <a:t> </a:t>
            </a:r>
            <a:r>
              <a:rPr lang="en-US" b="1" dirty="0" smtClean="0"/>
              <a:t> </a:t>
            </a:r>
          </a:p>
        </p:txBody>
      </p:sp>
      <p:sp>
        <p:nvSpPr>
          <p:cNvPr id="6" name="TextBox 5"/>
          <p:cNvSpPr txBox="1"/>
          <p:nvPr/>
        </p:nvSpPr>
        <p:spPr>
          <a:xfrm>
            <a:off x="7702992" y="6449932"/>
            <a:ext cx="2428293" cy="369332"/>
          </a:xfrm>
          <a:prstGeom prst="rect">
            <a:avLst/>
          </a:prstGeom>
          <a:noFill/>
        </p:spPr>
        <p:txBody>
          <a:bodyPr wrap="none" rtlCol="0">
            <a:spAutoFit/>
          </a:bodyPr>
          <a:lstStyle/>
          <a:p>
            <a:r>
              <a:rPr lang="en-US" b="1" dirty="0" smtClean="0"/>
              <a:t>www.terrainworks.com</a:t>
            </a:r>
            <a:endParaRPr lang="en-US" b="1" dirty="0"/>
          </a:p>
        </p:txBody>
      </p:sp>
    </p:spTree>
    <p:extLst>
      <p:ext uri="{BB962C8B-B14F-4D97-AF65-F5344CB8AC3E}">
        <p14:creationId xmlns:p14="http://schemas.microsoft.com/office/powerpoint/2010/main" val="15173622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32" y="730621"/>
            <a:ext cx="8961120" cy="5276088"/>
          </a:xfrm>
          <a:prstGeom prst="rect">
            <a:avLst/>
          </a:prstGeom>
        </p:spPr>
      </p:pic>
      <p:sp>
        <p:nvSpPr>
          <p:cNvPr id="3" name="TextBox 2"/>
          <p:cNvSpPr txBox="1"/>
          <p:nvPr/>
        </p:nvSpPr>
        <p:spPr>
          <a:xfrm>
            <a:off x="1019626" y="361289"/>
            <a:ext cx="5449890" cy="369332"/>
          </a:xfrm>
          <a:prstGeom prst="rect">
            <a:avLst/>
          </a:prstGeom>
          <a:noFill/>
        </p:spPr>
        <p:txBody>
          <a:bodyPr wrap="none" rtlCol="0">
            <a:spAutoFit/>
          </a:bodyPr>
          <a:lstStyle/>
          <a:p>
            <a:r>
              <a:rPr lang="en-US" b="1" dirty="0" smtClean="0"/>
              <a:t>See how floodplains are distributed across a watershed</a:t>
            </a:r>
            <a:endParaRPr lang="en-US" b="1" dirty="0"/>
          </a:p>
        </p:txBody>
      </p:sp>
    </p:spTree>
    <p:extLst>
      <p:ext uri="{BB962C8B-B14F-4D97-AF65-F5344CB8AC3E}">
        <p14:creationId xmlns:p14="http://schemas.microsoft.com/office/powerpoint/2010/main" val="1178535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891" y="239198"/>
            <a:ext cx="7364514" cy="6236953"/>
          </a:xfrm>
          <a:prstGeom prst="rect">
            <a:avLst/>
          </a:prstGeom>
        </p:spPr>
      </p:pic>
    </p:spTree>
    <p:extLst>
      <p:ext uri="{BB962C8B-B14F-4D97-AF65-F5344CB8AC3E}">
        <p14:creationId xmlns:p14="http://schemas.microsoft.com/office/powerpoint/2010/main" val="41222613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327" y="464052"/>
            <a:ext cx="8339345" cy="5929896"/>
          </a:xfrm>
          <a:prstGeom prst="rect">
            <a:avLst/>
          </a:prstGeom>
        </p:spPr>
      </p:pic>
    </p:spTree>
    <p:extLst>
      <p:ext uri="{BB962C8B-B14F-4D97-AF65-F5344CB8AC3E}">
        <p14:creationId xmlns:p14="http://schemas.microsoft.com/office/powerpoint/2010/main" val="29308148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167" y="245336"/>
            <a:ext cx="4376711" cy="461665"/>
          </a:xfrm>
          <a:prstGeom prst="rect">
            <a:avLst/>
          </a:prstGeom>
          <a:noFill/>
        </p:spPr>
        <p:txBody>
          <a:bodyPr wrap="none" rtlCol="0">
            <a:spAutoFit/>
          </a:bodyPr>
          <a:lstStyle/>
          <a:p>
            <a:r>
              <a:rPr lang="en-US" sz="2400" b="1" dirty="0" smtClean="0"/>
              <a:t>Add in-stream wood recruitment</a:t>
            </a:r>
            <a:endParaRPr lang="en-US" sz="24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459" y="4658264"/>
            <a:ext cx="6467692" cy="199368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9260" y="551935"/>
            <a:ext cx="4582219" cy="406901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351" y="1035208"/>
            <a:ext cx="3107064" cy="4449120"/>
          </a:xfrm>
          <a:prstGeom prst="rect">
            <a:avLst/>
          </a:prstGeom>
        </p:spPr>
      </p:pic>
      <p:sp>
        <p:nvSpPr>
          <p:cNvPr id="6" name="TextBox 5"/>
          <p:cNvSpPr txBox="1"/>
          <p:nvPr/>
        </p:nvSpPr>
        <p:spPr>
          <a:xfrm>
            <a:off x="947351" y="5810866"/>
            <a:ext cx="3327386" cy="369332"/>
          </a:xfrm>
          <a:prstGeom prst="rect">
            <a:avLst/>
          </a:prstGeom>
          <a:noFill/>
        </p:spPr>
        <p:txBody>
          <a:bodyPr wrap="none" rtlCol="0">
            <a:spAutoFit/>
          </a:bodyPr>
          <a:lstStyle/>
          <a:p>
            <a:r>
              <a:rPr lang="en-US" b="1" dirty="0" err="1" smtClean="0"/>
              <a:t>NetMap’s</a:t>
            </a:r>
            <a:r>
              <a:rPr lang="en-US" b="1" dirty="0" smtClean="0"/>
              <a:t> in-stream wood model</a:t>
            </a:r>
            <a:endParaRPr lang="en-US" b="1" dirty="0"/>
          </a:p>
        </p:txBody>
      </p:sp>
      <p:sp>
        <p:nvSpPr>
          <p:cNvPr id="7" name="TextBox 6"/>
          <p:cNvSpPr txBox="1"/>
          <p:nvPr/>
        </p:nvSpPr>
        <p:spPr>
          <a:xfrm>
            <a:off x="6297322" y="182604"/>
            <a:ext cx="4371068" cy="369332"/>
          </a:xfrm>
          <a:prstGeom prst="rect">
            <a:avLst/>
          </a:prstGeom>
          <a:noFill/>
        </p:spPr>
        <p:txBody>
          <a:bodyPr wrap="none" rtlCol="0">
            <a:spAutoFit/>
          </a:bodyPr>
          <a:lstStyle/>
          <a:p>
            <a:r>
              <a:rPr lang="en-US" dirty="0" smtClean="0"/>
              <a:t>Use digital data on vegetation characteristics</a:t>
            </a:r>
            <a:endParaRPr lang="en-US" dirty="0"/>
          </a:p>
        </p:txBody>
      </p:sp>
    </p:spTree>
    <p:extLst>
      <p:ext uri="{BB962C8B-B14F-4D97-AF65-F5344CB8AC3E}">
        <p14:creationId xmlns:p14="http://schemas.microsoft.com/office/powerpoint/2010/main" val="15156833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 y="143256"/>
            <a:ext cx="9015984" cy="657148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8966" y="143256"/>
            <a:ext cx="3917620" cy="2637810"/>
          </a:xfrm>
          <a:prstGeom prst="rect">
            <a:avLst/>
          </a:prstGeom>
        </p:spPr>
      </p:pic>
    </p:spTree>
    <p:extLst>
      <p:ext uri="{BB962C8B-B14F-4D97-AF65-F5344CB8AC3E}">
        <p14:creationId xmlns:p14="http://schemas.microsoft.com/office/powerpoint/2010/main" val="669513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9221" y="296954"/>
            <a:ext cx="8919411" cy="6537454"/>
          </a:xfrm>
          <a:prstGeom prst="rect">
            <a:avLst/>
          </a:prstGeom>
        </p:spPr>
      </p:pic>
      <p:grpSp>
        <p:nvGrpSpPr>
          <p:cNvPr id="3" name="Group 2"/>
          <p:cNvGrpSpPr/>
          <p:nvPr/>
        </p:nvGrpSpPr>
        <p:grpSpPr>
          <a:xfrm>
            <a:off x="2627989" y="1160129"/>
            <a:ext cx="2804218" cy="738664"/>
            <a:chOff x="888761" y="922946"/>
            <a:chExt cx="2804218" cy="738664"/>
          </a:xfrm>
        </p:grpSpPr>
        <p:sp>
          <p:nvSpPr>
            <p:cNvPr id="4" name="TextBox 3"/>
            <p:cNvSpPr txBox="1"/>
            <p:nvPr/>
          </p:nvSpPr>
          <p:spPr>
            <a:xfrm>
              <a:off x="1589518" y="922946"/>
              <a:ext cx="2103461" cy="369332"/>
            </a:xfrm>
            <a:prstGeom prst="rect">
              <a:avLst/>
            </a:prstGeom>
            <a:noFill/>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&lt;</a:t>
              </a:r>
              <a:r>
                <a:rPr lang="en-US" dirty="0" smtClean="0">
                  <a:latin typeface="Tahoma" panose="020B0604030504040204" pitchFamily="34" charset="0"/>
                  <a:ea typeface="Tahoma" panose="020B0604030504040204" pitchFamily="34" charset="0"/>
                  <a:cs typeface="Tahoma" panose="020B0604030504040204" pitchFamily="34" charset="0"/>
                </a:rPr>
                <a:t> 1 piece/</a:t>
              </a:r>
              <a:r>
                <a:rPr lang="en-US" dirty="0" err="1" smtClean="0">
                  <a:latin typeface="Tahoma" panose="020B0604030504040204" pitchFamily="34" charset="0"/>
                  <a:ea typeface="Tahoma" panose="020B0604030504040204" pitchFamily="34" charset="0"/>
                  <a:cs typeface="Tahoma" panose="020B0604030504040204" pitchFamily="34" charset="0"/>
                </a:rPr>
                <a:t>yr</a:t>
              </a:r>
              <a:r>
                <a:rPr lang="en-US" dirty="0" smtClean="0">
                  <a:latin typeface="Tahoma" panose="020B0604030504040204" pitchFamily="34" charset="0"/>
                  <a:ea typeface="Tahoma" panose="020B0604030504040204" pitchFamily="34" charset="0"/>
                  <a:cs typeface="Tahoma" panose="020B0604030504040204" pitchFamily="34" charset="0"/>
                </a:rPr>
                <a:t>/100m</a:t>
              </a:r>
              <a:endParaRPr lang="en-US"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4"/>
            <p:cNvCxnSpPr/>
            <p:nvPr/>
          </p:nvCxnSpPr>
          <p:spPr>
            <a:xfrm>
              <a:off x="888761" y="1110953"/>
              <a:ext cx="7263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89518" y="1292278"/>
              <a:ext cx="2103461" cy="369332"/>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&gt; 1 piece/</a:t>
              </a:r>
              <a:r>
                <a:rPr lang="en-US" dirty="0" err="1" smtClean="0">
                  <a:latin typeface="Tahoma" panose="020B0604030504040204" pitchFamily="34" charset="0"/>
                  <a:ea typeface="Tahoma" panose="020B0604030504040204" pitchFamily="34" charset="0"/>
                  <a:cs typeface="Tahoma" panose="020B0604030504040204" pitchFamily="34" charset="0"/>
                </a:rPr>
                <a:t>yr</a:t>
              </a:r>
              <a:r>
                <a:rPr lang="en-US" dirty="0" smtClean="0">
                  <a:latin typeface="Tahoma" panose="020B0604030504040204" pitchFamily="34" charset="0"/>
                  <a:ea typeface="Tahoma" panose="020B0604030504040204" pitchFamily="34" charset="0"/>
                  <a:cs typeface="Tahoma" panose="020B0604030504040204" pitchFamily="34" charset="0"/>
                </a:rPr>
                <a:t>/100m</a:t>
              </a:r>
              <a:endParaRPr lang="en-US" dirty="0">
                <a:latin typeface="Tahoma" panose="020B0604030504040204" pitchFamily="34" charset="0"/>
                <a:ea typeface="Tahoma" panose="020B0604030504040204" pitchFamily="34" charset="0"/>
                <a:cs typeface="Tahoma" panose="020B0604030504040204" pitchFamily="34" charset="0"/>
              </a:endParaRPr>
            </a:p>
          </p:txBody>
        </p:sp>
        <p:cxnSp>
          <p:nvCxnSpPr>
            <p:cNvPr id="7" name="Straight Connector 6"/>
            <p:cNvCxnSpPr/>
            <p:nvPr/>
          </p:nvCxnSpPr>
          <p:spPr>
            <a:xfrm>
              <a:off x="888761" y="1480285"/>
              <a:ext cx="726393"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1989221" y="479715"/>
            <a:ext cx="4094391" cy="646331"/>
          </a:xfrm>
          <a:prstGeom prst="rect">
            <a:avLst/>
          </a:prstGeom>
          <a:noFill/>
        </p:spPr>
        <p:txBody>
          <a:bodyPr wrap="none" rtlCol="0">
            <a:spAutoFit/>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Estimated mean recruitment rate</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b="1" dirty="0" smtClean="0">
                <a:latin typeface="Tahoma" panose="020B0604030504040204" pitchFamily="34" charset="0"/>
                <a:ea typeface="Tahoma" panose="020B0604030504040204" pitchFamily="34" charset="0"/>
                <a:cs typeface="Tahoma" panose="020B0604030504040204" pitchFamily="34" charset="0"/>
              </a:rPr>
              <a:t>for pieces &gt; 50cm mean diameter</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2442375" y="1929570"/>
            <a:ext cx="2517612" cy="338554"/>
          </a:xfrm>
          <a:prstGeom prst="rect">
            <a:avLst/>
          </a:prstGeom>
          <a:noFill/>
        </p:spPr>
        <p:txBody>
          <a:bodyPr wrap="none" rtlCol="0">
            <a:spAutoFit/>
          </a:bodyPr>
          <a:lstStyle/>
          <a:p>
            <a:r>
              <a:rPr lang="en-US" sz="1600" dirty="0" smtClean="0">
                <a:latin typeface="Tahoma" panose="020B0604030504040204" pitchFamily="34" charset="0"/>
                <a:ea typeface="Tahoma" panose="020B0604030504040204" pitchFamily="34" charset="0"/>
                <a:cs typeface="Tahoma" panose="020B0604030504040204" pitchFamily="34" charset="0"/>
              </a:rPr>
              <a:t>(all channels &gt; 2m width)</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2690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24346" y="167438"/>
            <a:ext cx="9575737" cy="6555808"/>
          </a:xfrm>
          <a:prstGeom prst="rect">
            <a:avLst/>
          </a:prstGeom>
        </p:spPr>
      </p:pic>
    </p:spTree>
    <p:extLst>
      <p:ext uri="{BB962C8B-B14F-4D97-AF65-F5344CB8AC3E}">
        <p14:creationId xmlns:p14="http://schemas.microsoft.com/office/powerpoint/2010/main" val="40581412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513" y="131806"/>
            <a:ext cx="5112297" cy="584775"/>
          </a:xfrm>
          <a:prstGeom prst="rect">
            <a:avLst/>
          </a:prstGeom>
          <a:noFill/>
        </p:spPr>
        <p:txBody>
          <a:bodyPr wrap="none" rtlCol="0">
            <a:spAutoFit/>
          </a:bodyPr>
          <a:lstStyle/>
          <a:p>
            <a:r>
              <a:rPr lang="en-US" sz="3200" b="1" dirty="0" smtClean="0"/>
              <a:t> Add Shade/Thermal Loading</a:t>
            </a:r>
            <a:endParaRPr lang="en-US" sz="3200" b="1" dirty="0"/>
          </a:p>
        </p:txBody>
      </p:sp>
      <p:sp>
        <p:nvSpPr>
          <p:cNvPr id="3" name="AutoShape 2" descr="Image result for stream shad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stream shad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a:blip r:embed="rId3"/>
          <a:stretch>
            <a:fillRect/>
          </a:stretch>
        </p:blipFill>
        <p:spPr>
          <a:xfrm>
            <a:off x="3391570" y="1004078"/>
            <a:ext cx="5898463" cy="4418154"/>
          </a:xfrm>
          <a:prstGeom prst="rect">
            <a:avLst/>
          </a:prstGeom>
        </p:spPr>
      </p:pic>
    </p:spTree>
    <p:extLst>
      <p:ext uri="{BB962C8B-B14F-4D97-AF65-F5344CB8AC3E}">
        <p14:creationId xmlns:p14="http://schemas.microsoft.com/office/powerpoint/2010/main" val="10175759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513" y="131806"/>
            <a:ext cx="8008411" cy="523220"/>
          </a:xfrm>
          <a:prstGeom prst="rect">
            <a:avLst/>
          </a:prstGeom>
          <a:noFill/>
        </p:spPr>
        <p:txBody>
          <a:bodyPr wrap="none" rtlCol="0">
            <a:spAutoFit/>
          </a:bodyPr>
          <a:lstStyle/>
          <a:p>
            <a:r>
              <a:rPr lang="en-US" sz="2800" b="1" dirty="0" smtClean="0"/>
              <a:t> Vegetation Basal Area used as Proxy for </a:t>
            </a:r>
            <a:r>
              <a:rPr lang="en-US" sz="2800" b="1" dirty="0" err="1" smtClean="0"/>
              <a:t>Strea</a:t>
            </a:r>
            <a:r>
              <a:rPr lang="en-US" sz="2800" b="1" dirty="0" smtClean="0"/>
              <a:t> Shade</a:t>
            </a:r>
            <a:endParaRPr lang="en-US" sz="28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7287" y="558352"/>
            <a:ext cx="6201273" cy="463855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100" y="1285717"/>
            <a:ext cx="4120360" cy="5096887"/>
          </a:xfrm>
          <a:prstGeom prst="rect">
            <a:avLst/>
          </a:prstGeom>
        </p:spPr>
      </p:pic>
      <p:sp>
        <p:nvSpPr>
          <p:cNvPr id="10" name="TextBox 9"/>
          <p:cNvSpPr txBox="1"/>
          <p:nvPr/>
        </p:nvSpPr>
        <p:spPr>
          <a:xfrm>
            <a:off x="6407849" y="5436131"/>
            <a:ext cx="3860150" cy="369332"/>
          </a:xfrm>
          <a:prstGeom prst="rect">
            <a:avLst/>
          </a:prstGeom>
          <a:noFill/>
        </p:spPr>
        <p:txBody>
          <a:bodyPr wrap="square" rtlCol="0">
            <a:spAutoFit/>
          </a:bodyPr>
          <a:lstStyle/>
          <a:p>
            <a:r>
              <a:rPr lang="en-US" dirty="0" smtClean="0"/>
              <a:t>small streams 100 – 175 ft</a:t>
            </a:r>
            <a:r>
              <a:rPr lang="en-US" baseline="30000" dirty="0" smtClean="0"/>
              <a:t>2</a:t>
            </a:r>
            <a:r>
              <a:rPr lang="en-US" dirty="0" smtClean="0"/>
              <a:t>/ac</a:t>
            </a:r>
            <a:endParaRPr lang="en-US" dirty="0"/>
          </a:p>
        </p:txBody>
      </p:sp>
      <p:sp>
        <p:nvSpPr>
          <p:cNvPr id="11" name="TextBox 10"/>
          <p:cNvSpPr txBox="1"/>
          <p:nvPr/>
        </p:nvSpPr>
        <p:spPr>
          <a:xfrm>
            <a:off x="6420203" y="5795344"/>
            <a:ext cx="4177930" cy="369332"/>
          </a:xfrm>
          <a:prstGeom prst="rect">
            <a:avLst/>
          </a:prstGeom>
          <a:noFill/>
        </p:spPr>
        <p:txBody>
          <a:bodyPr wrap="square" rtlCol="0">
            <a:spAutoFit/>
          </a:bodyPr>
          <a:lstStyle/>
          <a:p>
            <a:r>
              <a:rPr lang="en-US" dirty="0" smtClean="0"/>
              <a:t>medium streams 100 – 400 ft</a:t>
            </a:r>
            <a:r>
              <a:rPr lang="en-US" baseline="30000" dirty="0" smtClean="0"/>
              <a:t>2</a:t>
            </a:r>
            <a:r>
              <a:rPr lang="en-US" dirty="0" smtClean="0"/>
              <a:t>/ac</a:t>
            </a:r>
            <a:endParaRPr lang="en-US" dirty="0"/>
          </a:p>
        </p:txBody>
      </p:sp>
      <p:sp>
        <p:nvSpPr>
          <p:cNvPr id="12" name="TextBox 11"/>
          <p:cNvSpPr txBox="1"/>
          <p:nvPr/>
        </p:nvSpPr>
        <p:spPr>
          <a:xfrm>
            <a:off x="6420203" y="6187952"/>
            <a:ext cx="3776840" cy="369332"/>
          </a:xfrm>
          <a:prstGeom prst="rect">
            <a:avLst/>
          </a:prstGeom>
          <a:noFill/>
        </p:spPr>
        <p:txBody>
          <a:bodyPr wrap="square" rtlCol="0">
            <a:spAutoFit/>
          </a:bodyPr>
          <a:lstStyle/>
          <a:p>
            <a:r>
              <a:rPr lang="en-US" dirty="0" smtClean="0"/>
              <a:t>large streams 100 – 275 ft</a:t>
            </a:r>
            <a:r>
              <a:rPr lang="en-US" baseline="30000" dirty="0" smtClean="0"/>
              <a:t>2</a:t>
            </a:r>
            <a:r>
              <a:rPr lang="en-US" dirty="0" smtClean="0"/>
              <a:t>/ac</a:t>
            </a:r>
            <a:endParaRPr lang="en-US" dirty="0"/>
          </a:p>
        </p:txBody>
      </p:sp>
      <p:sp>
        <p:nvSpPr>
          <p:cNvPr id="13" name="TextBox 12"/>
          <p:cNvSpPr txBox="1"/>
          <p:nvPr/>
        </p:nvSpPr>
        <p:spPr>
          <a:xfrm>
            <a:off x="6407848" y="5100228"/>
            <a:ext cx="1776731" cy="369332"/>
          </a:xfrm>
          <a:prstGeom prst="rect">
            <a:avLst/>
          </a:prstGeom>
          <a:noFill/>
        </p:spPr>
        <p:txBody>
          <a:bodyPr wrap="square" rtlCol="0">
            <a:spAutoFit/>
          </a:bodyPr>
          <a:lstStyle/>
          <a:p>
            <a:r>
              <a:rPr lang="en-US" b="1" dirty="0" err="1" smtClean="0"/>
              <a:t>Unharvested</a:t>
            </a:r>
            <a:endParaRPr lang="en-US" b="1" dirty="0"/>
          </a:p>
        </p:txBody>
      </p:sp>
    </p:spTree>
    <p:extLst>
      <p:ext uri="{BB962C8B-B14F-4D97-AF65-F5344CB8AC3E}">
        <p14:creationId xmlns:p14="http://schemas.microsoft.com/office/powerpoint/2010/main" val="17023700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344148" cy="461665"/>
          </a:xfrm>
          <a:prstGeom prst="rect">
            <a:avLst/>
          </a:prstGeom>
          <a:noFill/>
        </p:spPr>
        <p:txBody>
          <a:bodyPr wrap="none" rtlCol="0">
            <a:spAutoFit/>
          </a:bodyPr>
          <a:lstStyle/>
          <a:p>
            <a:r>
              <a:rPr lang="en-US" sz="2400" b="1" dirty="0" smtClean="0"/>
              <a:t>Basal Area (conifers &amp; hardwoods), 60 m each side of channel – represented in stream channels</a:t>
            </a:r>
            <a:endParaRPr lang="en-US" sz="2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835" y="663683"/>
            <a:ext cx="6231636" cy="6035040"/>
          </a:xfrm>
          <a:prstGeom prst="rect">
            <a:avLst/>
          </a:prstGeom>
        </p:spPr>
      </p:pic>
    </p:spTree>
    <p:extLst>
      <p:ext uri="{BB962C8B-B14F-4D97-AF65-F5344CB8AC3E}">
        <p14:creationId xmlns:p14="http://schemas.microsoft.com/office/powerpoint/2010/main" val="9960324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0" y="0"/>
            <a:ext cx="122446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anose="02020603050405020304" pitchFamily="18" charset="0"/>
                <a:cs typeface="Arial" panose="020B0604020202020204" pitchFamily="34" charset="0"/>
              </a:defRPr>
            </a:lvl1pPr>
            <a:lvl2pPr marL="742950" indent="-285750" eaLnBrk="0" hangingPunct="0">
              <a:defRPr sz="3200" b="1" i="1">
                <a:solidFill>
                  <a:schemeClr val="tx1"/>
                </a:solidFill>
                <a:latin typeface="Times New Roman" panose="02020603050405020304" pitchFamily="18" charset="0"/>
                <a:cs typeface="Arial" panose="020B0604020202020204" pitchFamily="34" charset="0"/>
              </a:defRPr>
            </a:lvl2pPr>
            <a:lvl3pPr marL="1143000" indent="-228600" eaLnBrk="0" hangingPunct="0">
              <a:defRPr sz="3200" b="1" i="1">
                <a:solidFill>
                  <a:schemeClr val="tx1"/>
                </a:solidFill>
                <a:latin typeface="Times New Roman" panose="02020603050405020304" pitchFamily="18" charset="0"/>
                <a:cs typeface="Arial" panose="020B0604020202020204" pitchFamily="34" charset="0"/>
              </a:defRPr>
            </a:lvl3pPr>
            <a:lvl4pPr marL="1600200" indent="-228600" eaLnBrk="0" hangingPunct="0">
              <a:defRPr sz="3200" b="1" i="1">
                <a:solidFill>
                  <a:schemeClr val="tx1"/>
                </a:solidFill>
                <a:latin typeface="Times New Roman" panose="02020603050405020304" pitchFamily="18" charset="0"/>
                <a:cs typeface="Arial" panose="020B0604020202020204" pitchFamily="34" charset="0"/>
              </a:defRPr>
            </a:lvl4pPr>
            <a:lvl5pPr marL="2057400" indent="-228600" eaLnBrk="0" hangingPunct="0">
              <a:defRPr sz="3200" b="1"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dirty="0"/>
              <a:t>A </a:t>
            </a:r>
            <a:r>
              <a:rPr lang="en-US" altLang="en-US" sz="2400" u="sng" dirty="0" smtClean="0"/>
              <a:t>virtual watershed </a:t>
            </a:r>
            <a:r>
              <a:rPr lang="en-US" altLang="en-US" sz="2400" dirty="0" smtClean="0"/>
              <a:t>uses the highest resolution DEMs, includes a routed &amp; attributed synthetic </a:t>
            </a:r>
            <a:endParaRPr lang="en-US" altLang="en-US" sz="2400" dirty="0" smtClean="0"/>
          </a:p>
          <a:p>
            <a:pPr eaLnBrk="1" hangingPunct="1"/>
            <a:r>
              <a:rPr lang="en-US" altLang="en-US" sz="2400" dirty="0" smtClean="0"/>
              <a:t>stream </a:t>
            </a:r>
            <a:r>
              <a:rPr lang="en-US" altLang="en-US" sz="2400" dirty="0" smtClean="0"/>
              <a:t>layer </a:t>
            </a:r>
            <a:r>
              <a:rPr lang="en-US" altLang="en-US" sz="2400" dirty="0" smtClean="0"/>
              <a:t>where </a:t>
            </a:r>
            <a:r>
              <a:rPr lang="en-US" altLang="en-US" sz="2400" dirty="0" smtClean="0"/>
              <a:t>stream and rivers are connected to terrestrial environments and land uses</a:t>
            </a:r>
            <a:endParaRPr lang="en-US" altLang="en-US" sz="2400" dirty="0"/>
          </a:p>
        </p:txBody>
      </p:sp>
      <p:pic>
        <p:nvPicPr>
          <p:cNvPr id="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23950"/>
            <a:ext cx="76835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9586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64" y="147987"/>
            <a:ext cx="8406287" cy="6568955"/>
          </a:xfrm>
          <a:prstGeom prst="rect">
            <a:avLst/>
          </a:prstGeom>
        </p:spPr>
      </p:pic>
      <p:sp>
        <p:nvSpPr>
          <p:cNvPr id="11" name="TextBox 10"/>
          <p:cNvSpPr txBox="1"/>
          <p:nvPr/>
        </p:nvSpPr>
        <p:spPr>
          <a:xfrm>
            <a:off x="8903368" y="673768"/>
            <a:ext cx="3005566" cy="923330"/>
          </a:xfrm>
          <a:prstGeom prst="rect">
            <a:avLst/>
          </a:prstGeom>
          <a:noFill/>
        </p:spPr>
        <p:txBody>
          <a:bodyPr wrap="none" rtlCol="0">
            <a:spAutoFit/>
          </a:bodyPr>
          <a:lstStyle/>
          <a:p>
            <a:r>
              <a:rPr lang="en-US" b="1" dirty="0" smtClean="0"/>
              <a:t>Many areas along </a:t>
            </a:r>
            <a:r>
              <a:rPr lang="en-US" b="1" dirty="0" err="1" smtClean="0"/>
              <a:t>mainstem</a:t>
            </a:r>
            <a:endParaRPr lang="en-US" b="1" dirty="0" smtClean="0"/>
          </a:p>
          <a:p>
            <a:r>
              <a:rPr lang="en-US" b="1" dirty="0" smtClean="0"/>
              <a:t>fish bearing reaches have low</a:t>
            </a:r>
          </a:p>
          <a:p>
            <a:r>
              <a:rPr lang="en-US" b="1" dirty="0" smtClean="0"/>
              <a:t>shade</a:t>
            </a:r>
            <a:endParaRPr lang="en-US" b="1" dirty="0"/>
          </a:p>
        </p:txBody>
      </p:sp>
      <p:cxnSp>
        <p:nvCxnSpPr>
          <p:cNvPr id="13" name="Straight Arrow Connector 12"/>
          <p:cNvCxnSpPr/>
          <p:nvPr/>
        </p:nvCxnSpPr>
        <p:spPr>
          <a:xfrm flipH="1">
            <a:off x="7026442" y="1267326"/>
            <a:ext cx="2045031" cy="8823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0380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7558" y="223586"/>
            <a:ext cx="5630779" cy="6550292"/>
          </a:xfrm>
          <a:prstGeom prst="rect">
            <a:avLst/>
          </a:prstGeom>
        </p:spPr>
      </p:pic>
      <p:sp>
        <p:nvSpPr>
          <p:cNvPr id="3" name="TextBox 2"/>
          <p:cNvSpPr txBox="1"/>
          <p:nvPr/>
        </p:nvSpPr>
        <p:spPr>
          <a:xfrm>
            <a:off x="7988968" y="770021"/>
            <a:ext cx="3436454" cy="923330"/>
          </a:xfrm>
          <a:prstGeom prst="rect">
            <a:avLst/>
          </a:prstGeom>
          <a:noFill/>
        </p:spPr>
        <p:txBody>
          <a:bodyPr wrap="none" rtlCol="0">
            <a:spAutoFit/>
          </a:bodyPr>
          <a:lstStyle/>
          <a:p>
            <a:r>
              <a:rPr lang="en-US" b="1" dirty="0" smtClean="0"/>
              <a:t>Many headwater areas, mostly on</a:t>
            </a:r>
          </a:p>
          <a:p>
            <a:r>
              <a:rPr lang="en-US" b="1" dirty="0" smtClean="0"/>
              <a:t>private land, lack adequate shade</a:t>
            </a:r>
          </a:p>
          <a:p>
            <a:r>
              <a:rPr lang="en-US" b="1" dirty="0" smtClean="0"/>
              <a:t>(e.g., black and blue lines)</a:t>
            </a:r>
            <a:endParaRPr lang="en-US" b="1" dirty="0"/>
          </a:p>
        </p:txBody>
      </p:sp>
      <p:cxnSp>
        <p:nvCxnSpPr>
          <p:cNvPr id="5" name="Straight Arrow Connector 4"/>
          <p:cNvCxnSpPr/>
          <p:nvPr/>
        </p:nvCxnSpPr>
        <p:spPr>
          <a:xfrm flipH="1">
            <a:off x="5021179" y="1058779"/>
            <a:ext cx="2839453" cy="145983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6761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9513" y="131806"/>
            <a:ext cx="1776448" cy="369332"/>
          </a:xfrm>
          <a:prstGeom prst="rect">
            <a:avLst/>
          </a:prstGeom>
          <a:noFill/>
        </p:spPr>
        <p:txBody>
          <a:bodyPr wrap="none" rtlCol="0">
            <a:spAutoFit/>
          </a:bodyPr>
          <a:lstStyle/>
          <a:p>
            <a:r>
              <a:rPr lang="en-US" b="1" dirty="0" smtClean="0"/>
              <a:t>Thermal Loading</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2537"/>
            <a:ext cx="8138538" cy="618546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7431" y="3464223"/>
            <a:ext cx="3964569" cy="3222378"/>
          </a:xfrm>
          <a:prstGeom prst="rect">
            <a:avLst/>
          </a:prstGeom>
        </p:spPr>
      </p:pic>
    </p:spTree>
    <p:extLst>
      <p:ext uri="{BB962C8B-B14F-4D97-AF65-F5344CB8AC3E}">
        <p14:creationId xmlns:p14="http://schemas.microsoft.com/office/powerpoint/2010/main" val="26533309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884" y="5738"/>
            <a:ext cx="4214487" cy="646331"/>
          </a:xfrm>
          <a:prstGeom prst="rect">
            <a:avLst/>
          </a:prstGeom>
          <a:noFill/>
        </p:spPr>
        <p:txBody>
          <a:bodyPr wrap="none" rtlCol="0">
            <a:spAutoFit/>
          </a:bodyPr>
          <a:lstStyle/>
          <a:p>
            <a:r>
              <a:rPr lang="en-US" b="1" dirty="0" smtClean="0"/>
              <a:t>Basal area conditioned by thermal </a:t>
            </a:r>
            <a:r>
              <a:rPr lang="en-US" b="1" dirty="0" smtClean="0"/>
              <a:t>loading</a:t>
            </a:r>
          </a:p>
          <a:p>
            <a:r>
              <a:rPr lang="en-US" b="1" dirty="0" smtClean="0"/>
              <a:t> </a:t>
            </a:r>
            <a:r>
              <a:rPr lang="en-US" b="1" dirty="0" smtClean="0"/>
              <a:t>– </a:t>
            </a:r>
            <a:r>
              <a:rPr lang="en-US" b="1" dirty="0" err="1" smtClean="0"/>
              <a:t>coho</a:t>
            </a:r>
            <a:r>
              <a:rPr lang="en-US" b="1" dirty="0" smtClean="0"/>
              <a:t> habitat only</a:t>
            </a:r>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2842" y="190404"/>
            <a:ext cx="7299158" cy="6725872"/>
          </a:xfrm>
          <a:prstGeom prst="rect">
            <a:avLst/>
          </a:prstGeom>
        </p:spPr>
      </p:pic>
    </p:spTree>
    <p:extLst>
      <p:ext uri="{BB962C8B-B14F-4D97-AF65-F5344CB8AC3E}">
        <p14:creationId xmlns:p14="http://schemas.microsoft.com/office/powerpoint/2010/main" val="25106885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884" y="5738"/>
            <a:ext cx="5260799" cy="2246769"/>
          </a:xfrm>
          <a:prstGeom prst="rect">
            <a:avLst/>
          </a:prstGeom>
          <a:noFill/>
        </p:spPr>
        <p:txBody>
          <a:bodyPr wrap="none" rtlCol="0">
            <a:spAutoFit/>
          </a:bodyPr>
          <a:lstStyle/>
          <a:p>
            <a:r>
              <a:rPr lang="en-US" sz="2800" b="1" dirty="0" smtClean="0"/>
              <a:t>Basal </a:t>
            </a:r>
            <a:r>
              <a:rPr lang="en-US" sz="2800" b="1" dirty="0" smtClean="0"/>
              <a:t>area -thermal loading</a:t>
            </a:r>
          </a:p>
          <a:p>
            <a:r>
              <a:rPr lang="en-US" sz="2800" b="1" dirty="0" smtClean="0"/>
              <a:t>sensitivity index, or where</a:t>
            </a:r>
          </a:p>
          <a:p>
            <a:r>
              <a:rPr lang="en-US" sz="2800" b="1" dirty="0" smtClean="0"/>
              <a:t>is increased shade needed most?</a:t>
            </a:r>
          </a:p>
          <a:p>
            <a:r>
              <a:rPr lang="en-US" sz="2800" b="1" dirty="0" smtClean="0"/>
              <a:t>(the reaches with red and orange</a:t>
            </a:r>
          </a:p>
          <a:p>
            <a:r>
              <a:rPr lang="en-US" sz="2800" b="1" dirty="0" smtClean="0"/>
              <a:t>colors)</a:t>
            </a:r>
            <a:endParaRPr lang="en-US" sz="2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7827" y="190404"/>
            <a:ext cx="5533831" cy="6480984"/>
          </a:xfrm>
          <a:prstGeom prst="rect">
            <a:avLst/>
          </a:prstGeom>
        </p:spPr>
      </p:pic>
      <p:sp>
        <p:nvSpPr>
          <p:cNvPr id="4" name="TextBox 3"/>
          <p:cNvSpPr txBox="1"/>
          <p:nvPr/>
        </p:nvSpPr>
        <p:spPr>
          <a:xfrm>
            <a:off x="470096" y="3474307"/>
            <a:ext cx="5114157" cy="1200329"/>
          </a:xfrm>
          <a:prstGeom prst="rect">
            <a:avLst/>
          </a:prstGeom>
          <a:noFill/>
        </p:spPr>
        <p:txBody>
          <a:bodyPr wrap="none" rtlCol="0">
            <a:spAutoFit/>
          </a:bodyPr>
          <a:lstStyle/>
          <a:p>
            <a:r>
              <a:rPr lang="en-US" sz="2400" b="1" i="1" dirty="0" smtClean="0"/>
              <a:t>Stream reaches of potential concern,</a:t>
            </a:r>
          </a:p>
          <a:p>
            <a:r>
              <a:rPr lang="en-US" sz="2400" b="1" i="1" dirty="0" smtClean="0"/>
              <a:t>lower basal area, high natural thermal</a:t>
            </a:r>
          </a:p>
          <a:p>
            <a:r>
              <a:rPr lang="en-US" sz="2400" b="1" i="1" dirty="0" smtClean="0"/>
              <a:t>loading</a:t>
            </a:r>
            <a:endParaRPr lang="en-US" sz="2400" b="1" i="1" dirty="0"/>
          </a:p>
        </p:txBody>
      </p:sp>
      <p:cxnSp>
        <p:nvCxnSpPr>
          <p:cNvPr id="5" name="Straight Arrow Connector 4"/>
          <p:cNvCxnSpPr/>
          <p:nvPr/>
        </p:nvCxnSpPr>
        <p:spPr>
          <a:xfrm>
            <a:off x="2528596" y="4674637"/>
            <a:ext cx="3760237" cy="103569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528596" y="4674637"/>
            <a:ext cx="499515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39577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884" y="5738"/>
            <a:ext cx="6848285" cy="523220"/>
          </a:xfrm>
          <a:prstGeom prst="rect">
            <a:avLst/>
          </a:prstGeom>
          <a:noFill/>
        </p:spPr>
        <p:txBody>
          <a:bodyPr wrap="none" rtlCol="0">
            <a:spAutoFit/>
          </a:bodyPr>
          <a:lstStyle/>
          <a:p>
            <a:r>
              <a:rPr lang="en-US" sz="2800" b="1" dirty="0" smtClean="0"/>
              <a:t>Basal area </a:t>
            </a:r>
            <a:r>
              <a:rPr lang="en-US" sz="2800" b="1" dirty="0" smtClean="0"/>
              <a:t>- thermal </a:t>
            </a:r>
            <a:r>
              <a:rPr lang="en-US" sz="2800" b="1" dirty="0" smtClean="0"/>
              <a:t>loading </a:t>
            </a:r>
            <a:r>
              <a:rPr lang="en-US" sz="2800" b="1" dirty="0" smtClean="0"/>
              <a:t>sensitivity index</a:t>
            </a:r>
            <a:endParaRPr lang="en-US" sz="28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159" y="822725"/>
            <a:ext cx="10877427" cy="5046229"/>
          </a:xfrm>
          <a:prstGeom prst="rect">
            <a:avLst/>
          </a:prstGeom>
        </p:spPr>
      </p:pic>
      <p:sp>
        <p:nvSpPr>
          <p:cNvPr id="4" name="TextBox 3"/>
          <p:cNvSpPr txBox="1"/>
          <p:nvPr/>
        </p:nvSpPr>
        <p:spPr>
          <a:xfrm>
            <a:off x="1209536" y="6162721"/>
            <a:ext cx="9977860" cy="461665"/>
          </a:xfrm>
          <a:prstGeom prst="rect">
            <a:avLst/>
          </a:prstGeom>
          <a:noFill/>
        </p:spPr>
        <p:txBody>
          <a:bodyPr wrap="none" rtlCol="0">
            <a:spAutoFit/>
          </a:bodyPr>
          <a:lstStyle/>
          <a:p>
            <a:r>
              <a:rPr lang="en-US" sz="2400" b="1" dirty="0" smtClean="0"/>
              <a:t>Red and yellow areas most sensitive to solar energy and with the least shade</a:t>
            </a:r>
            <a:endParaRPr lang="en-US" sz="2400" b="1" dirty="0"/>
          </a:p>
        </p:txBody>
      </p:sp>
    </p:spTree>
    <p:extLst>
      <p:ext uri="{BB962C8B-B14F-4D97-AF65-F5344CB8AC3E}">
        <p14:creationId xmlns:p14="http://schemas.microsoft.com/office/powerpoint/2010/main" val="7180616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17241" y="136057"/>
            <a:ext cx="5093510" cy="461665"/>
          </a:xfrm>
          <a:prstGeom prst="rect">
            <a:avLst/>
          </a:prstGeom>
          <a:noFill/>
        </p:spPr>
        <p:txBody>
          <a:bodyPr wrap="none" rtlCol="0">
            <a:spAutoFit/>
          </a:bodyPr>
          <a:lstStyle/>
          <a:p>
            <a:r>
              <a:rPr lang="en-US" sz="2400" b="1" dirty="0" smtClean="0"/>
              <a:t>Decision Space: Spatially Explicit Maps</a:t>
            </a:r>
            <a:endParaRPr lang="en-US" sz="2400" b="1" dirty="0"/>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0920" y="1113062"/>
            <a:ext cx="2812543" cy="2198177"/>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4768" y="1155812"/>
            <a:ext cx="3741973" cy="2203183"/>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240" y="3934312"/>
            <a:ext cx="4067680" cy="2770987"/>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4889" y="3911503"/>
            <a:ext cx="3343222" cy="2758877"/>
          </a:xfrm>
          <a:prstGeom prst="rect">
            <a:avLst/>
          </a:prstGeom>
        </p:spPr>
      </p:pic>
      <p:sp>
        <p:nvSpPr>
          <p:cNvPr id="26" name="TextBox 25"/>
          <p:cNvSpPr txBox="1"/>
          <p:nvPr/>
        </p:nvSpPr>
        <p:spPr>
          <a:xfrm>
            <a:off x="444886" y="612855"/>
            <a:ext cx="2792688" cy="400110"/>
          </a:xfrm>
          <a:prstGeom prst="rect">
            <a:avLst/>
          </a:prstGeom>
          <a:noFill/>
        </p:spPr>
        <p:txBody>
          <a:bodyPr wrap="none" rtlCol="0">
            <a:spAutoFit/>
          </a:bodyPr>
          <a:lstStyle/>
          <a:p>
            <a:r>
              <a:rPr lang="en-US" sz="2000" b="1" dirty="0" smtClean="0"/>
              <a:t>Coho fish habitat quality</a:t>
            </a:r>
            <a:endParaRPr lang="en-US" sz="2000" b="1" dirty="0"/>
          </a:p>
        </p:txBody>
      </p:sp>
      <p:sp>
        <p:nvSpPr>
          <p:cNvPr id="27" name="TextBox 26"/>
          <p:cNvSpPr txBox="1"/>
          <p:nvPr/>
        </p:nvSpPr>
        <p:spPr>
          <a:xfrm>
            <a:off x="4202812" y="655337"/>
            <a:ext cx="2977290" cy="400110"/>
          </a:xfrm>
          <a:prstGeom prst="rect">
            <a:avLst/>
          </a:prstGeom>
          <a:noFill/>
        </p:spPr>
        <p:txBody>
          <a:bodyPr wrap="none" rtlCol="0">
            <a:spAutoFit/>
          </a:bodyPr>
          <a:lstStyle/>
          <a:p>
            <a:r>
              <a:rPr lang="en-US" sz="2000" b="1" dirty="0" smtClean="0"/>
              <a:t>Current wood recruitment</a:t>
            </a:r>
            <a:endParaRPr lang="en-US" sz="2000" b="1" dirty="0"/>
          </a:p>
        </p:txBody>
      </p:sp>
      <p:sp>
        <p:nvSpPr>
          <p:cNvPr id="28" name="TextBox 27"/>
          <p:cNvSpPr txBox="1"/>
          <p:nvPr/>
        </p:nvSpPr>
        <p:spPr>
          <a:xfrm>
            <a:off x="9020947" y="784000"/>
            <a:ext cx="1407758" cy="400110"/>
          </a:xfrm>
          <a:prstGeom prst="rect">
            <a:avLst/>
          </a:prstGeom>
          <a:noFill/>
        </p:spPr>
        <p:txBody>
          <a:bodyPr wrap="none" rtlCol="0">
            <a:spAutoFit/>
          </a:bodyPr>
          <a:lstStyle/>
          <a:p>
            <a:r>
              <a:rPr lang="en-US" sz="2000" b="1" dirty="0" smtClean="0"/>
              <a:t>Floodplains</a:t>
            </a:r>
            <a:endParaRPr lang="en-US" sz="2000" b="1" dirty="0"/>
          </a:p>
        </p:txBody>
      </p:sp>
      <p:sp>
        <p:nvSpPr>
          <p:cNvPr id="29" name="TextBox 28"/>
          <p:cNvSpPr txBox="1"/>
          <p:nvPr/>
        </p:nvSpPr>
        <p:spPr>
          <a:xfrm>
            <a:off x="431542" y="3489246"/>
            <a:ext cx="3968074" cy="400110"/>
          </a:xfrm>
          <a:prstGeom prst="rect">
            <a:avLst/>
          </a:prstGeom>
          <a:noFill/>
        </p:spPr>
        <p:txBody>
          <a:bodyPr wrap="none" rtlCol="0">
            <a:spAutoFit/>
          </a:bodyPr>
          <a:lstStyle/>
          <a:p>
            <a:r>
              <a:rPr lang="en-US" sz="2000" b="1" dirty="0" smtClean="0"/>
              <a:t>Shade – basal area/thermal loading</a:t>
            </a:r>
            <a:endParaRPr lang="en-US" sz="2000" b="1" dirty="0"/>
          </a:p>
        </p:txBody>
      </p:sp>
      <p:sp>
        <p:nvSpPr>
          <p:cNvPr id="30" name="TextBox 29"/>
          <p:cNvSpPr txBox="1"/>
          <p:nvPr/>
        </p:nvSpPr>
        <p:spPr>
          <a:xfrm>
            <a:off x="6072271" y="3422720"/>
            <a:ext cx="1626920" cy="400110"/>
          </a:xfrm>
          <a:prstGeom prst="rect">
            <a:avLst/>
          </a:prstGeom>
          <a:noFill/>
        </p:spPr>
        <p:txBody>
          <a:bodyPr wrap="none" rtlCol="0">
            <a:spAutoFit/>
          </a:bodyPr>
          <a:lstStyle/>
          <a:p>
            <a:r>
              <a:rPr lang="en-US" sz="2000" b="1" dirty="0" smtClean="0"/>
              <a:t>Gravel supply</a:t>
            </a:r>
            <a:endParaRPr lang="en-US" sz="2000" b="1" dirty="0"/>
          </a:p>
        </p:txBody>
      </p:sp>
      <p:sp>
        <p:nvSpPr>
          <p:cNvPr id="31" name="TextBox 30"/>
          <p:cNvSpPr txBox="1"/>
          <p:nvPr/>
        </p:nvSpPr>
        <p:spPr>
          <a:xfrm>
            <a:off x="3518055" y="470671"/>
            <a:ext cx="531845" cy="769441"/>
          </a:xfrm>
          <a:prstGeom prst="rect">
            <a:avLst/>
          </a:prstGeom>
          <a:noFill/>
        </p:spPr>
        <p:txBody>
          <a:bodyPr wrap="square" rtlCol="0">
            <a:spAutoFit/>
          </a:bodyPr>
          <a:lstStyle/>
          <a:p>
            <a:r>
              <a:rPr lang="en-US" sz="4400" dirty="0" smtClean="0"/>
              <a:t>+</a:t>
            </a:r>
            <a:endParaRPr lang="en-US" sz="4400" dirty="0"/>
          </a:p>
        </p:txBody>
      </p:sp>
      <p:sp>
        <p:nvSpPr>
          <p:cNvPr id="32" name="TextBox 31"/>
          <p:cNvSpPr txBox="1"/>
          <p:nvPr/>
        </p:nvSpPr>
        <p:spPr>
          <a:xfrm>
            <a:off x="7424437" y="512798"/>
            <a:ext cx="531845" cy="769441"/>
          </a:xfrm>
          <a:prstGeom prst="rect">
            <a:avLst/>
          </a:prstGeom>
          <a:noFill/>
        </p:spPr>
        <p:txBody>
          <a:bodyPr wrap="square" rtlCol="0">
            <a:spAutoFit/>
          </a:bodyPr>
          <a:lstStyle/>
          <a:p>
            <a:r>
              <a:rPr lang="en-US" sz="4400" dirty="0" smtClean="0"/>
              <a:t>+</a:t>
            </a:r>
            <a:endParaRPr lang="en-US" sz="4400" dirty="0"/>
          </a:p>
        </p:txBody>
      </p:sp>
      <p:sp>
        <p:nvSpPr>
          <p:cNvPr id="33" name="TextBox 32"/>
          <p:cNvSpPr txBox="1"/>
          <p:nvPr/>
        </p:nvSpPr>
        <p:spPr>
          <a:xfrm>
            <a:off x="317241" y="2932454"/>
            <a:ext cx="531845" cy="769441"/>
          </a:xfrm>
          <a:prstGeom prst="rect">
            <a:avLst/>
          </a:prstGeom>
          <a:noFill/>
        </p:spPr>
        <p:txBody>
          <a:bodyPr wrap="square" rtlCol="0">
            <a:spAutoFit/>
          </a:bodyPr>
          <a:lstStyle/>
          <a:p>
            <a:r>
              <a:rPr lang="en-US" sz="4400" dirty="0" smtClean="0"/>
              <a:t>+</a:t>
            </a:r>
            <a:endParaRPr lang="en-US" sz="4400" dirty="0"/>
          </a:p>
        </p:txBody>
      </p:sp>
      <p:sp>
        <p:nvSpPr>
          <p:cNvPr id="34" name="TextBox 33"/>
          <p:cNvSpPr txBox="1"/>
          <p:nvPr/>
        </p:nvSpPr>
        <p:spPr>
          <a:xfrm>
            <a:off x="4771982" y="3303602"/>
            <a:ext cx="531845" cy="769441"/>
          </a:xfrm>
          <a:prstGeom prst="rect">
            <a:avLst/>
          </a:prstGeom>
          <a:noFill/>
        </p:spPr>
        <p:txBody>
          <a:bodyPr wrap="square" rtlCol="0">
            <a:spAutoFit/>
          </a:bodyPr>
          <a:lstStyle/>
          <a:p>
            <a:r>
              <a:rPr lang="en-US" sz="4400" dirty="0" smtClean="0"/>
              <a:t>+</a:t>
            </a:r>
            <a:endParaRPr lang="en-US" sz="4400" dirty="0"/>
          </a:p>
        </p:txBody>
      </p:sp>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542" y="1120124"/>
            <a:ext cx="3002784" cy="2274557"/>
          </a:xfrm>
          <a:prstGeom prst="rect">
            <a:avLst/>
          </a:prstGeom>
        </p:spPr>
      </p:pic>
    </p:spTree>
    <p:extLst>
      <p:ext uri="{BB962C8B-B14F-4D97-AF65-F5344CB8AC3E}">
        <p14:creationId xmlns:p14="http://schemas.microsoft.com/office/powerpoint/2010/main" val="35240647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0084" y="426348"/>
            <a:ext cx="9210535" cy="523220"/>
          </a:xfrm>
          <a:prstGeom prst="rect">
            <a:avLst/>
          </a:prstGeom>
          <a:noFill/>
        </p:spPr>
        <p:txBody>
          <a:bodyPr wrap="none" rtlCol="0">
            <a:spAutoFit/>
          </a:bodyPr>
          <a:lstStyle/>
          <a:p>
            <a:r>
              <a:rPr lang="en-US" sz="2800" b="1" dirty="0" smtClean="0"/>
              <a:t>Combine </a:t>
            </a:r>
            <a:r>
              <a:rPr lang="en-US" sz="2800" b="1" dirty="0" err="1" smtClean="0"/>
              <a:t>coho</a:t>
            </a:r>
            <a:r>
              <a:rPr lang="en-US" sz="2800" b="1" dirty="0" smtClean="0"/>
              <a:t> intrinsic potential + wood recruitment (visual)</a:t>
            </a:r>
            <a:endParaRPr lang="en-US" sz="2800" b="1" dirty="0"/>
          </a:p>
        </p:txBody>
      </p:sp>
      <p:sp>
        <p:nvSpPr>
          <p:cNvPr id="5" name="TextBox 4"/>
          <p:cNvSpPr txBox="1"/>
          <p:nvPr/>
        </p:nvSpPr>
        <p:spPr>
          <a:xfrm>
            <a:off x="1784210" y="5934670"/>
            <a:ext cx="8455584" cy="923330"/>
          </a:xfrm>
          <a:prstGeom prst="rect">
            <a:avLst/>
          </a:prstGeom>
          <a:noFill/>
        </p:spPr>
        <p:txBody>
          <a:bodyPr wrap="none" rtlCol="0">
            <a:spAutoFit/>
          </a:bodyPr>
          <a:lstStyle/>
          <a:p>
            <a:r>
              <a:rPr lang="en-US" b="1" i="1" dirty="0" smtClean="0"/>
              <a:t>Where does the best </a:t>
            </a:r>
            <a:r>
              <a:rPr lang="en-US" b="1" i="1" dirty="0" err="1" smtClean="0"/>
              <a:t>coho</a:t>
            </a:r>
            <a:r>
              <a:rPr lang="en-US" b="1" i="1" dirty="0" smtClean="0"/>
              <a:t> habitat overlap with the best wood recruitment? – protect!</a:t>
            </a:r>
          </a:p>
          <a:p>
            <a:endParaRPr lang="en-US" b="1" i="1" dirty="0"/>
          </a:p>
          <a:p>
            <a:r>
              <a:rPr lang="en-US" b="1" i="1" dirty="0" smtClean="0"/>
              <a:t>Where does the best </a:t>
            </a:r>
            <a:r>
              <a:rPr lang="en-US" b="1" i="1" dirty="0" err="1" smtClean="0"/>
              <a:t>coho</a:t>
            </a:r>
            <a:r>
              <a:rPr lang="en-US" b="1" i="1" dirty="0" smtClean="0"/>
              <a:t> habitat overlap with the worst wood recruitment? – restore!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2" y="1363342"/>
            <a:ext cx="5905350" cy="447320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5925" y="1529156"/>
            <a:ext cx="5876808" cy="4307387"/>
          </a:xfrm>
          <a:prstGeom prst="rect">
            <a:avLst/>
          </a:prstGeom>
        </p:spPr>
      </p:pic>
      <p:grpSp>
        <p:nvGrpSpPr>
          <p:cNvPr id="9" name="Group 8"/>
          <p:cNvGrpSpPr/>
          <p:nvPr/>
        </p:nvGrpSpPr>
        <p:grpSpPr>
          <a:xfrm>
            <a:off x="6446926" y="1697796"/>
            <a:ext cx="1336404" cy="483647"/>
            <a:chOff x="888761" y="922946"/>
            <a:chExt cx="2804218" cy="738664"/>
          </a:xfrm>
        </p:grpSpPr>
        <p:sp>
          <p:nvSpPr>
            <p:cNvPr id="10" name="TextBox 9"/>
            <p:cNvSpPr txBox="1"/>
            <p:nvPr/>
          </p:nvSpPr>
          <p:spPr>
            <a:xfrm>
              <a:off x="1589518" y="922946"/>
              <a:ext cx="2103461" cy="369332"/>
            </a:xfrm>
            <a:prstGeom prst="rect">
              <a:avLst/>
            </a:prstGeom>
            <a:noFill/>
          </p:spPr>
          <p:txBody>
            <a:bodyPr wrap="non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&lt;</a:t>
              </a:r>
              <a:r>
                <a:rPr lang="en-US" dirty="0" smtClean="0">
                  <a:latin typeface="Tahoma" panose="020B0604030504040204" pitchFamily="34" charset="0"/>
                  <a:ea typeface="Tahoma" panose="020B0604030504040204" pitchFamily="34" charset="0"/>
                  <a:cs typeface="Tahoma" panose="020B0604030504040204" pitchFamily="34" charset="0"/>
                </a:rPr>
                <a:t> 1 piece/</a:t>
              </a:r>
              <a:r>
                <a:rPr lang="en-US" dirty="0" err="1" smtClean="0">
                  <a:latin typeface="Tahoma" panose="020B0604030504040204" pitchFamily="34" charset="0"/>
                  <a:ea typeface="Tahoma" panose="020B0604030504040204" pitchFamily="34" charset="0"/>
                  <a:cs typeface="Tahoma" panose="020B0604030504040204" pitchFamily="34" charset="0"/>
                </a:rPr>
                <a:t>yr</a:t>
              </a:r>
              <a:r>
                <a:rPr lang="en-US" dirty="0" smtClean="0">
                  <a:latin typeface="Tahoma" panose="020B0604030504040204" pitchFamily="34" charset="0"/>
                  <a:ea typeface="Tahoma" panose="020B0604030504040204" pitchFamily="34" charset="0"/>
                  <a:cs typeface="Tahoma" panose="020B0604030504040204" pitchFamily="34" charset="0"/>
                </a:rPr>
                <a:t>/100m</a:t>
              </a:r>
              <a:endParaRPr lang="en-US" dirty="0">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p:cNvCxnSpPr/>
            <p:nvPr/>
          </p:nvCxnSpPr>
          <p:spPr>
            <a:xfrm>
              <a:off x="888761" y="1110953"/>
              <a:ext cx="7263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89518" y="1292278"/>
              <a:ext cx="2103461" cy="369332"/>
            </a:xfrm>
            <a:prstGeom prst="rect">
              <a:avLst/>
            </a:prstGeom>
            <a:noFill/>
          </p:spPr>
          <p:txBody>
            <a:bodyPr wrap="non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&gt; 1 piece/</a:t>
              </a:r>
              <a:r>
                <a:rPr lang="en-US" dirty="0" err="1" smtClean="0">
                  <a:latin typeface="Tahoma" panose="020B0604030504040204" pitchFamily="34" charset="0"/>
                  <a:ea typeface="Tahoma" panose="020B0604030504040204" pitchFamily="34" charset="0"/>
                  <a:cs typeface="Tahoma" panose="020B0604030504040204" pitchFamily="34" charset="0"/>
                </a:rPr>
                <a:t>yr</a:t>
              </a:r>
              <a:r>
                <a:rPr lang="en-US" dirty="0" smtClean="0">
                  <a:latin typeface="Tahoma" panose="020B0604030504040204" pitchFamily="34" charset="0"/>
                  <a:ea typeface="Tahoma" panose="020B0604030504040204" pitchFamily="34" charset="0"/>
                  <a:cs typeface="Tahoma" panose="020B0604030504040204" pitchFamily="34" charset="0"/>
                </a:rPr>
                <a:t>/100m</a:t>
              </a:r>
              <a:endParaRPr lang="en-US" dirty="0">
                <a:latin typeface="Tahoma" panose="020B0604030504040204" pitchFamily="34" charset="0"/>
                <a:ea typeface="Tahoma" panose="020B0604030504040204" pitchFamily="34" charset="0"/>
                <a:cs typeface="Tahoma" panose="020B0604030504040204" pitchFamily="34" charset="0"/>
              </a:endParaRPr>
            </a:p>
          </p:txBody>
        </p:sp>
        <p:cxnSp>
          <p:nvCxnSpPr>
            <p:cNvPr id="13" name="Straight Connector 12"/>
            <p:cNvCxnSpPr/>
            <p:nvPr/>
          </p:nvCxnSpPr>
          <p:spPr>
            <a:xfrm>
              <a:off x="888761" y="1480285"/>
              <a:ext cx="726393"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073862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7241" y="136057"/>
            <a:ext cx="11748986" cy="461665"/>
          </a:xfrm>
          <a:prstGeom prst="rect">
            <a:avLst/>
          </a:prstGeom>
          <a:noFill/>
        </p:spPr>
        <p:txBody>
          <a:bodyPr wrap="none" rtlCol="0">
            <a:spAutoFit/>
          </a:bodyPr>
          <a:lstStyle/>
          <a:p>
            <a:r>
              <a:rPr lang="en-US" sz="2400" b="1" dirty="0" smtClean="0"/>
              <a:t>Decision Space: Automated search for thresholds and optimization of watershed attributes</a:t>
            </a:r>
            <a:endParaRPr lang="en-US" sz="2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70" y="1155938"/>
            <a:ext cx="10408388" cy="4244197"/>
          </a:xfrm>
          <a:prstGeom prst="rect">
            <a:avLst/>
          </a:prstGeom>
        </p:spPr>
      </p:pic>
    </p:spTree>
    <p:extLst>
      <p:ext uri="{BB962C8B-B14F-4D97-AF65-F5344CB8AC3E}">
        <p14:creationId xmlns:p14="http://schemas.microsoft.com/office/powerpoint/2010/main" val="12975764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307" y="1139292"/>
            <a:ext cx="9037597" cy="5227002"/>
          </a:xfrm>
          <a:prstGeom prst="rect">
            <a:avLst/>
          </a:prstGeom>
        </p:spPr>
      </p:pic>
      <p:sp>
        <p:nvSpPr>
          <p:cNvPr id="3" name="TextBox 2"/>
          <p:cNvSpPr txBox="1"/>
          <p:nvPr/>
        </p:nvSpPr>
        <p:spPr>
          <a:xfrm>
            <a:off x="317241" y="136057"/>
            <a:ext cx="5382499" cy="461665"/>
          </a:xfrm>
          <a:prstGeom prst="rect">
            <a:avLst/>
          </a:prstGeom>
          <a:noFill/>
        </p:spPr>
        <p:txBody>
          <a:bodyPr wrap="none" rtlCol="0">
            <a:spAutoFit/>
          </a:bodyPr>
          <a:lstStyle/>
          <a:p>
            <a:r>
              <a:rPr lang="en-US" sz="2400" b="1" dirty="0" err="1" smtClean="0"/>
              <a:t>NetMap</a:t>
            </a:r>
            <a:r>
              <a:rPr lang="en-US" sz="2400" b="1" dirty="0" smtClean="0"/>
              <a:t> Tool to Search for Optimizations</a:t>
            </a:r>
            <a:endParaRPr lang="en-US" sz="2400" b="1" dirty="0"/>
          </a:p>
        </p:txBody>
      </p:sp>
    </p:spTree>
    <p:extLst>
      <p:ext uri="{BB962C8B-B14F-4D97-AF65-F5344CB8AC3E}">
        <p14:creationId xmlns:p14="http://schemas.microsoft.com/office/powerpoint/2010/main" val="2174460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76275"/>
            <a:ext cx="7648575"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8"/>
          <p:cNvSpPr txBox="1">
            <a:spLocks noChangeArrowheads="1"/>
          </p:cNvSpPr>
          <p:nvPr/>
        </p:nvSpPr>
        <p:spPr bwMode="auto">
          <a:xfrm>
            <a:off x="152400" y="152400"/>
            <a:ext cx="5516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anose="02020603050405020304" pitchFamily="18" charset="0"/>
                <a:cs typeface="Arial" panose="020B0604020202020204" pitchFamily="34" charset="0"/>
              </a:defRPr>
            </a:lvl1pPr>
            <a:lvl2pPr marL="742950" indent="-285750" eaLnBrk="0" hangingPunct="0">
              <a:defRPr sz="3200" b="1" i="1">
                <a:solidFill>
                  <a:schemeClr val="tx1"/>
                </a:solidFill>
                <a:latin typeface="Times New Roman" panose="02020603050405020304" pitchFamily="18" charset="0"/>
                <a:cs typeface="Arial" panose="020B0604020202020204" pitchFamily="34" charset="0"/>
              </a:defRPr>
            </a:lvl2pPr>
            <a:lvl3pPr marL="1143000" indent="-228600" eaLnBrk="0" hangingPunct="0">
              <a:defRPr sz="3200" b="1" i="1">
                <a:solidFill>
                  <a:schemeClr val="tx1"/>
                </a:solidFill>
                <a:latin typeface="Times New Roman" panose="02020603050405020304" pitchFamily="18" charset="0"/>
                <a:cs typeface="Arial" panose="020B0604020202020204" pitchFamily="34" charset="0"/>
              </a:defRPr>
            </a:lvl3pPr>
            <a:lvl4pPr marL="1600200" indent="-228600" eaLnBrk="0" hangingPunct="0">
              <a:defRPr sz="3200" b="1" i="1">
                <a:solidFill>
                  <a:schemeClr val="tx1"/>
                </a:solidFill>
                <a:latin typeface="Times New Roman" panose="02020603050405020304" pitchFamily="18" charset="0"/>
                <a:cs typeface="Arial" panose="020B0604020202020204" pitchFamily="34" charset="0"/>
              </a:defRPr>
            </a:lvl4pPr>
            <a:lvl5pPr marL="2057400" indent="-228600" eaLnBrk="0" hangingPunct="0">
              <a:defRPr sz="3200" b="1"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dirty="0"/>
              <a:t>Topographic-channel data structure</a:t>
            </a:r>
          </a:p>
        </p:txBody>
      </p:sp>
      <p:sp>
        <p:nvSpPr>
          <p:cNvPr id="4" name="TextBox 1"/>
          <p:cNvSpPr txBox="1">
            <a:spLocks noChangeArrowheads="1"/>
          </p:cNvSpPr>
          <p:nvPr/>
        </p:nvSpPr>
        <p:spPr bwMode="auto">
          <a:xfrm>
            <a:off x="2692400" y="6170613"/>
            <a:ext cx="30257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anose="02020603050405020304" pitchFamily="18" charset="0"/>
                <a:cs typeface="Arial" panose="020B0604020202020204" pitchFamily="34" charset="0"/>
              </a:defRPr>
            </a:lvl1pPr>
            <a:lvl2pPr marL="742950" indent="-285750" eaLnBrk="0" hangingPunct="0">
              <a:defRPr sz="3200" b="1" i="1">
                <a:solidFill>
                  <a:schemeClr val="tx1"/>
                </a:solidFill>
                <a:latin typeface="Times New Roman" panose="02020603050405020304" pitchFamily="18" charset="0"/>
                <a:cs typeface="Arial" panose="020B0604020202020204" pitchFamily="34" charset="0"/>
              </a:defRPr>
            </a:lvl2pPr>
            <a:lvl3pPr marL="1143000" indent="-228600" eaLnBrk="0" hangingPunct="0">
              <a:defRPr sz="3200" b="1" i="1">
                <a:solidFill>
                  <a:schemeClr val="tx1"/>
                </a:solidFill>
                <a:latin typeface="Times New Roman" panose="02020603050405020304" pitchFamily="18" charset="0"/>
                <a:cs typeface="Arial" panose="020B0604020202020204" pitchFamily="34" charset="0"/>
              </a:defRPr>
            </a:lvl3pPr>
            <a:lvl4pPr marL="1600200" indent="-228600" eaLnBrk="0" hangingPunct="0">
              <a:defRPr sz="3200" b="1" i="1">
                <a:solidFill>
                  <a:schemeClr val="tx1"/>
                </a:solidFill>
                <a:latin typeface="Times New Roman" panose="02020603050405020304" pitchFamily="18" charset="0"/>
                <a:cs typeface="Arial" panose="020B0604020202020204" pitchFamily="34" charset="0"/>
              </a:defRPr>
            </a:lvl4pPr>
            <a:lvl5pPr marL="2057400" indent="-228600" eaLnBrk="0" hangingPunct="0">
              <a:defRPr sz="3200" b="1"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a:t>-adjustable (remove, add streams,</a:t>
            </a:r>
          </a:p>
          <a:p>
            <a:pPr eaLnBrk="1" hangingPunct="1"/>
            <a:r>
              <a:rPr lang="en-US" altLang="en-US" sz="1600"/>
              <a:t>custom segments)</a:t>
            </a:r>
          </a:p>
          <a:p>
            <a:pPr eaLnBrk="1" hangingPunct="1"/>
            <a:endParaRPr lang="en-US" altLang="en-US" sz="1600"/>
          </a:p>
        </p:txBody>
      </p:sp>
    </p:spTree>
    <p:extLst>
      <p:ext uri="{BB962C8B-B14F-4D97-AF65-F5344CB8AC3E}">
        <p14:creationId xmlns:p14="http://schemas.microsoft.com/office/powerpoint/2010/main" val="20369928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9563" y="224287"/>
            <a:ext cx="10342640" cy="461665"/>
          </a:xfrm>
          <a:prstGeom prst="rect">
            <a:avLst/>
          </a:prstGeom>
          <a:noFill/>
        </p:spPr>
        <p:txBody>
          <a:bodyPr wrap="none" rtlCol="0">
            <a:spAutoFit/>
          </a:bodyPr>
          <a:lstStyle/>
          <a:p>
            <a:r>
              <a:rPr lang="en-US" sz="2400" b="1" dirty="0" smtClean="0"/>
              <a:t>Application: Optimize Locations for Riparian Treatments or In-stream Structures</a:t>
            </a:r>
            <a:endParaRPr lang="en-US" sz="2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833" y="823650"/>
            <a:ext cx="8769096" cy="5797296"/>
          </a:xfrm>
          <a:prstGeom prst="rect">
            <a:avLst/>
          </a:prstGeom>
        </p:spPr>
      </p:pic>
    </p:spTree>
    <p:extLst>
      <p:ext uri="{BB962C8B-B14F-4D97-AF65-F5344CB8AC3E}">
        <p14:creationId xmlns:p14="http://schemas.microsoft.com/office/powerpoint/2010/main" val="42515542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79563" y="224287"/>
            <a:ext cx="11874597" cy="830997"/>
          </a:xfrm>
          <a:prstGeom prst="rect">
            <a:avLst/>
          </a:prstGeom>
          <a:noFill/>
        </p:spPr>
        <p:txBody>
          <a:bodyPr wrap="none" rtlCol="0">
            <a:spAutoFit/>
          </a:bodyPr>
          <a:lstStyle/>
          <a:p>
            <a:r>
              <a:rPr lang="en-US" sz="2400" b="1" dirty="0" smtClean="0"/>
              <a:t>Application: Optimize Locations for Riparian Treatments to Enhance Shade (in consideration</a:t>
            </a:r>
          </a:p>
          <a:p>
            <a:r>
              <a:rPr lang="en-US" sz="2400" b="1" dirty="0" smtClean="0"/>
              <a:t>with thermal sensitivity and </a:t>
            </a:r>
            <a:r>
              <a:rPr lang="en-US" sz="2400" b="1" dirty="0" err="1" smtClean="0"/>
              <a:t>coho</a:t>
            </a:r>
            <a:r>
              <a:rPr lang="en-US" sz="2400" b="1" dirty="0" smtClean="0"/>
              <a:t> habitat quality)</a:t>
            </a:r>
            <a:endParaRPr lang="en-US" sz="24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572" y="1210560"/>
            <a:ext cx="9501175" cy="5455978"/>
          </a:xfrm>
          <a:prstGeom prst="rect">
            <a:avLst/>
          </a:prstGeom>
        </p:spPr>
      </p:pic>
    </p:spTree>
    <p:extLst>
      <p:ext uri="{BB962C8B-B14F-4D97-AF65-F5344CB8AC3E}">
        <p14:creationId xmlns:p14="http://schemas.microsoft.com/office/powerpoint/2010/main" val="41543632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197" y="1322296"/>
            <a:ext cx="5557017" cy="367377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6804" y="1322296"/>
            <a:ext cx="6397601" cy="3673774"/>
          </a:xfrm>
          <a:prstGeom prst="rect">
            <a:avLst/>
          </a:prstGeom>
        </p:spPr>
      </p:pic>
      <p:sp>
        <p:nvSpPr>
          <p:cNvPr id="7" name="TextBox 6"/>
          <p:cNvSpPr txBox="1"/>
          <p:nvPr/>
        </p:nvSpPr>
        <p:spPr>
          <a:xfrm>
            <a:off x="160197" y="353668"/>
            <a:ext cx="8996437" cy="523220"/>
          </a:xfrm>
          <a:prstGeom prst="rect">
            <a:avLst/>
          </a:prstGeom>
          <a:noFill/>
        </p:spPr>
        <p:txBody>
          <a:bodyPr wrap="none" rtlCol="0">
            <a:spAutoFit/>
          </a:bodyPr>
          <a:lstStyle/>
          <a:p>
            <a:r>
              <a:rPr lang="en-US" sz="2800" b="1" dirty="0" smtClean="0"/>
              <a:t>Application: Optimization Plus – Sites overlap in some cases</a:t>
            </a:r>
            <a:endParaRPr lang="en-US" sz="2800" b="1" dirty="0"/>
          </a:p>
        </p:txBody>
      </p:sp>
      <p:sp>
        <p:nvSpPr>
          <p:cNvPr id="8" name="Oval 7"/>
          <p:cNvSpPr/>
          <p:nvPr/>
        </p:nvSpPr>
        <p:spPr>
          <a:xfrm>
            <a:off x="3551583" y="2213113"/>
            <a:ext cx="424070" cy="371060"/>
          </a:xfrm>
          <a:prstGeom prst="ellipse">
            <a:avLst/>
          </a:prstGeom>
          <a:noFill/>
          <a:ln w="222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93473" y="2266121"/>
            <a:ext cx="424070" cy="371060"/>
          </a:xfrm>
          <a:prstGeom prst="ellipse">
            <a:avLst/>
          </a:prstGeom>
          <a:noFill/>
          <a:ln w="222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76579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949" y="564714"/>
            <a:ext cx="9545051" cy="6293286"/>
          </a:xfrm>
          <a:prstGeom prst="rect">
            <a:avLst/>
          </a:prstGeom>
        </p:spPr>
      </p:pic>
      <p:sp>
        <p:nvSpPr>
          <p:cNvPr id="4" name="TextBox 3"/>
          <p:cNvSpPr txBox="1"/>
          <p:nvPr/>
        </p:nvSpPr>
        <p:spPr>
          <a:xfrm>
            <a:off x="141024" y="0"/>
            <a:ext cx="7910371" cy="461665"/>
          </a:xfrm>
          <a:prstGeom prst="rect">
            <a:avLst/>
          </a:prstGeom>
          <a:noFill/>
        </p:spPr>
        <p:txBody>
          <a:bodyPr wrap="none" rtlCol="0">
            <a:spAutoFit/>
          </a:bodyPr>
          <a:lstStyle/>
          <a:p>
            <a:r>
              <a:rPr lang="en-US" sz="2400" b="1" dirty="0" smtClean="0"/>
              <a:t>Application: Impaired habitat </a:t>
            </a:r>
            <a:r>
              <a:rPr lang="en-US" sz="2400" b="1" dirty="0" smtClean="0"/>
              <a:t>hotspots as restoration targets</a:t>
            </a:r>
            <a:endParaRPr lang="en-US" sz="2400" b="1" dirty="0"/>
          </a:p>
        </p:txBody>
      </p:sp>
    </p:spTree>
    <p:extLst>
      <p:ext uri="{BB962C8B-B14F-4D97-AF65-F5344CB8AC3E}">
        <p14:creationId xmlns:p14="http://schemas.microsoft.com/office/powerpoint/2010/main" val="40136287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513" y="131806"/>
            <a:ext cx="2491836" cy="523220"/>
          </a:xfrm>
          <a:prstGeom prst="rect">
            <a:avLst/>
          </a:prstGeom>
          <a:noFill/>
        </p:spPr>
        <p:txBody>
          <a:bodyPr wrap="none" rtlCol="0">
            <a:spAutoFit/>
          </a:bodyPr>
          <a:lstStyle/>
          <a:p>
            <a:r>
              <a:rPr lang="en-US" sz="2800" b="1" dirty="0" smtClean="0"/>
              <a:t>Add Ownership</a:t>
            </a:r>
            <a:endParaRPr lang="en-US" sz="2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293" y="1103249"/>
            <a:ext cx="7828992" cy="5271412"/>
          </a:xfrm>
          <a:prstGeom prst="rect">
            <a:avLst/>
          </a:prstGeom>
        </p:spPr>
      </p:pic>
    </p:spTree>
    <p:extLst>
      <p:ext uri="{BB962C8B-B14F-4D97-AF65-F5344CB8AC3E}">
        <p14:creationId xmlns:p14="http://schemas.microsoft.com/office/powerpoint/2010/main" val="21556642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559" y="166278"/>
            <a:ext cx="7387728" cy="830997"/>
          </a:xfrm>
          <a:prstGeom prst="rect">
            <a:avLst/>
          </a:prstGeom>
          <a:noFill/>
        </p:spPr>
        <p:txBody>
          <a:bodyPr wrap="none" rtlCol="0">
            <a:spAutoFit/>
          </a:bodyPr>
          <a:lstStyle/>
          <a:p>
            <a:r>
              <a:rPr lang="en-US" sz="2800" b="1" dirty="0" smtClean="0"/>
              <a:t>Other attributes to consider: landslide potential </a:t>
            </a:r>
            <a:endParaRPr lang="en-US" sz="2800" b="1" dirty="0" smtClean="0"/>
          </a:p>
          <a:p>
            <a:r>
              <a:rPr lang="en-US" sz="2000" b="1" dirty="0" smtClean="0"/>
              <a:t>highest resolution DEMs + latest models</a:t>
            </a:r>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9252" y="166278"/>
            <a:ext cx="5830957" cy="6669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7104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249" y="1548934"/>
            <a:ext cx="10677827" cy="470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18286" y="233657"/>
            <a:ext cx="11029751" cy="400110"/>
          </a:xfrm>
          <a:prstGeom prst="rect">
            <a:avLst/>
          </a:prstGeom>
          <a:noFill/>
        </p:spPr>
        <p:txBody>
          <a:bodyPr wrap="none" rtlCol="0">
            <a:spAutoFit/>
          </a:bodyPr>
          <a:lstStyle/>
          <a:p>
            <a:r>
              <a:rPr lang="en-US" sz="2000" b="1" dirty="0" smtClean="0"/>
              <a:t>The key is to link landslide (and debris flow) risk to aquatic habitats, channel sedimentation issues etc.</a:t>
            </a:r>
            <a:endParaRPr lang="en-US" sz="2000" b="1" dirty="0"/>
          </a:p>
        </p:txBody>
      </p:sp>
      <p:sp>
        <p:nvSpPr>
          <p:cNvPr id="4" name="TextBox 3"/>
          <p:cNvSpPr txBox="1"/>
          <p:nvPr/>
        </p:nvSpPr>
        <p:spPr>
          <a:xfrm>
            <a:off x="4194661" y="2300996"/>
            <a:ext cx="1478290" cy="369332"/>
          </a:xfrm>
          <a:prstGeom prst="rect">
            <a:avLst/>
          </a:prstGeom>
          <a:noFill/>
        </p:spPr>
        <p:txBody>
          <a:bodyPr wrap="none" rtlCol="0">
            <a:spAutoFit/>
          </a:bodyPr>
          <a:lstStyle/>
          <a:p>
            <a:r>
              <a:rPr lang="en-US" b="1" dirty="0" smtClean="0">
                <a:solidFill>
                  <a:schemeClr val="bg1"/>
                </a:solidFill>
              </a:rPr>
              <a:t>Landslide risk</a:t>
            </a:r>
            <a:endParaRPr lang="en-US" b="1" dirty="0">
              <a:solidFill>
                <a:schemeClr val="bg1"/>
              </a:solidFill>
            </a:endParaRPr>
          </a:p>
        </p:txBody>
      </p:sp>
      <p:sp>
        <p:nvSpPr>
          <p:cNvPr id="5" name="TextBox 4"/>
          <p:cNvSpPr txBox="1"/>
          <p:nvPr/>
        </p:nvSpPr>
        <p:spPr>
          <a:xfrm>
            <a:off x="8561253" y="4944804"/>
            <a:ext cx="1281120" cy="369332"/>
          </a:xfrm>
          <a:prstGeom prst="rect">
            <a:avLst/>
          </a:prstGeom>
          <a:noFill/>
        </p:spPr>
        <p:txBody>
          <a:bodyPr wrap="none" rtlCol="0">
            <a:spAutoFit/>
          </a:bodyPr>
          <a:lstStyle/>
          <a:p>
            <a:r>
              <a:rPr lang="en-US" b="1" dirty="0" smtClean="0">
                <a:solidFill>
                  <a:schemeClr val="bg1"/>
                </a:solidFill>
              </a:rPr>
              <a:t>Floodplains</a:t>
            </a:r>
            <a:endParaRPr lang="en-US" b="1" dirty="0">
              <a:solidFill>
                <a:schemeClr val="bg1"/>
              </a:solidFill>
            </a:endParaRPr>
          </a:p>
        </p:txBody>
      </p:sp>
      <p:sp>
        <p:nvSpPr>
          <p:cNvPr id="6" name="TextBox 5"/>
          <p:cNvSpPr txBox="1"/>
          <p:nvPr/>
        </p:nvSpPr>
        <p:spPr>
          <a:xfrm>
            <a:off x="2080939" y="3208771"/>
            <a:ext cx="1300805" cy="369332"/>
          </a:xfrm>
          <a:prstGeom prst="rect">
            <a:avLst/>
          </a:prstGeom>
          <a:noFill/>
        </p:spPr>
        <p:txBody>
          <a:bodyPr wrap="none" rtlCol="0">
            <a:spAutoFit/>
          </a:bodyPr>
          <a:lstStyle/>
          <a:p>
            <a:r>
              <a:rPr lang="en-US" b="1" dirty="0" smtClean="0">
                <a:solidFill>
                  <a:schemeClr val="bg1"/>
                </a:solidFill>
              </a:rPr>
              <a:t>Fish habitat</a:t>
            </a:r>
            <a:endParaRPr lang="en-US" b="1" dirty="0">
              <a:solidFill>
                <a:schemeClr val="bg1"/>
              </a:solidFill>
            </a:endParaRPr>
          </a:p>
        </p:txBody>
      </p:sp>
      <p:sp>
        <p:nvSpPr>
          <p:cNvPr id="7" name="TextBox 6"/>
          <p:cNvSpPr txBox="1"/>
          <p:nvPr/>
        </p:nvSpPr>
        <p:spPr>
          <a:xfrm>
            <a:off x="974383" y="4944804"/>
            <a:ext cx="1477584" cy="369332"/>
          </a:xfrm>
          <a:prstGeom prst="rect">
            <a:avLst/>
          </a:prstGeom>
          <a:noFill/>
        </p:spPr>
        <p:txBody>
          <a:bodyPr wrap="none" rtlCol="0">
            <a:spAutoFit/>
          </a:bodyPr>
          <a:lstStyle/>
          <a:p>
            <a:r>
              <a:rPr lang="en-US" b="1" dirty="0" smtClean="0">
                <a:solidFill>
                  <a:schemeClr val="bg1"/>
                </a:solidFill>
              </a:rPr>
              <a:t>Road analysis</a:t>
            </a:r>
            <a:endParaRPr lang="en-US" b="1" dirty="0">
              <a:solidFill>
                <a:schemeClr val="bg1"/>
              </a:solidFill>
            </a:endParaRPr>
          </a:p>
        </p:txBody>
      </p:sp>
    </p:spTree>
    <p:extLst>
      <p:ext uri="{BB962C8B-B14F-4D97-AF65-F5344CB8AC3E}">
        <p14:creationId xmlns:p14="http://schemas.microsoft.com/office/powerpoint/2010/main" val="34451439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549" y="266700"/>
            <a:ext cx="4917372" cy="461665"/>
          </a:xfrm>
          <a:prstGeom prst="rect">
            <a:avLst/>
          </a:prstGeom>
          <a:noFill/>
        </p:spPr>
        <p:txBody>
          <a:bodyPr wrap="none" rtlCol="0">
            <a:spAutoFit/>
          </a:bodyPr>
          <a:lstStyle/>
          <a:p>
            <a:r>
              <a:rPr lang="en-US" sz="2400" b="1" dirty="0" smtClean="0"/>
              <a:t>Nehalem shallow </a:t>
            </a:r>
            <a:r>
              <a:rPr lang="en-US" sz="2400" b="1" dirty="0" smtClean="0"/>
              <a:t>landslide </a:t>
            </a:r>
            <a:r>
              <a:rPr lang="en-US" sz="2400" b="1" dirty="0" smtClean="0"/>
              <a:t>Potential</a:t>
            </a:r>
            <a:endParaRPr lang="en-US" sz="24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625" y="1225295"/>
            <a:ext cx="9099423" cy="5258899"/>
          </a:xfrm>
          <a:prstGeom prst="rect">
            <a:avLst/>
          </a:prstGeom>
        </p:spPr>
      </p:pic>
    </p:spTree>
    <p:extLst>
      <p:ext uri="{BB962C8B-B14F-4D97-AF65-F5344CB8AC3E}">
        <p14:creationId xmlns:p14="http://schemas.microsoft.com/office/powerpoint/2010/main" val="40162821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8574" y="207035"/>
            <a:ext cx="2848152" cy="1446550"/>
          </a:xfrm>
          <a:prstGeom prst="rect">
            <a:avLst/>
          </a:prstGeom>
          <a:noFill/>
        </p:spPr>
        <p:txBody>
          <a:bodyPr wrap="none" rtlCol="0">
            <a:spAutoFit/>
          </a:bodyPr>
          <a:lstStyle/>
          <a:p>
            <a:r>
              <a:rPr lang="en-US" sz="2800" b="1" dirty="0"/>
              <a:t>D</a:t>
            </a:r>
            <a:r>
              <a:rPr lang="en-US" sz="2800" b="1" dirty="0" smtClean="0"/>
              <a:t>ebris flows – </a:t>
            </a:r>
          </a:p>
          <a:p>
            <a:r>
              <a:rPr lang="en-US" sz="2000" b="1" dirty="0" smtClean="0"/>
              <a:t>impact potential but also</a:t>
            </a:r>
          </a:p>
          <a:p>
            <a:r>
              <a:rPr lang="en-US" sz="2000" b="1" dirty="0" smtClean="0"/>
              <a:t>upslope sources of large</a:t>
            </a:r>
          </a:p>
          <a:p>
            <a:r>
              <a:rPr lang="en-US" sz="2000" b="1" dirty="0" smtClean="0"/>
              <a:t>wood to streams</a:t>
            </a:r>
            <a:endParaRPr lang="en-US" sz="2000" b="1"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231" y="207035"/>
            <a:ext cx="5101153" cy="6419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31560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8574" y="207035"/>
            <a:ext cx="2744854" cy="523220"/>
          </a:xfrm>
          <a:prstGeom prst="rect">
            <a:avLst/>
          </a:prstGeom>
          <a:noFill/>
        </p:spPr>
        <p:txBody>
          <a:bodyPr wrap="none" rtlCol="0">
            <a:spAutoFit/>
          </a:bodyPr>
          <a:lstStyle/>
          <a:p>
            <a:r>
              <a:rPr lang="en-US" sz="2800" b="1" dirty="0" smtClean="0"/>
              <a:t>ADD debris flows</a:t>
            </a:r>
            <a:endParaRPr lang="en-US" sz="2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162" y="468645"/>
            <a:ext cx="7320045" cy="6357494"/>
          </a:xfrm>
          <a:prstGeom prst="rect">
            <a:avLst/>
          </a:prstGeom>
        </p:spPr>
      </p:pic>
    </p:spTree>
    <p:extLst>
      <p:ext uri="{BB962C8B-B14F-4D97-AF65-F5344CB8AC3E}">
        <p14:creationId xmlns:p14="http://schemas.microsoft.com/office/powerpoint/2010/main" val="4089649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8"/>
          <p:cNvSpPr txBox="1">
            <a:spLocks noChangeArrowheads="1"/>
          </p:cNvSpPr>
          <p:nvPr/>
        </p:nvSpPr>
        <p:spPr bwMode="auto">
          <a:xfrm>
            <a:off x="1676400" y="152401"/>
            <a:ext cx="80602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anose="02020603050405020304" pitchFamily="18" charset="0"/>
                <a:cs typeface="Arial" panose="020B0604020202020204" pitchFamily="34" charset="0"/>
              </a:defRPr>
            </a:lvl1pPr>
            <a:lvl2pPr marL="742950" indent="-285750" eaLnBrk="0" hangingPunct="0">
              <a:defRPr sz="3200" b="1" i="1">
                <a:solidFill>
                  <a:schemeClr val="tx1"/>
                </a:solidFill>
                <a:latin typeface="Times New Roman" panose="02020603050405020304" pitchFamily="18" charset="0"/>
                <a:cs typeface="Arial" panose="020B0604020202020204" pitchFamily="34" charset="0"/>
              </a:defRPr>
            </a:lvl2pPr>
            <a:lvl3pPr marL="1143000" indent="-228600" eaLnBrk="0" hangingPunct="0">
              <a:defRPr sz="3200" b="1" i="1">
                <a:solidFill>
                  <a:schemeClr val="tx1"/>
                </a:solidFill>
                <a:latin typeface="Times New Roman" panose="02020603050405020304" pitchFamily="18" charset="0"/>
                <a:cs typeface="Arial" panose="020B0604020202020204" pitchFamily="34" charset="0"/>
              </a:defRPr>
            </a:lvl3pPr>
            <a:lvl4pPr marL="1600200" indent="-228600" eaLnBrk="0" hangingPunct="0">
              <a:defRPr sz="3200" b="1" i="1">
                <a:solidFill>
                  <a:schemeClr val="tx1"/>
                </a:solidFill>
                <a:latin typeface="Times New Roman" panose="02020603050405020304" pitchFamily="18" charset="0"/>
                <a:cs typeface="Arial" panose="020B0604020202020204" pitchFamily="34" charset="0"/>
              </a:defRPr>
            </a:lvl4pPr>
            <a:lvl5pPr marL="2057400" indent="-228600" eaLnBrk="0" hangingPunct="0">
              <a:defRPr sz="3200" b="1"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dirty="0"/>
              <a:t>Drainage wings </a:t>
            </a:r>
            <a:r>
              <a:rPr lang="en-US" altLang="en-US" sz="2800" dirty="0" smtClean="0"/>
              <a:t>(discretize landscapes and land uses)</a:t>
            </a:r>
            <a:endParaRPr lang="en-US" altLang="en-US" sz="2800" dirty="0"/>
          </a:p>
        </p:txBody>
      </p:sp>
      <p:pic>
        <p:nvPicPr>
          <p:cNvPr id="153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720725"/>
            <a:ext cx="6938963" cy="615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59178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182" y="128016"/>
            <a:ext cx="5152644" cy="6729984"/>
          </a:xfrm>
          <a:prstGeom prst="rect">
            <a:avLst/>
          </a:prstGeom>
        </p:spPr>
      </p:pic>
      <p:sp>
        <p:nvSpPr>
          <p:cNvPr id="3" name="TextBox 2"/>
          <p:cNvSpPr txBox="1"/>
          <p:nvPr/>
        </p:nvSpPr>
        <p:spPr>
          <a:xfrm>
            <a:off x="448574" y="207035"/>
            <a:ext cx="2369751" cy="830997"/>
          </a:xfrm>
          <a:prstGeom prst="rect">
            <a:avLst/>
          </a:prstGeom>
          <a:noFill/>
        </p:spPr>
        <p:txBody>
          <a:bodyPr wrap="none" rtlCol="0">
            <a:spAutoFit/>
          </a:bodyPr>
          <a:lstStyle/>
          <a:p>
            <a:r>
              <a:rPr lang="en-US" sz="2800" b="1" dirty="0"/>
              <a:t>D</a:t>
            </a:r>
            <a:r>
              <a:rPr lang="en-US" sz="2800" b="1" dirty="0" smtClean="0"/>
              <a:t>ebris flows – </a:t>
            </a:r>
          </a:p>
          <a:p>
            <a:r>
              <a:rPr lang="en-US" sz="2000" b="1" dirty="0" smtClean="0"/>
              <a:t>close up</a:t>
            </a:r>
            <a:endParaRPr lang="en-US" sz="2000" b="1" dirty="0"/>
          </a:p>
        </p:txBody>
      </p:sp>
    </p:spTree>
    <p:extLst>
      <p:ext uri="{BB962C8B-B14F-4D97-AF65-F5344CB8AC3E}">
        <p14:creationId xmlns:p14="http://schemas.microsoft.com/office/powerpoint/2010/main" val="2740143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8574" y="207035"/>
            <a:ext cx="3010568" cy="954107"/>
          </a:xfrm>
          <a:prstGeom prst="rect">
            <a:avLst/>
          </a:prstGeom>
          <a:noFill/>
        </p:spPr>
        <p:txBody>
          <a:bodyPr wrap="none" rtlCol="0">
            <a:spAutoFit/>
          </a:bodyPr>
          <a:lstStyle/>
          <a:p>
            <a:r>
              <a:rPr lang="en-US" sz="2800" b="1" dirty="0" smtClean="0"/>
              <a:t>Debris flow risk to</a:t>
            </a:r>
          </a:p>
          <a:p>
            <a:r>
              <a:rPr lang="en-US" sz="2800" b="1" dirty="0" err="1" smtClean="0"/>
              <a:t>coho</a:t>
            </a:r>
            <a:r>
              <a:rPr lang="en-US" sz="2800" b="1" dirty="0" smtClean="0"/>
              <a:t> streams</a:t>
            </a:r>
            <a:endParaRPr lang="en-US" sz="28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185" y="207035"/>
            <a:ext cx="7743947" cy="6509890"/>
          </a:xfrm>
          <a:prstGeom prst="rect">
            <a:avLst/>
          </a:prstGeom>
        </p:spPr>
      </p:pic>
    </p:spTree>
    <p:extLst>
      <p:ext uri="{BB962C8B-B14F-4D97-AF65-F5344CB8AC3E}">
        <p14:creationId xmlns:p14="http://schemas.microsoft.com/office/powerpoint/2010/main" val="24026722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564" y="461665"/>
            <a:ext cx="8833754" cy="6207503"/>
          </a:xfrm>
          <a:prstGeom prst="rect">
            <a:avLst/>
          </a:prstGeom>
        </p:spPr>
      </p:pic>
      <p:sp>
        <p:nvSpPr>
          <p:cNvPr id="4" name="TextBox 3"/>
          <p:cNvSpPr txBox="1"/>
          <p:nvPr/>
        </p:nvSpPr>
        <p:spPr>
          <a:xfrm>
            <a:off x="276046" y="0"/>
            <a:ext cx="9525941" cy="461665"/>
          </a:xfrm>
          <a:prstGeom prst="rect">
            <a:avLst/>
          </a:prstGeom>
          <a:noFill/>
        </p:spPr>
        <p:txBody>
          <a:bodyPr wrap="none" rtlCol="0">
            <a:spAutoFit/>
          </a:bodyPr>
          <a:lstStyle/>
          <a:p>
            <a:r>
              <a:rPr lang="en-US" sz="2400" b="1" dirty="0" smtClean="0"/>
              <a:t>Application: Management of debris flow risk / upslope wood recruitment</a:t>
            </a:r>
            <a:endParaRPr lang="en-US" sz="2400" b="1" dirty="0"/>
          </a:p>
        </p:txBody>
      </p:sp>
    </p:spTree>
    <p:extLst>
      <p:ext uri="{BB962C8B-B14F-4D97-AF65-F5344CB8AC3E}">
        <p14:creationId xmlns:p14="http://schemas.microsoft.com/office/powerpoint/2010/main" val="23526566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660" y="675502"/>
            <a:ext cx="4168812" cy="3776314"/>
          </a:xfrm>
          <a:prstGeom prst="rect">
            <a:avLst/>
          </a:prstGeom>
        </p:spPr>
      </p:pic>
      <p:sp>
        <p:nvSpPr>
          <p:cNvPr id="3" name="TextBox 2"/>
          <p:cNvSpPr txBox="1"/>
          <p:nvPr/>
        </p:nvSpPr>
        <p:spPr>
          <a:xfrm>
            <a:off x="362464" y="247135"/>
            <a:ext cx="12456039" cy="461665"/>
          </a:xfrm>
          <a:prstGeom prst="rect">
            <a:avLst/>
          </a:prstGeom>
          <a:noFill/>
        </p:spPr>
        <p:txBody>
          <a:bodyPr wrap="none" rtlCol="0">
            <a:spAutoFit/>
          </a:bodyPr>
          <a:lstStyle/>
          <a:p>
            <a:r>
              <a:rPr lang="en-US" sz="2400" b="1" dirty="0" smtClean="0"/>
              <a:t>The entire 5 step analysis can be done at larger spatial scales, for example HUC 12 digit (6</a:t>
            </a:r>
            <a:r>
              <a:rPr lang="en-US" sz="2400" b="1" baseline="30000" dirty="0" smtClean="0"/>
              <a:t>th</a:t>
            </a:r>
            <a:r>
              <a:rPr lang="en-US" sz="2400" b="1" dirty="0" smtClean="0"/>
              <a:t> field)</a:t>
            </a:r>
            <a:endParaRPr lang="en-US" sz="2400" b="1"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9472" y="3443957"/>
            <a:ext cx="4170989" cy="3414043"/>
          </a:xfrm>
          <a:prstGeom prst="rect">
            <a:avLst/>
          </a:prstGeom>
        </p:spPr>
      </p:pic>
      <p:cxnSp>
        <p:nvCxnSpPr>
          <p:cNvPr id="6" name="Straight Arrow Connector 5"/>
          <p:cNvCxnSpPr/>
          <p:nvPr/>
        </p:nvCxnSpPr>
        <p:spPr>
          <a:xfrm flipH="1" flipV="1">
            <a:off x="2777706" y="974556"/>
            <a:ext cx="2372201" cy="235833"/>
          </a:xfrm>
          <a:prstGeom prst="straightConnector1">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048204" y="1151344"/>
            <a:ext cx="1651517" cy="2528596"/>
          </a:xfrm>
          <a:prstGeom prst="straightConnector1">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601205" y="1210389"/>
            <a:ext cx="2627771" cy="461665"/>
          </a:xfrm>
          <a:prstGeom prst="rect">
            <a:avLst/>
          </a:prstGeom>
          <a:noFill/>
        </p:spPr>
        <p:txBody>
          <a:bodyPr wrap="none" rtlCol="0">
            <a:spAutoFit/>
          </a:bodyPr>
          <a:lstStyle/>
          <a:p>
            <a:r>
              <a:rPr lang="en-US" sz="2400" b="1" dirty="0" smtClean="0"/>
              <a:t>Search for overlaps</a:t>
            </a:r>
            <a:endParaRPr lang="en-US" sz="2400" b="1" dirty="0"/>
          </a:p>
        </p:txBody>
      </p:sp>
    </p:spTree>
    <p:extLst>
      <p:ext uri="{BB962C8B-B14F-4D97-AF65-F5344CB8AC3E}">
        <p14:creationId xmlns:p14="http://schemas.microsoft.com/office/powerpoint/2010/main" val="15986793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4"/>
          <p:cNvSpPr txBox="1">
            <a:spLocks noChangeArrowheads="1"/>
          </p:cNvSpPr>
          <p:nvPr/>
        </p:nvSpPr>
        <p:spPr bwMode="auto">
          <a:xfrm>
            <a:off x="306151" y="36970"/>
            <a:ext cx="28889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i="0" dirty="0" smtClean="0"/>
              <a:t>Road Restoration</a:t>
            </a:r>
            <a:endParaRPr lang="en-US" altLang="en-US" sz="2800" b="1" i="0" dirty="0"/>
          </a:p>
        </p:txBody>
      </p:sp>
      <p:sp>
        <p:nvSpPr>
          <p:cNvPr id="14" name="TextBox 5"/>
          <p:cNvSpPr txBox="1">
            <a:spLocks noChangeArrowheads="1"/>
          </p:cNvSpPr>
          <p:nvPr/>
        </p:nvSpPr>
        <p:spPr bwMode="auto">
          <a:xfrm>
            <a:off x="4354741" y="3087659"/>
            <a:ext cx="20537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t>Road </a:t>
            </a:r>
            <a:r>
              <a:rPr lang="en-US" altLang="en-US" sz="2000" dirty="0" smtClean="0"/>
              <a:t>failure/gully</a:t>
            </a:r>
            <a:endParaRPr lang="en-US" altLang="en-US" sz="2000" dirty="0"/>
          </a:p>
        </p:txBody>
      </p:sp>
      <p:sp>
        <p:nvSpPr>
          <p:cNvPr id="15" name="TextBox 6"/>
          <p:cNvSpPr txBox="1">
            <a:spLocks noChangeArrowheads="1"/>
          </p:cNvSpPr>
          <p:nvPr/>
        </p:nvSpPr>
        <p:spPr bwMode="auto">
          <a:xfrm>
            <a:off x="6666592" y="3694794"/>
            <a:ext cx="136366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t>Roads in </a:t>
            </a:r>
          </a:p>
          <a:p>
            <a:pPr eaLnBrk="1" hangingPunct="1">
              <a:spcBef>
                <a:spcPct val="0"/>
              </a:spcBef>
              <a:buFontTx/>
              <a:buNone/>
            </a:pPr>
            <a:r>
              <a:rPr lang="en-US" altLang="en-US" sz="2000" dirty="0"/>
              <a:t>floodplains</a:t>
            </a:r>
          </a:p>
        </p:txBody>
      </p:sp>
      <p:sp>
        <p:nvSpPr>
          <p:cNvPr id="16" name="TextBox 7"/>
          <p:cNvSpPr txBox="1">
            <a:spLocks noChangeArrowheads="1"/>
          </p:cNvSpPr>
          <p:nvPr/>
        </p:nvSpPr>
        <p:spPr bwMode="auto">
          <a:xfrm>
            <a:off x="2597150" y="1820254"/>
            <a:ext cx="20104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t>Roads </a:t>
            </a:r>
            <a:r>
              <a:rPr lang="en-US" altLang="en-US" sz="2000" dirty="0" smtClean="0"/>
              <a:t>erosion/</a:t>
            </a:r>
          </a:p>
          <a:p>
            <a:pPr eaLnBrk="1" hangingPunct="1">
              <a:spcBef>
                <a:spcPct val="0"/>
              </a:spcBef>
              <a:buFontTx/>
              <a:buNone/>
            </a:pPr>
            <a:r>
              <a:rPr lang="en-US" altLang="en-US" sz="2000" dirty="0" smtClean="0"/>
              <a:t>sediment delivery</a:t>
            </a:r>
            <a:endParaRPr lang="en-US" altLang="en-US" sz="2000" dirty="0"/>
          </a:p>
        </p:txBody>
      </p:sp>
      <p:pic>
        <p:nvPicPr>
          <p:cNvPr id="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55700"/>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7"/>
          <p:cNvSpPr txBox="1">
            <a:spLocks noChangeArrowheads="1"/>
          </p:cNvSpPr>
          <p:nvPr/>
        </p:nvSpPr>
        <p:spPr bwMode="auto">
          <a:xfrm>
            <a:off x="393700" y="779463"/>
            <a:ext cx="2873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t>Roads drainage diversion</a:t>
            </a:r>
          </a:p>
        </p:txBody>
      </p:sp>
      <p:pic>
        <p:nvPicPr>
          <p:cNvPr id="1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4049" y="4401231"/>
            <a:ext cx="229620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2563" y="5107668"/>
            <a:ext cx="2047875"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6"/>
          <p:cNvSpPr txBox="1">
            <a:spLocks noChangeArrowheads="1"/>
          </p:cNvSpPr>
          <p:nvPr/>
        </p:nvSpPr>
        <p:spPr bwMode="auto">
          <a:xfrm>
            <a:off x="8382000" y="4399643"/>
            <a:ext cx="1841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t>Habitat length</a:t>
            </a:r>
          </a:p>
          <a:p>
            <a:pPr eaLnBrk="1" hangingPunct="1">
              <a:spcBef>
                <a:spcPct val="0"/>
              </a:spcBef>
              <a:buFontTx/>
              <a:buNone/>
            </a:pPr>
            <a:r>
              <a:rPr lang="en-US" altLang="en-US" sz="2000" dirty="0"/>
              <a:t>above crossings</a:t>
            </a:r>
          </a:p>
        </p:txBody>
      </p:sp>
      <p:pic>
        <p:nvPicPr>
          <p:cNvPr id="22"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05225" y="3584352"/>
            <a:ext cx="2390775" cy="163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F:\NetMap\PROJECTS\Montana_demo_11\Presentation\roaderosionpic.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7375" y="2530251"/>
            <a:ext cx="2248781" cy="168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277511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212" y="340608"/>
            <a:ext cx="7909576" cy="6176784"/>
          </a:xfrm>
          <a:prstGeom prst="rect">
            <a:avLst/>
          </a:prstGeom>
        </p:spPr>
      </p:pic>
    </p:spTree>
    <p:extLst>
      <p:ext uri="{BB962C8B-B14F-4D97-AF65-F5344CB8AC3E}">
        <p14:creationId xmlns:p14="http://schemas.microsoft.com/office/powerpoint/2010/main" val="6678673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662" y="357275"/>
            <a:ext cx="8928651" cy="5834978"/>
          </a:xfrm>
          <a:prstGeom prst="rect">
            <a:avLst/>
          </a:prstGeom>
        </p:spPr>
      </p:pic>
    </p:spTree>
    <p:extLst>
      <p:ext uri="{BB962C8B-B14F-4D97-AF65-F5344CB8AC3E}">
        <p14:creationId xmlns:p14="http://schemas.microsoft.com/office/powerpoint/2010/main" val="35700824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40" y="805176"/>
            <a:ext cx="7717671" cy="5410087"/>
          </a:xfrm>
          <a:prstGeom prst="rect">
            <a:avLst/>
          </a:prstGeom>
        </p:spPr>
      </p:pic>
      <p:sp>
        <p:nvSpPr>
          <p:cNvPr id="3" name="TextBox 2"/>
          <p:cNvSpPr txBox="1"/>
          <p:nvPr/>
        </p:nvSpPr>
        <p:spPr>
          <a:xfrm>
            <a:off x="241540" y="120770"/>
            <a:ext cx="3451971" cy="523220"/>
          </a:xfrm>
          <a:prstGeom prst="rect">
            <a:avLst/>
          </a:prstGeom>
          <a:noFill/>
        </p:spPr>
        <p:txBody>
          <a:bodyPr wrap="none" rtlCol="0">
            <a:spAutoFit/>
          </a:bodyPr>
          <a:lstStyle/>
          <a:p>
            <a:r>
              <a:rPr lang="en-US" sz="2800" b="1" dirty="0" smtClean="0"/>
              <a:t>Nehalem: many roads</a:t>
            </a:r>
            <a:endParaRPr lang="en-US" sz="2800" b="1"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4809" y="507633"/>
            <a:ext cx="3744509" cy="288511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4809" y="3510220"/>
            <a:ext cx="3080951" cy="3144150"/>
          </a:xfrm>
          <a:prstGeom prst="rect">
            <a:avLst/>
          </a:prstGeom>
        </p:spPr>
      </p:pic>
    </p:spTree>
    <p:extLst>
      <p:ext uri="{BB962C8B-B14F-4D97-AF65-F5344CB8AC3E}">
        <p14:creationId xmlns:p14="http://schemas.microsoft.com/office/powerpoint/2010/main" val="7525258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091" y="107092"/>
            <a:ext cx="10034222" cy="400110"/>
          </a:xfrm>
          <a:prstGeom prst="rect">
            <a:avLst/>
          </a:prstGeom>
          <a:noFill/>
        </p:spPr>
        <p:txBody>
          <a:bodyPr wrap="none" rtlCol="0">
            <a:spAutoFit/>
          </a:bodyPr>
          <a:lstStyle/>
          <a:p>
            <a:r>
              <a:rPr lang="en-US" sz="2000" b="1" dirty="0" smtClean="0"/>
              <a:t>Application: Upgrade Fish Passage based on greatest habitat length and quality to be opened</a:t>
            </a:r>
            <a:endParaRPr lang="en-US" sz="2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5393" y="918972"/>
            <a:ext cx="9764104" cy="5395564"/>
          </a:xfrm>
          <a:prstGeom prst="rect">
            <a:avLst/>
          </a:prstGeom>
        </p:spPr>
      </p:pic>
      <p:pic>
        <p:nvPicPr>
          <p:cNvPr id="5" name="Picture 8" descr="http://soundsalmonsolutions.org/wp-content/uploads/2011/07/culvert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882" y="918972"/>
            <a:ext cx="1906596" cy="1429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1472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4031" y="680634"/>
            <a:ext cx="7628419" cy="5979658"/>
          </a:xfrm>
          <a:prstGeom prst="rect">
            <a:avLst/>
          </a:prstGeom>
        </p:spPr>
      </p:pic>
      <p:sp>
        <p:nvSpPr>
          <p:cNvPr id="5" name="TextBox 4"/>
          <p:cNvSpPr txBox="1"/>
          <p:nvPr/>
        </p:nvSpPr>
        <p:spPr>
          <a:xfrm>
            <a:off x="285091" y="107092"/>
            <a:ext cx="7616316" cy="400110"/>
          </a:xfrm>
          <a:prstGeom prst="rect">
            <a:avLst/>
          </a:prstGeom>
          <a:noFill/>
        </p:spPr>
        <p:txBody>
          <a:bodyPr wrap="none" rtlCol="0">
            <a:spAutoFit/>
          </a:bodyPr>
          <a:lstStyle/>
          <a:p>
            <a:r>
              <a:rPr lang="en-US" sz="2000" b="1" dirty="0" smtClean="0"/>
              <a:t>Application: Identify Roads that are compromising floodplain function</a:t>
            </a:r>
            <a:endParaRPr lang="en-US" sz="2000" b="1" dirty="0"/>
          </a:p>
        </p:txBody>
      </p:sp>
    </p:spTree>
    <p:extLst>
      <p:ext uri="{BB962C8B-B14F-4D97-AF65-F5344CB8AC3E}">
        <p14:creationId xmlns:p14="http://schemas.microsoft.com/office/powerpoint/2010/main" val="23101909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667000" y="762001"/>
          <a:ext cx="6781800" cy="5724525"/>
        </p:xfrm>
        <a:graphic>
          <a:graphicData uri="http://schemas.openxmlformats.org/drawingml/2006/table">
            <a:tbl>
              <a:tblPr firstRow="1" firstCol="1" bandRow="1">
                <a:tableStyleId>{5C22544A-7EE6-4342-B048-85BDC9FD1C3A}</a:tableStyleId>
              </a:tblPr>
              <a:tblGrid>
                <a:gridCol w="3390900"/>
                <a:gridCol w="3390900"/>
              </a:tblGrid>
              <a:tr h="682335">
                <a:tc>
                  <a:txBody>
                    <a:bodyPr/>
                    <a:lstStyle/>
                    <a:p>
                      <a:pPr>
                        <a:spcAft>
                          <a:spcPts val="0"/>
                        </a:spcAft>
                      </a:pPr>
                      <a:r>
                        <a:rPr lang="en-US" sz="2000" dirty="0">
                          <a:effectLst/>
                        </a:rPr>
                        <a:t>Channel Attributes</a:t>
                      </a:r>
                      <a:endParaRPr lang="en-US" sz="2000" dirty="0">
                        <a:effectLst/>
                        <a:latin typeface="Calibri"/>
                      </a:endParaRPr>
                    </a:p>
                  </a:txBody>
                  <a:tcPr marL="68580" marR="68580" marT="0" marB="0"/>
                </a:tc>
                <a:tc>
                  <a:txBody>
                    <a:bodyPr/>
                    <a:lstStyle/>
                    <a:p>
                      <a:pPr>
                        <a:spcAft>
                          <a:spcPts val="0"/>
                        </a:spcAft>
                      </a:pPr>
                      <a:r>
                        <a:rPr lang="en-US" sz="2000" dirty="0">
                          <a:effectLst/>
                        </a:rPr>
                        <a:t>Landforms and Process Characterizations </a:t>
                      </a:r>
                      <a:endParaRPr lang="en-US" sz="2000" dirty="0">
                        <a:effectLst/>
                        <a:latin typeface="Calibri"/>
                      </a:endParaRPr>
                    </a:p>
                  </a:txBody>
                  <a:tcPr marL="68580" marR="68580" marT="0" marB="0"/>
                </a:tc>
              </a:tr>
              <a:tr h="5042190">
                <a:tc>
                  <a:txBody>
                    <a:bodyPr/>
                    <a:lstStyle/>
                    <a:p>
                      <a:pPr marL="342900" marR="0" lvl="0" indent="-342900">
                        <a:lnSpc>
                          <a:spcPct val="115000"/>
                        </a:lnSpc>
                        <a:spcBef>
                          <a:spcPts val="0"/>
                        </a:spcBef>
                        <a:spcAft>
                          <a:spcPts val="0"/>
                        </a:spcAft>
                        <a:buFont typeface="Symbol"/>
                        <a:buChar char=""/>
                      </a:pPr>
                      <a:r>
                        <a:rPr lang="en-US" sz="1800" dirty="0">
                          <a:effectLst/>
                        </a:rPr>
                        <a:t>Gradient</a:t>
                      </a:r>
                    </a:p>
                    <a:p>
                      <a:pPr marL="342900" marR="0" lvl="0" indent="-342900">
                        <a:lnSpc>
                          <a:spcPct val="115000"/>
                        </a:lnSpc>
                        <a:spcBef>
                          <a:spcPts val="0"/>
                        </a:spcBef>
                        <a:spcAft>
                          <a:spcPts val="0"/>
                        </a:spcAft>
                        <a:buFont typeface="Symbol"/>
                        <a:buChar char=""/>
                      </a:pPr>
                      <a:r>
                        <a:rPr lang="en-US" sz="1800" dirty="0">
                          <a:effectLst/>
                        </a:rPr>
                        <a:t>Elevation</a:t>
                      </a:r>
                    </a:p>
                    <a:p>
                      <a:pPr marL="342900" marR="0" lvl="0" indent="-342900">
                        <a:lnSpc>
                          <a:spcPct val="115000"/>
                        </a:lnSpc>
                        <a:spcBef>
                          <a:spcPts val="0"/>
                        </a:spcBef>
                        <a:spcAft>
                          <a:spcPts val="0"/>
                        </a:spcAft>
                        <a:buFont typeface="Symbol"/>
                        <a:buChar char=""/>
                      </a:pPr>
                      <a:r>
                        <a:rPr lang="en-US" sz="1800" dirty="0">
                          <a:effectLst/>
                        </a:rPr>
                        <a:t>Distance to outlet</a:t>
                      </a:r>
                    </a:p>
                    <a:p>
                      <a:pPr marL="342900" marR="0" lvl="0" indent="-342900">
                        <a:lnSpc>
                          <a:spcPct val="115000"/>
                        </a:lnSpc>
                        <a:spcBef>
                          <a:spcPts val="0"/>
                        </a:spcBef>
                        <a:spcAft>
                          <a:spcPts val="0"/>
                        </a:spcAft>
                        <a:buFont typeface="Symbol"/>
                        <a:buChar char=""/>
                      </a:pPr>
                      <a:r>
                        <a:rPr lang="en-US" sz="1800" dirty="0">
                          <a:effectLst/>
                        </a:rPr>
                        <a:t>Drainage area</a:t>
                      </a:r>
                    </a:p>
                    <a:p>
                      <a:pPr marL="342900" marR="0" lvl="0" indent="-342900">
                        <a:lnSpc>
                          <a:spcPct val="115000"/>
                        </a:lnSpc>
                        <a:spcBef>
                          <a:spcPts val="0"/>
                        </a:spcBef>
                        <a:spcAft>
                          <a:spcPts val="0"/>
                        </a:spcAft>
                        <a:buFont typeface="Symbol"/>
                        <a:buChar char=""/>
                      </a:pPr>
                      <a:r>
                        <a:rPr lang="en-US" sz="1800" dirty="0">
                          <a:effectLst/>
                        </a:rPr>
                        <a:t>Mean annual flow</a:t>
                      </a:r>
                    </a:p>
                    <a:p>
                      <a:pPr marL="342900" marR="0" lvl="0" indent="-342900">
                        <a:lnSpc>
                          <a:spcPct val="115000"/>
                        </a:lnSpc>
                        <a:spcBef>
                          <a:spcPts val="0"/>
                        </a:spcBef>
                        <a:spcAft>
                          <a:spcPts val="0"/>
                        </a:spcAft>
                        <a:buFont typeface="Symbol"/>
                        <a:buChar char=""/>
                      </a:pPr>
                      <a:r>
                        <a:rPr lang="en-US" sz="1800" dirty="0">
                          <a:effectLst/>
                        </a:rPr>
                        <a:t>Stream order</a:t>
                      </a:r>
                    </a:p>
                    <a:p>
                      <a:pPr marL="342900" marR="0" lvl="0" indent="-342900">
                        <a:lnSpc>
                          <a:spcPct val="115000"/>
                        </a:lnSpc>
                        <a:spcBef>
                          <a:spcPts val="0"/>
                        </a:spcBef>
                        <a:spcAft>
                          <a:spcPts val="0"/>
                        </a:spcAft>
                        <a:buFont typeface="Symbol"/>
                        <a:buChar char=""/>
                      </a:pPr>
                      <a:r>
                        <a:rPr lang="en-US" sz="1800" dirty="0">
                          <a:effectLst/>
                        </a:rPr>
                        <a:t>Channel width and depth</a:t>
                      </a:r>
                    </a:p>
                    <a:p>
                      <a:pPr marL="342900" marR="0" lvl="0" indent="-342900">
                        <a:lnSpc>
                          <a:spcPct val="115000"/>
                        </a:lnSpc>
                        <a:spcBef>
                          <a:spcPts val="0"/>
                        </a:spcBef>
                        <a:spcAft>
                          <a:spcPts val="0"/>
                        </a:spcAft>
                        <a:buFont typeface="Symbol"/>
                        <a:buChar char=""/>
                      </a:pPr>
                      <a:r>
                        <a:rPr lang="en-US" sz="1800" dirty="0">
                          <a:effectLst/>
                        </a:rPr>
                        <a:t>Bed substrate</a:t>
                      </a:r>
                    </a:p>
                    <a:p>
                      <a:pPr marL="342900" marR="0" lvl="0" indent="-342900">
                        <a:lnSpc>
                          <a:spcPct val="115000"/>
                        </a:lnSpc>
                        <a:spcBef>
                          <a:spcPts val="0"/>
                        </a:spcBef>
                        <a:spcAft>
                          <a:spcPts val="0"/>
                        </a:spcAft>
                        <a:buFont typeface="Symbol"/>
                        <a:buChar char=""/>
                      </a:pPr>
                      <a:r>
                        <a:rPr lang="en-US" sz="1800" dirty="0">
                          <a:effectLst/>
                        </a:rPr>
                        <a:t>Channel sinuosity</a:t>
                      </a:r>
                    </a:p>
                    <a:p>
                      <a:pPr marL="342900" marR="0" lvl="0" indent="-342900">
                        <a:lnSpc>
                          <a:spcPct val="115000"/>
                        </a:lnSpc>
                        <a:spcBef>
                          <a:spcPts val="0"/>
                        </a:spcBef>
                        <a:spcAft>
                          <a:spcPts val="0"/>
                        </a:spcAft>
                        <a:buFont typeface="Symbol"/>
                        <a:buChar char=""/>
                      </a:pPr>
                      <a:r>
                        <a:rPr lang="en-US" sz="1800" dirty="0">
                          <a:effectLst/>
                        </a:rPr>
                        <a:t>Channel classification</a:t>
                      </a:r>
                    </a:p>
                    <a:p>
                      <a:pPr marL="342900" marR="0" lvl="0" indent="-342900">
                        <a:lnSpc>
                          <a:spcPct val="115000"/>
                        </a:lnSpc>
                        <a:spcBef>
                          <a:spcPts val="0"/>
                        </a:spcBef>
                        <a:spcAft>
                          <a:spcPts val="0"/>
                        </a:spcAft>
                        <a:buFont typeface="Symbol"/>
                        <a:buChar char=""/>
                      </a:pPr>
                      <a:r>
                        <a:rPr lang="en-US" sz="1800" dirty="0">
                          <a:effectLst/>
                        </a:rPr>
                        <a:t>Fish habitats</a:t>
                      </a:r>
                    </a:p>
                    <a:p>
                      <a:pPr marL="342900" marR="0" lvl="0" indent="-342900">
                        <a:lnSpc>
                          <a:spcPct val="115000"/>
                        </a:lnSpc>
                        <a:spcBef>
                          <a:spcPts val="0"/>
                        </a:spcBef>
                        <a:spcAft>
                          <a:spcPts val="0"/>
                        </a:spcAft>
                        <a:buFont typeface="Symbol"/>
                        <a:buChar char=""/>
                      </a:pPr>
                      <a:r>
                        <a:rPr lang="en-US" sz="1800" dirty="0">
                          <a:effectLst/>
                        </a:rPr>
                        <a:t>Radiation loading</a:t>
                      </a:r>
                    </a:p>
                    <a:p>
                      <a:pPr marL="342900" marR="0" lvl="0" indent="-342900">
                        <a:lnSpc>
                          <a:spcPct val="115000"/>
                        </a:lnSpc>
                        <a:spcBef>
                          <a:spcPts val="0"/>
                        </a:spcBef>
                        <a:spcAft>
                          <a:spcPts val="0"/>
                        </a:spcAft>
                        <a:buFont typeface="Symbol"/>
                        <a:buChar char=""/>
                      </a:pPr>
                      <a:r>
                        <a:rPr lang="en-US" sz="1800" dirty="0">
                          <a:effectLst/>
                        </a:rPr>
                        <a:t>Mean annual precipitation</a:t>
                      </a:r>
                      <a:endParaRPr lang="en-US" sz="1800" dirty="0">
                        <a:effectLst/>
                        <a:latin typeface="Calibri"/>
                        <a:ea typeface="Times New Roman"/>
                        <a:cs typeface="Times New Roman"/>
                      </a:endParaRPr>
                    </a:p>
                  </a:txBody>
                  <a:tcPr marL="68580" marR="68580" marT="0" marB="0"/>
                </a:tc>
                <a:tc>
                  <a:txBody>
                    <a:bodyPr/>
                    <a:lstStyle/>
                    <a:p>
                      <a:pPr marL="342900" marR="0" lvl="0" indent="-342900">
                        <a:lnSpc>
                          <a:spcPct val="115000"/>
                        </a:lnSpc>
                        <a:spcBef>
                          <a:spcPts val="0"/>
                        </a:spcBef>
                        <a:spcAft>
                          <a:spcPts val="0"/>
                        </a:spcAft>
                        <a:buFont typeface="Symbol"/>
                        <a:buChar char=""/>
                      </a:pPr>
                      <a:r>
                        <a:rPr lang="en-US" sz="1800" dirty="0">
                          <a:effectLst/>
                        </a:rPr>
                        <a:t>Floodplains</a:t>
                      </a:r>
                    </a:p>
                    <a:p>
                      <a:pPr marL="342900" marR="0" lvl="0" indent="-342900">
                        <a:lnSpc>
                          <a:spcPct val="115000"/>
                        </a:lnSpc>
                        <a:spcBef>
                          <a:spcPts val="0"/>
                        </a:spcBef>
                        <a:spcAft>
                          <a:spcPts val="0"/>
                        </a:spcAft>
                        <a:buFont typeface="Symbol"/>
                        <a:buChar char=""/>
                      </a:pPr>
                      <a:r>
                        <a:rPr lang="en-US" sz="1800" dirty="0">
                          <a:effectLst/>
                        </a:rPr>
                        <a:t>Terraces</a:t>
                      </a:r>
                    </a:p>
                    <a:p>
                      <a:pPr marL="342900" marR="0" lvl="0" indent="-342900">
                        <a:lnSpc>
                          <a:spcPct val="115000"/>
                        </a:lnSpc>
                        <a:spcBef>
                          <a:spcPts val="0"/>
                        </a:spcBef>
                        <a:spcAft>
                          <a:spcPts val="0"/>
                        </a:spcAft>
                        <a:buFont typeface="Symbol"/>
                        <a:buChar char=""/>
                      </a:pPr>
                      <a:r>
                        <a:rPr lang="en-US" sz="1800" dirty="0" smtClean="0">
                          <a:effectLst/>
                        </a:rPr>
                        <a:t>Alluvial </a:t>
                      </a:r>
                      <a:r>
                        <a:rPr lang="en-US" sz="1800" dirty="0">
                          <a:effectLst/>
                        </a:rPr>
                        <a:t>fans</a:t>
                      </a:r>
                    </a:p>
                    <a:p>
                      <a:pPr marL="342900" marR="0" lvl="0" indent="-342900">
                        <a:lnSpc>
                          <a:spcPct val="115000"/>
                        </a:lnSpc>
                        <a:spcBef>
                          <a:spcPts val="0"/>
                        </a:spcBef>
                        <a:spcAft>
                          <a:spcPts val="0"/>
                        </a:spcAft>
                        <a:buFont typeface="Symbol"/>
                        <a:buChar char=""/>
                      </a:pPr>
                      <a:r>
                        <a:rPr lang="en-US" sz="1800" dirty="0">
                          <a:effectLst/>
                        </a:rPr>
                        <a:t>Hillslope-gradient and convergence (mass wasting)</a:t>
                      </a:r>
                    </a:p>
                    <a:p>
                      <a:pPr marL="342900" marR="0" lvl="0" indent="-342900">
                        <a:lnSpc>
                          <a:spcPct val="115000"/>
                        </a:lnSpc>
                        <a:spcBef>
                          <a:spcPts val="0"/>
                        </a:spcBef>
                        <a:spcAft>
                          <a:spcPts val="0"/>
                        </a:spcAft>
                        <a:buFont typeface="Symbol"/>
                        <a:buChar char=""/>
                      </a:pPr>
                      <a:r>
                        <a:rPr lang="en-US" sz="1800" dirty="0">
                          <a:effectLst/>
                        </a:rPr>
                        <a:t>Tributary confluences</a:t>
                      </a:r>
                    </a:p>
                    <a:p>
                      <a:pPr marL="342900" marR="0" lvl="0" indent="-342900">
                        <a:lnSpc>
                          <a:spcPct val="115000"/>
                        </a:lnSpc>
                        <a:spcBef>
                          <a:spcPts val="0"/>
                        </a:spcBef>
                        <a:spcAft>
                          <a:spcPts val="0"/>
                        </a:spcAft>
                        <a:buFont typeface="Symbol"/>
                        <a:buChar char=""/>
                      </a:pPr>
                      <a:r>
                        <a:rPr lang="en-US" sz="1800" dirty="0">
                          <a:effectLst/>
                        </a:rPr>
                        <a:t>Erosion potential</a:t>
                      </a:r>
                    </a:p>
                    <a:p>
                      <a:pPr marL="342900" marR="0" lvl="0" indent="-342900">
                        <a:lnSpc>
                          <a:spcPct val="115000"/>
                        </a:lnSpc>
                        <a:spcBef>
                          <a:spcPts val="0"/>
                        </a:spcBef>
                        <a:spcAft>
                          <a:spcPts val="0"/>
                        </a:spcAft>
                        <a:buFont typeface="Symbol"/>
                        <a:buChar char=""/>
                      </a:pPr>
                      <a:r>
                        <a:rPr lang="en-US" sz="1800" dirty="0">
                          <a:effectLst/>
                        </a:rPr>
                        <a:t>Hillslope–slope profile</a:t>
                      </a:r>
                    </a:p>
                    <a:p>
                      <a:pPr marL="228600" marR="0">
                        <a:lnSpc>
                          <a:spcPct val="115000"/>
                        </a:lnSpc>
                        <a:spcBef>
                          <a:spcPts val="0"/>
                        </a:spcBef>
                        <a:spcAft>
                          <a:spcPts val="0"/>
                        </a:spcAft>
                      </a:pPr>
                      <a:r>
                        <a:rPr lang="en-US" sz="1800" dirty="0">
                          <a:effectLst/>
                        </a:rPr>
                        <a:t>(surface erosion)</a:t>
                      </a:r>
                    </a:p>
                    <a:p>
                      <a:pPr marL="342900" marR="0" lvl="0" indent="-342900">
                        <a:lnSpc>
                          <a:spcPct val="115000"/>
                        </a:lnSpc>
                        <a:spcBef>
                          <a:spcPts val="0"/>
                        </a:spcBef>
                        <a:spcAft>
                          <a:spcPts val="0"/>
                        </a:spcAft>
                        <a:buFont typeface="Symbol"/>
                        <a:buChar char=""/>
                      </a:pPr>
                      <a:r>
                        <a:rPr lang="en-US" sz="1800" dirty="0">
                          <a:effectLst/>
                        </a:rPr>
                        <a:t>Valley width and transitions</a:t>
                      </a:r>
                    </a:p>
                    <a:p>
                      <a:pPr marL="342900" marR="0" lvl="0" indent="-342900">
                        <a:lnSpc>
                          <a:spcPct val="115000"/>
                        </a:lnSpc>
                        <a:spcBef>
                          <a:spcPts val="0"/>
                        </a:spcBef>
                        <a:spcAft>
                          <a:spcPts val="0"/>
                        </a:spcAft>
                        <a:buFont typeface="Symbol"/>
                        <a:buChar char=""/>
                      </a:pPr>
                      <a:r>
                        <a:rPr lang="en-US" sz="1800" dirty="0">
                          <a:effectLst/>
                        </a:rPr>
                        <a:t>Debris flows</a:t>
                      </a:r>
                    </a:p>
                    <a:p>
                      <a:pPr marL="342900" marR="0" lvl="0" indent="-342900">
                        <a:lnSpc>
                          <a:spcPct val="115000"/>
                        </a:lnSpc>
                        <a:spcBef>
                          <a:spcPts val="0"/>
                        </a:spcBef>
                        <a:spcAft>
                          <a:spcPts val="0"/>
                        </a:spcAft>
                        <a:buFont typeface="Symbol"/>
                        <a:buChar char=""/>
                      </a:pPr>
                      <a:r>
                        <a:rPr lang="en-US" sz="1800" dirty="0">
                          <a:effectLst/>
                        </a:rPr>
                        <a:t>Earthflows</a:t>
                      </a:r>
                      <a:endParaRPr lang="en-US" sz="1800" dirty="0">
                        <a:effectLst/>
                        <a:latin typeface="Calibri"/>
                        <a:ea typeface="Times New Roman"/>
                        <a:cs typeface="Times New Roman"/>
                      </a:endParaRPr>
                    </a:p>
                  </a:txBody>
                  <a:tcPr marL="68580" marR="68580" marT="0" marB="0"/>
                </a:tc>
              </a:tr>
            </a:tbl>
          </a:graphicData>
        </a:graphic>
      </p:graphicFrame>
      <p:sp>
        <p:nvSpPr>
          <p:cNvPr id="16397" name="TextBox 1"/>
          <p:cNvSpPr txBox="1">
            <a:spLocks noChangeArrowheads="1"/>
          </p:cNvSpPr>
          <p:nvPr/>
        </p:nvSpPr>
        <p:spPr bwMode="auto">
          <a:xfrm>
            <a:off x="1547813" y="165100"/>
            <a:ext cx="6775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i="1">
                <a:solidFill>
                  <a:schemeClr val="tx1"/>
                </a:solidFill>
                <a:latin typeface="Times New Roman" panose="02020603050405020304" pitchFamily="18" charset="0"/>
                <a:cs typeface="Arial" panose="020B0604020202020204" pitchFamily="34" charset="0"/>
              </a:defRPr>
            </a:lvl1pPr>
            <a:lvl2pPr marL="742950" indent="-285750" eaLnBrk="0" hangingPunct="0">
              <a:defRPr sz="3200" b="1" i="1">
                <a:solidFill>
                  <a:schemeClr val="tx1"/>
                </a:solidFill>
                <a:latin typeface="Times New Roman" panose="02020603050405020304" pitchFamily="18" charset="0"/>
                <a:cs typeface="Arial" panose="020B0604020202020204" pitchFamily="34" charset="0"/>
              </a:defRPr>
            </a:lvl2pPr>
            <a:lvl3pPr marL="1143000" indent="-228600" eaLnBrk="0" hangingPunct="0">
              <a:defRPr sz="3200" b="1" i="1">
                <a:solidFill>
                  <a:schemeClr val="tx1"/>
                </a:solidFill>
                <a:latin typeface="Times New Roman" panose="02020603050405020304" pitchFamily="18" charset="0"/>
                <a:cs typeface="Arial" panose="020B0604020202020204" pitchFamily="34" charset="0"/>
              </a:defRPr>
            </a:lvl3pPr>
            <a:lvl4pPr marL="1600200" indent="-228600" eaLnBrk="0" hangingPunct="0">
              <a:defRPr sz="3200" b="1" i="1">
                <a:solidFill>
                  <a:schemeClr val="tx1"/>
                </a:solidFill>
                <a:latin typeface="Times New Roman" panose="02020603050405020304" pitchFamily="18" charset="0"/>
                <a:cs typeface="Arial" panose="020B0604020202020204" pitchFamily="34" charset="0"/>
              </a:defRPr>
            </a:lvl4pPr>
            <a:lvl5pPr marL="2057400" indent="-228600" eaLnBrk="0" hangingPunct="0">
              <a:defRPr sz="3200" b="1"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9pPr>
          </a:lstStyle>
          <a:p>
            <a:pPr eaLnBrk="1" hangingPunct="1"/>
            <a:r>
              <a:rPr lang="en-US" altLang="en-US"/>
              <a:t>Stream layer and landscape attribution</a:t>
            </a:r>
          </a:p>
        </p:txBody>
      </p:sp>
    </p:spTree>
    <p:extLst>
      <p:ext uri="{BB962C8B-B14F-4D97-AF65-F5344CB8AC3E}">
        <p14:creationId xmlns:p14="http://schemas.microsoft.com/office/powerpoint/2010/main" val="121862229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8985" y="101071"/>
            <a:ext cx="6072626" cy="6756930"/>
          </a:xfrm>
          <a:prstGeom prst="rect">
            <a:avLst/>
          </a:prstGeom>
        </p:spPr>
      </p:pic>
      <p:sp>
        <p:nvSpPr>
          <p:cNvPr id="5" name="TextBox 4"/>
          <p:cNvSpPr txBox="1"/>
          <p:nvPr/>
        </p:nvSpPr>
        <p:spPr>
          <a:xfrm>
            <a:off x="285091" y="107092"/>
            <a:ext cx="5553893" cy="1384995"/>
          </a:xfrm>
          <a:prstGeom prst="rect">
            <a:avLst/>
          </a:prstGeom>
          <a:noFill/>
        </p:spPr>
        <p:txBody>
          <a:bodyPr wrap="none" rtlCol="0">
            <a:spAutoFit/>
          </a:bodyPr>
          <a:lstStyle/>
          <a:p>
            <a:r>
              <a:rPr lang="en-US" sz="2800" b="1" dirty="0" smtClean="0"/>
              <a:t>Application: Identify Roads that are </a:t>
            </a:r>
            <a:endParaRPr lang="en-US" sz="2800" b="1" dirty="0" smtClean="0"/>
          </a:p>
          <a:p>
            <a:r>
              <a:rPr lang="en-US" sz="2800" b="1" dirty="0" smtClean="0"/>
              <a:t>potentially unstable and </a:t>
            </a:r>
            <a:r>
              <a:rPr lang="en-US" sz="2800" b="1" dirty="0" smtClean="0"/>
              <a:t>pose a risk </a:t>
            </a:r>
            <a:endParaRPr lang="en-US" sz="2800" b="1" dirty="0" smtClean="0"/>
          </a:p>
          <a:p>
            <a:r>
              <a:rPr lang="en-US" sz="2800" b="1" dirty="0" smtClean="0"/>
              <a:t>to </a:t>
            </a:r>
            <a:r>
              <a:rPr lang="en-US" sz="2800" b="1" dirty="0" smtClean="0"/>
              <a:t>downstream habitats</a:t>
            </a:r>
            <a:endParaRPr lang="en-US" sz="2800" b="1" dirty="0"/>
          </a:p>
        </p:txBody>
      </p:sp>
    </p:spTree>
    <p:extLst>
      <p:ext uri="{BB962C8B-B14F-4D97-AF65-F5344CB8AC3E}">
        <p14:creationId xmlns:p14="http://schemas.microsoft.com/office/powerpoint/2010/main" val="24853432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7085" y="602253"/>
            <a:ext cx="8585090" cy="6091845"/>
          </a:xfrm>
          <a:prstGeom prst="rect">
            <a:avLst/>
          </a:prstGeom>
        </p:spPr>
      </p:pic>
      <p:sp>
        <p:nvSpPr>
          <p:cNvPr id="4" name="TextBox 3"/>
          <p:cNvSpPr txBox="1"/>
          <p:nvPr/>
        </p:nvSpPr>
        <p:spPr>
          <a:xfrm>
            <a:off x="172797" y="0"/>
            <a:ext cx="3305072" cy="3539430"/>
          </a:xfrm>
          <a:prstGeom prst="rect">
            <a:avLst/>
          </a:prstGeom>
          <a:noFill/>
        </p:spPr>
        <p:txBody>
          <a:bodyPr wrap="none" rtlCol="0">
            <a:spAutoFit/>
          </a:bodyPr>
          <a:lstStyle/>
          <a:p>
            <a:r>
              <a:rPr lang="en-US" sz="2800" b="1" dirty="0" smtClean="0"/>
              <a:t>Application: Identify </a:t>
            </a:r>
            <a:endParaRPr lang="en-US" sz="2800" b="1" dirty="0" smtClean="0"/>
          </a:p>
          <a:p>
            <a:r>
              <a:rPr lang="en-US" sz="2800" b="1" dirty="0" smtClean="0"/>
              <a:t>road segments</a:t>
            </a:r>
          </a:p>
          <a:p>
            <a:r>
              <a:rPr lang="en-US" sz="2800" b="1" dirty="0" smtClean="0"/>
              <a:t> </a:t>
            </a:r>
            <a:r>
              <a:rPr lang="en-US" sz="2800" b="1" dirty="0" smtClean="0"/>
              <a:t>with the greatest </a:t>
            </a:r>
            <a:endParaRPr lang="en-US" sz="2800" b="1" dirty="0" smtClean="0"/>
          </a:p>
          <a:p>
            <a:r>
              <a:rPr lang="en-US" sz="2800" b="1" dirty="0" smtClean="0"/>
              <a:t>runoff </a:t>
            </a:r>
            <a:r>
              <a:rPr lang="en-US" sz="2800" b="1" dirty="0" smtClean="0"/>
              <a:t>and erosion </a:t>
            </a:r>
            <a:endParaRPr lang="en-US" sz="2800" b="1" dirty="0" smtClean="0"/>
          </a:p>
          <a:p>
            <a:r>
              <a:rPr lang="en-US" sz="2800" b="1" dirty="0" smtClean="0"/>
              <a:t>potential </a:t>
            </a:r>
            <a:r>
              <a:rPr lang="en-US" sz="2800" b="1" dirty="0" smtClean="0"/>
              <a:t>and </a:t>
            </a:r>
            <a:endParaRPr lang="en-US" sz="2800" b="1" dirty="0" smtClean="0"/>
          </a:p>
          <a:p>
            <a:r>
              <a:rPr lang="en-US" sz="2800" b="1" dirty="0" smtClean="0"/>
              <a:t>sediment </a:t>
            </a:r>
            <a:r>
              <a:rPr lang="en-US" sz="2800" b="1" dirty="0" smtClean="0"/>
              <a:t>delivery</a:t>
            </a:r>
          </a:p>
          <a:p>
            <a:r>
              <a:rPr lang="en-US" sz="2800" b="1" dirty="0" smtClean="0"/>
              <a:t>to streams </a:t>
            </a:r>
            <a:endParaRPr lang="en-US" sz="2800" b="1" dirty="0" smtClean="0"/>
          </a:p>
          <a:p>
            <a:r>
              <a:rPr lang="en-US" sz="2800" b="1" dirty="0" smtClean="0"/>
              <a:t>(</a:t>
            </a:r>
            <a:r>
              <a:rPr lang="en-US" sz="2800" b="1" dirty="0" smtClean="0"/>
              <a:t>mapped to roads)</a:t>
            </a:r>
            <a:endParaRPr lang="en-US" sz="2800" b="1" dirty="0"/>
          </a:p>
        </p:txBody>
      </p:sp>
    </p:spTree>
    <p:extLst>
      <p:ext uri="{BB962C8B-B14F-4D97-AF65-F5344CB8AC3E}">
        <p14:creationId xmlns:p14="http://schemas.microsoft.com/office/powerpoint/2010/main" val="11542252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126" y="656946"/>
            <a:ext cx="5479831" cy="6157055"/>
          </a:xfrm>
          <a:prstGeom prst="rect">
            <a:avLst/>
          </a:prstGeom>
        </p:spPr>
      </p:pic>
      <p:sp>
        <p:nvSpPr>
          <p:cNvPr id="10" name="TextBox 9"/>
          <p:cNvSpPr txBox="1"/>
          <p:nvPr/>
        </p:nvSpPr>
        <p:spPr>
          <a:xfrm>
            <a:off x="285091" y="107092"/>
            <a:ext cx="11615231" cy="461665"/>
          </a:xfrm>
          <a:prstGeom prst="rect">
            <a:avLst/>
          </a:prstGeom>
          <a:noFill/>
        </p:spPr>
        <p:txBody>
          <a:bodyPr wrap="none" rtlCol="0">
            <a:spAutoFit/>
          </a:bodyPr>
          <a:lstStyle/>
          <a:p>
            <a:r>
              <a:rPr lang="en-US" sz="2400" b="1" dirty="0" smtClean="0"/>
              <a:t>Road Drainage Diversion and Surface Erosion Potential, and Sediment Delivery to Streams</a:t>
            </a:r>
            <a:endParaRPr lang="en-US" sz="2400" b="1" dirty="0"/>
          </a:p>
        </p:txBody>
      </p:sp>
      <p:sp>
        <p:nvSpPr>
          <p:cNvPr id="13" name="TextBox 12"/>
          <p:cNvSpPr txBox="1"/>
          <p:nvPr/>
        </p:nvSpPr>
        <p:spPr>
          <a:xfrm>
            <a:off x="6489871" y="5005172"/>
            <a:ext cx="3938707" cy="1631216"/>
          </a:xfrm>
          <a:prstGeom prst="rect">
            <a:avLst/>
          </a:prstGeom>
          <a:noFill/>
        </p:spPr>
        <p:txBody>
          <a:bodyPr wrap="none" rtlCol="0">
            <a:spAutoFit/>
          </a:bodyPr>
          <a:lstStyle/>
          <a:p>
            <a:r>
              <a:rPr lang="en-US" sz="2000" b="1" dirty="0" smtClean="0"/>
              <a:t>Results:</a:t>
            </a:r>
          </a:p>
          <a:p>
            <a:r>
              <a:rPr lang="en-US" sz="2000" b="1" dirty="0" smtClean="0"/>
              <a:t>Coho IP – highest 10%</a:t>
            </a:r>
          </a:p>
          <a:p>
            <a:r>
              <a:rPr lang="en-US" sz="2000" b="1" dirty="0" smtClean="0"/>
              <a:t>Road surface erosion – highest 10%</a:t>
            </a:r>
          </a:p>
          <a:p>
            <a:r>
              <a:rPr lang="en-US" sz="2000" b="1" dirty="0"/>
              <a:t>n = </a:t>
            </a:r>
            <a:r>
              <a:rPr lang="en-US" sz="2000" b="1" dirty="0" smtClean="0"/>
              <a:t>195 </a:t>
            </a:r>
            <a:r>
              <a:rPr lang="en-US" sz="2000" b="1" dirty="0"/>
              <a:t>sites, </a:t>
            </a:r>
            <a:r>
              <a:rPr lang="en-US" sz="2000" b="1" dirty="0" smtClean="0"/>
              <a:t>0.8%</a:t>
            </a:r>
            <a:endParaRPr lang="en-US" sz="2000" b="1" dirty="0"/>
          </a:p>
          <a:p>
            <a:endParaRPr lang="en-US" sz="2000" b="1"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269" y="656945"/>
            <a:ext cx="5846435" cy="4043517"/>
          </a:xfrm>
          <a:prstGeom prst="rect">
            <a:avLst/>
          </a:prstGeom>
        </p:spPr>
      </p:pic>
    </p:spTree>
    <p:extLst>
      <p:ext uri="{BB962C8B-B14F-4D97-AF65-F5344CB8AC3E}">
        <p14:creationId xmlns:p14="http://schemas.microsoft.com/office/powerpoint/2010/main" val="196647972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556" y="68580"/>
            <a:ext cx="9390888" cy="6720840"/>
          </a:xfrm>
          <a:prstGeom prst="rect">
            <a:avLst/>
          </a:prstGeom>
        </p:spPr>
      </p:pic>
    </p:spTree>
    <p:extLst>
      <p:ext uri="{BB962C8B-B14F-4D97-AF65-F5344CB8AC3E}">
        <p14:creationId xmlns:p14="http://schemas.microsoft.com/office/powerpoint/2010/main" val="421300324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378" y="566967"/>
            <a:ext cx="9070866" cy="1586487"/>
          </a:xfrm>
          <a:prstGeom prst="rect">
            <a:avLst/>
          </a:prstGeom>
        </p:spPr>
      </p:pic>
      <p:sp>
        <p:nvSpPr>
          <p:cNvPr id="3" name="Oval 2"/>
          <p:cNvSpPr/>
          <p:nvPr/>
        </p:nvSpPr>
        <p:spPr>
          <a:xfrm>
            <a:off x="2325761" y="818656"/>
            <a:ext cx="1688757" cy="1507524"/>
          </a:xfrm>
          <a:prstGeom prst="ellipse">
            <a:avLst/>
          </a:prstGeom>
          <a:no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25761" y="2491274"/>
            <a:ext cx="2216889" cy="1477328"/>
          </a:xfrm>
          <a:prstGeom prst="rect">
            <a:avLst/>
          </a:prstGeom>
          <a:noFill/>
        </p:spPr>
        <p:txBody>
          <a:bodyPr wrap="none" rtlCol="0">
            <a:spAutoFit/>
          </a:bodyPr>
          <a:lstStyle/>
          <a:p>
            <a:r>
              <a:rPr lang="en-US" dirty="0" smtClean="0"/>
              <a:t>Options include:</a:t>
            </a:r>
          </a:p>
          <a:p>
            <a:r>
              <a:rPr lang="en-US" dirty="0" smtClean="0"/>
              <a:t>-maps, tables</a:t>
            </a:r>
          </a:p>
          <a:p>
            <a:r>
              <a:rPr lang="en-US" dirty="0" smtClean="0"/>
              <a:t>-ArcGIS </a:t>
            </a:r>
            <a:r>
              <a:rPr lang="en-US" dirty="0" err="1" smtClean="0"/>
              <a:t>shapefiles</a:t>
            </a:r>
            <a:endParaRPr lang="en-US" dirty="0" smtClean="0"/>
          </a:p>
          <a:p>
            <a:r>
              <a:rPr lang="en-US" dirty="0" smtClean="0"/>
              <a:t>-</a:t>
            </a:r>
            <a:r>
              <a:rPr lang="en-US" dirty="0" err="1" smtClean="0"/>
              <a:t>NetMap</a:t>
            </a:r>
            <a:r>
              <a:rPr lang="en-US" dirty="0" smtClean="0"/>
              <a:t> tools &amp; data</a:t>
            </a:r>
          </a:p>
          <a:p>
            <a:r>
              <a:rPr lang="en-US" dirty="0" smtClean="0"/>
              <a:t>-online tools</a:t>
            </a:r>
            <a:endParaRPr lang="en-US" dirty="0"/>
          </a:p>
        </p:txBody>
      </p:sp>
    </p:spTree>
    <p:extLst>
      <p:ext uri="{BB962C8B-B14F-4D97-AF65-F5344CB8AC3E}">
        <p14:creationId xmlns:p14="http://schemas.microsoft.com/office/powerpoint/2010/main" val="270965803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378" y="566967"/>
            <a:ext cx="9070866" cy="1586487"/>
          </a:xfrm>
          <a:prstGeom prst="rect">
            <a:avLst/>
          </a:prstGeom>
        </p:spPr>
      </p:pic>
      <p:sp>
        <p:nvSpPr>
          <p:cNvPr id="3" name="Oval 2"/>
          <p:cNvSpPr/>
          <p:nvPr/>
        </p:nvSpPr>
        <p:spPr>
          <a:xfrm>
            <a:off x="6421900" y="902632"/>
            <a:ext cx="1688757" cy="1507524"/>
          </a:xfrm>
          <a:prstGeom prst="ellipse">
            <a:avLst/>
          </a:prstGeom>
          <a:no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531428" y="2575249"/>
            <a:ext cx="3654205" cy="2862322"/>
          </a:xfrm>
          <a:prstGeom prst="rect">
            <a:avLst/>
          </a:prstGeom>
          <a:noFill/>
        </p:spPr>
        <p:txBody>
          <a:bodyPr wrap="none" rtlCol="0">
            <a:spAutoFit/>
          </a:bodyPr>
          <a:lstStyle/>
          <a:p>
            <a:r>
              <a:rPr lang="en-US" dirty="0" smtClean="0"/>
              <a:t>Field measurements could include:</a:t>
            </a:r>
          </a:p>
          <a:p>
            <a:r>
              <a:rPr lang="en-US" dirty="0" smtClean="0"/>
              <a:t>-current instream conditions</a:t>
            </a:r>
          </a:p>
          <a:p>
            <a:r>
              <a:rPr lang="en-US" dirty="0" smtClean="0"/>
              <a:t>-in-stream wood availability</a:t>
            </a:r>
          </a:p>
          <a:p>
            <a:r>
              <a:rPr lang="en-US" dirty="0" smtClean="0"/>
              <a:t>-gravel availability</a:t>
            </a:r>
          </a:p>
          <a:p>
            <a:r>
              <a:rPr lang="en-US" dirty="0" smtClean="0"/>
              <a:t>-riparian stand conditions/veg/shade</a:t>
            </a:r>
          </a:p>
          <a:p>
            <a:r>
              <a:rPr lang="en-US" dirty="0" smtClean="0"/>
              <a:t>-floodplain geometry</a:t>
            </a:r>
          </a:p>
          <a:p>
            <a:r>
              <a:rPr lang="en-US" dirty="0" smtClean="0"/>
              <a:t>-road factors</a:t>
            </a:r>
          </a:p>
          <a:p>
            <a:r>
              <a:rPr lang="en-US" dirty="0"/>
              <a:t> </a:t>
            </a:r>
            <a:r>
              <a:rPr lang="en-US" dirty="0" smtClean="0"/>
              <a:t> -surfacing</a:t>
            </a:r>
          </a:p>
          <a:p>
            <a:r>
              <a:rPr lang="en-US" dirty="0"/>
              <a:t> </a:t>
            </a:r>
            <a:r>
              <a:rPr lang="en-US" dirty="0" smtClean="0"/>
              <a:t> -maintenance</a:t>
            </a:r>
          </a:p>
          <a:p>
            <a:r>
              <a:rPr lang="en-US" dirty="0"/>
              <a:t> </a:t>
            </a:r>
            <a:r>
              <a:rPr lang="en-US" dirty="0" smtClean="0"/>
              <a:t> -and others.</a:t>
            </a:r>
            <a:endParaRPr lang="en-US" dirty="0"/>
          </a:p>
        </p:txBody>
      </p:sp>
      <p:cxnSp>
        <p:nvCxnSpPr>
          <p:cNvPr id="6" name="Straight Connector 5"/>
          <p:cNvCxnSpPr/>
          <p:nvPr/>
        </p:nvCxnSpPr>
        <p:spPr>
          <a:xfrm flipH="1" flipV="1">
            <a:off x="1548882" y="4945224"/>
            <a:ext cx="4873018" cy="37323"/>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539550" y="2236000"/>
            <a:ext cx="18662" cy="2709224"/>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83763" y="5057935"/>
            <a:ext cx="963341" cy="369332"/>
          </a:xfrm>
          <a:prstGeom prst="rect">
            <a:avLst/>
          </a:prstGeom>
          <a:noFill/>
        </p:spPr>
        <p:txBody>
          <a:bodyPr wrap="none" rtlCol="0">
            <a:spAutoFit/>
          </a:bodyPr>
          <a:lstStyle/>
          <a:p>
            <a:r>
              <a:rPr lang="en-US" dirty="0" smtClean="0"/>
              <a:t>Iterative</a:t>
            </a:r>
            <a:endParaRPr lang="en-US" dirty="0"/>
          </a:p>
        </p:txBody>
      </p:sp>
    </p:spTree>
    <p:extLst>
      <p:ext uri="{BB962C8B-B14F-4D97-AF65-F5344CB8AC3E}">
        <p14:creationId xmlns:p14="http://schemas.microsoft.com/office/powerpoint/2010/main" val="27824197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the e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3171798" y="306343"/>
            <a:ext cx="5517401" cy="3625152"/>
          </a:xfrm>
          <a:prstGeom prst="rect">
            <a:avLst/>
          </a:prstGeom>
        </p:spPr>
      </p:pic>
    </p:spTree>
    <p:extLst>
      <p:ext uri="{BB962C8B-B14F-4D97-AF65-F5344CB8AC3E}">
        <p14:creationId xmlns:p14="http://schemas.microsoft.com/office/powerpoint/2010/main" val="27480637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7874" y="1317688"/>
            <a:ext cx="5807242" cy="369243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811" y="1317688"/>
            <a:ext cx="5177564" cy="318963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2194" y="3834062"/>
            <a:ext cx="4330362" cy="2834437"/>
          </a:xfrm>
          <a:prstGeom prst="rect">
            <a:avLst/>
          </a:prstGeom>
        </p:spPr>
      </p:pic>
      <p:sp>
        <p:nvSpPr>
          <p:cNvPr id="8" name="TextBox 7"/>
          <p:cNvSpPr txBox="1"/>
          <p:nvPr/>
        </p:nvSpPr>
        <p:spPr>
          <a:xfrm>
            <a:off x="352927" y="208547"/>
            <a:ext cx="8066952" cy="400110"/>
          </a:xfrm>
          <a:prstGeom prst="rect">
            <a:avLst/>
          </a:prstGeom>
          <a:noFill/>
        </p:spPr>
        <p:txBody>
          <a:bodyPr wrap="none" rtlCol="0">
            <a:spAutoFit/>
          </a:bodyPr>
          <a:lstStyle/>
          <a:p>
            <a:r>
              <a:rPr lang="en-US" sz="2000" b="1" dirty="0" smtClean="0"/>
              <a:t>In-stream Structures Require Sediment to Function Properly (create pools)</a:t>
            </a:r>
            <a:endParaRPr lang="en-US" sz="2000" b="1" dirty="0"/>
          </a:p>
        </p:txBody>
      </p:sp>
    </p:spTree>
    <p:extLst>
      <p:ext uri="{BB962C8B-B14F-4D97-AF65-F5344CB8AC3E}">
        <p14:creationId xmlns:p14="http://schemas.microsoft.com/office/powerpoint/2010/main" val="1807931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261" y="131806"/>
            <a:ext cx="3472466" cy="3416320"/>
          </a:xfrm>
          <a:prstGeom prst="rect">
            <a:avLst/>
          </a:prstGeom>
          <a:noFill/>
        </p:spPr>
        <p:txBody>
          <a:bodyPr wrap="square" rtlCol="0">
            <a:spAutoFit/>
          </a:bodyPr>
          <a:lstStyle/>
          <a:p>
            <a:r>
              <a:rPr lang="en-US" sz="2400" b="1" dirty="0" smtClean="0"/>
              <a:t>Addendum:  </a:t>
            </a:r>
            <a:r>
              <a:rPr lang="en-US" sz="2400" b="1" dirty="0" smtClean="0"/>
              <a:t>Add Gravel Supply, </a:t>
            </a:r>
            <a:endParaRPr lang="en-US" sz="2400" b="1" dirty="0" smtClean="0"/>
          </a:p>
          <a:p>
            <a:r>
              <a:rPr lang="en-US" sz="2400" b="1" dirty="0" smtClean="0"/>
              <a:t>e.g</a:t>
            </a:r>
            <a:r>
              <a:rPr lang="en-US" sz="2400" b="1" dirty="0" smtClean="0"/>
              <a:t>., erosion </a:t>
            </a:r>
            <a:r>
              <a:rPr lang="en-US" sz="2400" b="1" dirty="0" smtClean="0"/>
              <a:t>driven </a:t>
            </a:r>
            <a:r>
              <a:rPr lang="en-US" sz="2400" b="1" dirty="0" smtClean="0"/>
              <a:t>by hillslope </a:t>
            </a:r>
            <a:endParaRPr lang="en-US" sz="2400" b="1" dirty="0" smtClean="0"/>
          </a:p>
          <a:p>
            <a:r>
              <a:rPr lang="en-US" sz="2400" b="1" dirty="0" smtClean="0"/>
              <a:t>gradient </a:t>
            </a:r>
            <a:r>
              <a:rPr lang="en-US" sz="2400" b="1" dirty="0" smtClean="0"/>
              <a:t>&amp; convergence, </a:t>
            </a:r>
            <a:endParaRPr lang="en-US" sz="2400" b="1" dirty="0" smtClean="0"/>
          </a:p>
          <a:p>
            <a:r>
              <a:rPr lang="en-US" sz="2400" b="1" dirty="0" smtClean="0"/>
              <a:t>plus </a:t>
            </a:r>
            <a:r>
              <a:rPr lang="en-US" sz="2400" b="1" dirty="0" smtClean="0"/>
              <a:t>consider rock hardness that </a:t>
            </a:r>
            <a:r>
              <a:rPr lang="en-US" sz="2400" b="1" dirty="0" smtClean="0"/>
              <a:t>is                                                                                                                                                      </a:t>
            </a:r>
            <a:r>
              <a:rPr lang="en-US" sz="2400" b="1" dirty="0" smtClean="0"/>
              <a:t>related to ability to create gravels</a:t>
            </a:r>
            <a:endParaRPr lang="en-US" sz="2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709" y="131806"/>
            <a:ext cx="7951448" cy="6561654"/>
          </a:xfrm>
          <a:prstGeom prst="rect">
            <a:avLst/>
          </a:prstGeom>
        </p:spPr>
      </p:pic>
    </p:spTree>
    <p:extLst>
      <p:ext uri="{BB962C8B-B14F-4D97-AF65-F5344CB8AC3E}">
        <p14:creationId xmlns:p14="http://schemas.microsoft.com/office/powerpoint/2010/main" val="221220916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042" y="183561"/>
            <a:ext cx="8768615" cy="6570692"/>
          </a:xfrm>
          <a:prstGeom prst="rect">
            <a:avLst/>
          </a:prstGeom>
        </p:spPr>
      </p:pic>
    </p:spTree>
    <p:extLst>
      <p:ext uri="{BB962C8B-B14F-4D97-AF65-F5344CB8AC3E}">
        <p14:creationId xmlns:p14="http://schemas.microsoft.com/office/powerpoint/2010/main" val="22163254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441325" y="609600"/>
            <a:ext cx="83820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tx1"/>
                </a:solidFill>
                <a:latin typeface="Times New Roman" panose="02020603050405020304" pitchFamily="18" charset="0"/>
                <a:cs typeface="Arial" panose="020B0604020202020204" pitchFamily="34" charset="0"/>
              </a:defRPr>
            </a:lvl1pPr>
            <a:lvl2pPr marL="742950" indent="-285750" eaLnBrk="0" hangingPunct="0">
              <a:defRPr sz="3200" b="1" i="1">
                <a:solidFill>
                  <a:schemeClr val="tx1"/>
                </a:solidFill>
                <a:latin typeface="Times New Roman" panose="02020603050405020304" pitchFamily="18" charset="0"/>
                <a:cs typeface="Arial" panose="020B0604020202020204" pitchFamily="34" charset="0"/>
              </a:defRPr>
            </a:lvl2pPr>
            <a:lvl3pPr marL="1143000" indent="-228600" eaLnBrk="0" hangingPunct="0">
              <a:defRPr sz="3200" b="1" i="1">
                <a:solidFill>
                  <a:schemeClr val="tx1"/>
                </a:solidFill>
                <a:latin typeface="Times New Roman" panose="02020603050405020304" pitchFamily="18" charset="0"/>
                <a:cs typeface="Arial" panose="020B0604020202020204" pitchFamily="34" charset="0"/>
              </a:defRPr>
            </a:lvl3pPr>
            <a:lvl4pPr marL="1600200" indent="-228600" eaLnBrk="0" hangingPunct="0">
              <a:defRPr sz="3200" b="1" i="1">
                <a:solidFill>
                  <a:schemeClr val="tx1"/>
                </a:solidFill>
                <a:latin typeface="Times New Roman" panose="02020603050405020304" pitchFamily="18" charset="0"/>
                <a:cs typeface="Arial" panose="020B0604020202020204" pitchFamily="34" charset="0"/>
              </a:defRPr>
            </a:lvl4pPr>
            <a:lvl5pPr marL="2057400" indent="-228600" eaLnBrk="0" hangingPunct="0">
              <a:defRPr sz="3200" b="1" i="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cs typeface="Arial" panose="020B0604020202020204" pitchFamily="34" charset="0"/>
              </a:defRPr>
            </a:lvl9pPr>
          </a:lstStyle>
          <a:p>
            <a:pPr eaLnBrk="1" hangingPunct="1"/>
            <a:r>
              <a:rPr lang="en-US" altLang="en-US"/>
              <a:t>NetMap: A collaborative enterprise since 2007</a:t>
            </a:r>
          </a:p>
          <a:p>
            <a:pPr eaLnBrk="1" hangingPunct="1"/>
            <a:endParaRPr lang="en-US" altLang="en-US" sz="2800"/>
          </a:p>
          <a:p>
            <a:pPr eaLnBrk="1" hangingPunct="1"/>
            <a:r>
              <a:rPr lang="en-US" altLang="en-US" sz="2400" i="0"/>
              <a:t>-National Forests (WA, OR, NCA, AK, ID, MT)</a:t>
            </a:r>
          </a:p>
          <a:p>
            <a:pPr eaLnBrk="1" hangingPunct="1"/>
            <a:r>
              <a:rPr lang="en-US" altLang="en-US" sz="2400" i="0"/>
              <a:t>-Forest Service Research: PNW; PSW, RMRS</a:t>
            </a:r>
          </a:p>
          <a:p>
            <a:pPr eaLnBrk="1" hangingPunct="1"/>
            <a:r>
              <a:rPr lang="en-US" altLang="en-US" sz="2400" i="0"/>
              <a:t>-USFWS</a:t>
            </a:r>
          </a:p>
          <a:p>
            <a:pPr eaLnBrk="1" hangingPunct="1"/>
            <a:r>
              <a:rPr lang="en-US" altLang="en-US" sz="2400" i="0"/>
              <a:t>-NOAA </a:t>
            </a:r>
          </a:p>
          <a:p>
            <a:pPr eaLnBrk="1" hangingPunct="1"/>
            <a:r>
              <a:rPr lang="en-US" altLang="en-US" sz="2400" i="0"/>
              <a:t>-BLM </a:t>
            </a:r>
          </a:p>
          <a:p>
            <a:pPr eaLnBrk="1" hangingPunct="1"/>
            <a:r>
              <a:rPr lang="en-US" altLang="en-US" sz="2400" i="0"/>
              <a:t>-EPA</a:t>
            </a:r>
          </a:p>
          <a:p>
            <a:pPr eaLnBrk="1" hangingPunct="1"/>
            <a:r>
              <a:rPr lang="en-US" altLang="en-US" sz="2400" i="0"/>
              <a:t>-Oregon Dept of Forestry</a:t>
            </a:r>
          </a:p>
          <a:p>
            <a:pPr eaLnBrk="1" hangingPunct="1"/>
            <a:r>
              <a:rPr lang="en-US" altLang="en-US" sz="2400" i="0"/>
              <a:t>-OR/WA Fish and Wildlife</a:t>
            </a:r>
          </a:p>
          <a:p>
            <a:pPr eaLnBrk="1" hangingPunct="1"/>
            <a:r>
              <a:rPr lang="en-US" altLang="en-US" sz="2400" i="0"/>
              <a:t>-NGOs (TNC, Ecotrust, Wild Salmon Center)</a:t>
            </a:r>
          </a:p>
          <a:p>
            <a:pPr eaLnBrk="1" hangingPunct="1"/>
            <a:r>
              <a:rPr lang="en-US" altLang="en-US" sz="2400" i="0"/>
              <a:t>-Watershed Councils</a:t>
            </a:r>
          </a:p>
          <a:p>
            <a:pPr eaLnBrk="1" hangingPunct="1"/>
            <a:r>
              <a:rPr lang="en-US" altLang="en-US" sz="2400" i="0"/>
              <a:t>-Universities</a:t>
            </a:r>
          </a:p>
          <a:p>
            <a:pPr eaLnBrk="1" hangingPunct="1"/>
            <a:r>
              <a:rPr lang="en-US" altLang="en-US" sz="2400" i="0"/>
              <a:t>-Private </a:t>
            </a:r>
          </a:p>
          <a:p>
            <a:pPr eaLnBrk="1" hangingPunct="1"/>
            <a:r>
              <a:rPr lang="en-US" altLang="en-US" sz="2400" i="0"/>
              <a:t>-International</a:t>
            </a:r>
          </a:p>
        </p:txBody>
      </p:sp>
    </p:spTree>
    <p:extLst>
      <p:ext uri="{BB962C8B-B14F-4D97-AF65-F5344CB8AC3E}">
        <p14:creationId xmlns:p14="http://schemas.microsoft.com/office/powerpoint/2010/main" val="6952712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2169" y="226542"/>
            <a:ext cx="8719278" cy="6547902"/>
          </a:xfrm>
          <a:prstGeom prst="rect">
            <a:avLst/>
          </a:prstGeom>
        </p:spPr>
      </p:pic>
    </p:spTree>
    <p:extLst>
      <p:ext uri="{BB962C8B-B14F-4D97-AF65-F5344CB8AC3E}">
        <p14:creationId xmlns:p14="http://schemas.microsoft.com/office/powerpoint/2010/main" val="376714782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9513" y="131806"/>
            <a:ext cx="8198848" cy="461665"/>
          </a:xfrm>
          <a:prstGeom prst="rect">
            <a:avLst/>
          </a:prstGeom>
          <a:noFill/>
        </p:spPr>
        <p:txBody>
          <a:bodyPr wrap="none" rtlCol="0">
            <a:spAutoFit/>
          </a:bodyPr>
          <a:lstStyle/>
          <a:p>
            <a:r>
              <a:rPr lang="en-US" sz="2400" b="1" dirty="0" smtClean="0"/>
              <a:t>Combine </a:t>
            </a:r>
            <a:r>
              <a:rPr lang="en-US" sz="2400" b="1" dirty="0" err="1" smtClean="0"/>
              <a:t>coho</a:t>
            </a:r>
            <a:r>
              <a:rPr lang="en-US" sz="2400" b="1" dirty="0" smtClean="0"/>
              <a:t> IP + in-stream wood recruitment + gravel </a:t>
            </a:r>
            <a:r>
              <a:rPr lang="en-US" sz="2400" b="1" dirty="0"/>
              <a:t>s</a:t>
            </a:r>
            <a:r>
              <a:rPr lang="en-US" sz="2400" b="1" dirty="0" smtClean="0"/>
              <a:t>upply</a:t>
            </a:r>
            <a:endParaRPr lang="en-US" sz="2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13" y="704210"/>
            <a:ext cx="7251440" cy="6171649"/>
          </a:xfrm>
          <a:prstGeom prst="rect">
            <a:avLst/>
          </a:prstGeom>
        </p:spPr>
      </p:pic>
      <p:sp>
        <p:nvSpPr>
          <p:cNvPr id="6" name="TextBox 5"/>
          <p:cNvSpPr txBox="1"/>
          <p:nvPr/>
        </p:nvSpPr>
        <p:spPr>
          <a:xfrm>
            <a:off x="7580953" y="704211"/>
            <a:ext cx="4263090" cy="2308324"/>
          </a:xfrm>
          <a:prstGeom prst="rect">
            <a:avLst/>
          </a:prstGeom>
          <a:noFill/>
        </p:spPr>
        <p:txBody>
          <a:bodyPr wrap="none" rtlCol="0">
            <a:spAutoFit/>
          </a:bodyPr>
          <a:lstStyle/>
          <a:p>
            <a:r>
              <a:rPr lang="en-US" b="1" i="1" dirty="0" smtClean="0"/>
              <a:t>For example, locate area with the</a:t>
            </a:r>
          </a:p>
          <a:p>
            <a:r>
              <a:rPr lang="en-US" b="1" i="1" dirty="0" smtClean="0"/>
              <a:t>highest </a:t>
            </a:r>
            <a:r>
              <a:rPr lang="en-US" b="1" i="1" dirty="0" err="1" smtClean="0"/>
              <a:t>coho</a:t>
            </a:r>
            <a:r>
              <a:rPr lang="en-US" b="1" i="1" dirty="0" smtClean="0"/>
              <a:t> intrinsic potential (top 15%), </a:t>
            </a:r>
          </a:p>
          <a:p>
            <a:r>
              <a:rPr lang="en-US" b="1" i="1" dirty="0" smtClean="0"/>
              <a:t>the highest in-stream wood recruitment</a:t>
            </a:r>
          </a:p>
          <a:p>
            <a:r>
              <a:rPr lang="en-US" b="1" i="1" dirty="0" smtClean="0"/>
              <a:t>(top 15%) and the highest gravel supply </a:t>
            </a:r>
          </a:p>
          <a:p>
            <a:r>
              <a:rPr lang="en-US" b="1" i="1" dirty="0" smtClean="0"/>
              <a:t>(top 50%).</a:t>
            </a:r>
          </a:p>
          <a:p>
            <a:endParaRPr lang="en-US" b="1" i="1" dirty="0"/>
          </a:p>
          <a:p>
            <a:r>
              <a:rPr lang="en-US" b="1" i="1" dirty="0" smtClean="0"/>
              <a:t>This yields 226 sites or 1% of the channel</a:t>
            </a:r>
          </a:p>
          <a:p>
            <a:r>
              <a:rPr lang="en-US" b="1" i="1" dirty="0" smtClean="0"/>
              <a:t>network</a:t>
            </a:r>
          </a:p>
        </p:txBody>
      </p:sp>
    </p:spTree>
    <p:extLst>
      <p:ext uri="{BB962C8B-B14F-4D97-AF65-F5344CB8AC3E}">
        <p14:creationId xmlns:p14="http://schemas.microsoft.com/office/powerpoint/2010/main" val="32792772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44008</TotalTime>
  <Words>6400</Words>
  <Application>Microsoft Office PowerPoint</Application>
  <PresentationFormat>Widescreen</PresentationFormat>
  <Paragraphs>501</Paragraphs>
  <Slides>91</Slides>
  <Notes>90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91</vt:i4>
      </vt:variant>
    </vt:vector>
  </HeadingPairs>
  <TitlesOfParts>
    <vt:vector size="98" baseType="lpstr">
      <vt:lpstr>Arial</vt:lpstr>
      <vt:lpstr>Calibri</vt:lpstr>
      <vt:lpstr>Calibri Light</vt:lpstr>
      <vt:lpstr>Symbol</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Benda</dc:creator>
  <cp:lastModifiedBy>Beast</cp:lastModifiedBy>
  <cp:revision>356</cp:revision>
  <dcterms:created xsi:type="dcterms:W3CDTF">2014-12-05T16:41:31Z</dcterms:created>
  <dcterms:modified xsi:type="dcterms:W3CDTF">2015-02-20T02:17:50Z</dcterms:modified>
</cp:coreProperties>
</file>