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5" r:id="rId5"/>
    <p:sldId id="290" r:id="rId6"/>
    <p:sldId id="257" r:id="rId7"/>
    <p:sldId id="263" r:id="rId8"/>
    <p:sldId id="264" r:id="rId9"/>
    <p:sldId id="268" r:id="rId10"/>
    <p:sldId id="269" r:id="rId11"/>
    <p:sldId id="282" r:id="rId12"/>
    <p:sldId id="291" r:id="rId13"/>
    <p:sldId id="274" r:id="rId14"/>
    <p:sldId id="271" r:id="rId15"/>
    <p:sldId id="273" r:id="rId16"/>
    <p:sldId id="284" r:id="rId17"/>
    <p:sldId id="288" r:id="rId18"/>
    <p:sldId id="285" r:id="rId19"/>
    <p:sldId id="283" r:id="rId20"/>
    <p:sldId id="275" r:id="rId21"/>
    <p:sldId id="280" r:id="rId22"/>
    <p:sldId id="276" r:id="rId23"/>
    <p:sldId id="287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0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2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3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3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5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6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6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4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63378-88DB-44DB-A468-075624698B0A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8AC8F-9D6E-4803-A6F7-C8F1B6BA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5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7895" y="231821"/>
            <a:ext cx="10983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Optimizing Riparian </a:t>
            </a:r>
            <a:r>
              <a:rPr lang="en-US" sz="4000" b="1" dirty="0" smtClean="0"/>
              <a:t>Buffers for </a:t>
            </a:r>
            <a:r>
              <a:rPr lang="en-US" sz="4000" b="1" dirty="0" smtClean="0"/>
              <a:t>Thermal Protection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078" y="1555260"/>
            <a:ext cx="5248658" cy="4266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8759" y="6040192"/>
            <a:ext cx="5141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TerrainWorks</a:t>
            </a:r>
            <a:r>
              <a:rPr lang="en-US" sz="2400" b="1" dirty="0" smtClean="0"/>
              <a:t> (www.terrainworks.com)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9088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874334"/>
              </p:ext>
            </p:extLst>
          </p:nvPr>
        </p:nvGraphicFramePr>
        <p:xfrm>
          <a:off x="3023314" y="1474237"/>
          <a:ext cx="7190954" cy="479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Corel DESIGNER" r:id="rId3" imgW="4151403" imgH="2766690" progId="CorelDESIGNER.Graphic.14">
                  <p:embed/>
                </p:oleObj>
              </mc:Choice>
              <mc:Fallback>
                <p:oleObj name="Corel DESIGNER" r:id="rId3" imgW="4151403" imgH="2766690" progId="CorelDESIGNER.Graphic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314" y="1474237"/>
                        <a:ext cx="7190954" cy="4793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134" y="270588"/>
            <a:ext cx="11165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Optimized buffers - analysis approach</a:t>
            </a:r>
          </a:p>
          <a:p>
            <a:r>
              <a:rPr lang="en-US" dirty="0" smtClean="0"/>
              <a:t>1) calculate bare Earth radiation (</a:t>
            </a:r>
            <a:r>
              <a:rPr lang="en-US" dirty="0" smtClean="0"/>
              <a:t>maximum),</a:t>
            </a:r>
            <a:endParaRPr lang="en-US" dirty="0" smtClean="0"/>
          </a:p>
          <a:p>
            <a:r>
              <a:rPr lang="en-US" dirty="0" smtClean="0"/>
              <a:t>2) calculate </a:t>
            </a:r>
            <a:r>
              <a:rPr lang="en-US" u="sng" dirty="0" smtClean="0"/>
              <a:t>maximum </a:t>
            </a:r>
            <a:r>
              <a:rPr lang="en-US" dirty="0" smtClean="0"/>
              <a:t>possible radiation </a:t>
            </a:r>
            <a:r>
              <a:rPr lang="en-US" dirty="0" smtClean="0"/>
              <a:t>reduction or protection </a:t>
            </a:r>
            <a:r>
              <a:rPr lang="en-US" dirty="0" smtClean="0"/>
              <a:t>(500 m </a:t>
            </a:r>
            <a:r>
              <a:rPr lang="en-US" dirty="0" smtClean="0"/>
              <a:t>forest width</a:t>
            </a:r>
            <a:r>
              <a:rPr lang="en-US" dirty="0" smtClean="0"/>
              <a:t>, density = 0.7),</a:t>
            </a:r>
          </a:p>
          <a:p>
            <a:r>
              <a:rPr lang="en-US" dirty="0" smtClean="0"/>
              <a:t>3) specify a percent reduction in radiation (25%, 50%, 75%, 90%, 95%, 99%) between bare Earth and the maximum </a:t>
            </a:r>
            <a:r>
              <a:rPr lang="en-US" dirty="0" smtClean="0"/>
              <a:t>reduction.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6839" y="1700118"/>
            <a:ext cx="116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Bare Earth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45690" y="3870763"/>
            <a:ext cx="113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</a:t>
            </a:r>
          </a:p>
          <a:p>
            <a:r>
              <a:rPr lang="en-US" dirty="0" smtClean="0"/>
              <a:t>reduction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189445" y="1884784"/>
            <a:ext cx="6997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214268" y="4517094"/>
            <a:ext cx="0" cy="7920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66931" y="4861249"/>
            <a:ext cx="1362269" cy="93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6931" y="4861249"/>
            <a:ext cx="0" cy="11891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99966" y="6006422"/>
            <a:ext cx="210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Specify % protection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94515" y="4865914"/>
            <a:ext cx="0" cy="788437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94515" y="4445179"/>
            <a:ext cx="159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– 90%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77090" y="573899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err="1" smtClean="0"/>
              <a:t>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49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22" y="377671"/>
            <a:ext cx="6588011" cy="6139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31" y="270455"/>
            <a:ext cx="46150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Here is a mapped example of</a:t>
            </a:r>
          </a:p>
          <a:p>
            <a:r>
              <a:rPr lang="en-US" sz="2400" b="1" dirty="0" smtClean="0"/>
              <a:t>model outputs:</a:t>
            </a:r>
          </a:p>
          <a:p>
            <a:endParaRPr lang="en-US" sz="2400" b="1" dirty="0"/>
          </a:p>
          <a:p>
            <a:r>
              <a:rPr lang="en-US" sz="2400" b="1" dirty="0" smtClean="0"/>
              <a:t>Optimized </a:t>
            </a:r>
            <a:r>
              <a:rPr lang="en-US" sz="2400" b="1" dirty="0" smtClean="0"/>
              <a:t>buffers are less</a:t>
            </a:r>
          </a:p>
          <a:p>
            <a:r>
              <a:rPr lang="en-US" sz="2400" b="1" dirty="0" smtClean="0"/>
              <a:t>wide on the north sides of streams</a:t>
            </a:r>
          </a:p>
          <a:p>
            <a:r>
              <a:rPr lang="en-US" sz="2400" b="1" dirty="0" smtClean="0"/>
              <a:t>along east – west flowing channels</a:t>
            </a:r>
          </a:p>
          <a:p>
            <a:endParaRPr lang="en-US" sz="2400" b="1" dirty="0"/>
          </a:p>
          <a:p>
            <a:r>
              <a:rPr lang="en-US" sz="2400" b="1" dirty="0" smtClean="0"/>
              <a:t>little difference in north – sound</a:t>
            </a:r>
          </a:p>
          <a:p>
            <a:r>
              <a:rPr lang="en-US" sz="2400" b="1" dirty="0" smtClean="0"/>
              <a:t>trending streams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62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41" y="425003"/>
            <a:ext cx="116665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next three slides illustrate the effects of stream orientation (azimuth) on </a:t>
            </a:r>
          </a:p>
          <a:p>
            <a:r>
              <a:rPr lang="en-US" sz="2800" b="1" dirty="0" smtClean="0"/>
              <a:t>left and right buffers at three levels of thermal loading protection:</a:t>
            </a:r>
          </a:p>
          <a:p>
            <a:r>
              <a:rPr lang="en-US" sz="2800" b="1" dirty="0" smtClean="0"/>
              <a:t>80%, 90% and 99%; observe the y axis differences in left-right buffer widths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577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7" y="916350"/>
            <a:ext cx="8682835" cy="4502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62" y="2066794"/>
            <a:ext cx="2777348" cy="2378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957" y="162838"/>
            <a:ext cx="983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Optimized Buffer width (left-right) versus channel azimuth (80% protection)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6671" y="5525923"/>
            <a:ext cx="431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Average tree </a:t>
            </a:r>
            <a:r>
              <a:rPr lang="en-US" b="1" dirty="0" err="1" smtClean="0"/>
              <a:t>ht</a:t>
            </a:r>
            <a:r>
              <a:rPr lang="en-US" b="1" dirty="0" smtClean="0"/>
              <a:t> = 25 m (82 </a:t>
            </a:r>
            <a:r>
              <a:rPr lang="en-US" b="1" dirty="0" err="1" smtClean="0"/>
              <a:t>ft</a:t>
            </a:r>
            <a:r>
              <a:rPr lang="en-US" b="1" dirty="0" smtClean="0"/>
              <a:t>); density = 0.7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6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62" y="2066794"/>
            <a:ext cx="2777348" cy="2378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957" y="162838"/>
            <a:ext cx="983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Optimized Buffer width (left-right) versus channel azimuth (90</a:t>
            </a:r>
            <a:r>
              <a:rPr lang="en-US" sz="2400" b="1" dirty="0" smtClean="0"/>
              <a:t>% protection)</a:t>
            </a:r>
            <a:endParaRPr 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7" y="969171"/>
            <a:ext cx="8645257" cy="4478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671" y="5525923"/>
            <a:ext cx="431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Average tree </a:t>
            </a:r>
            <a:r>
              <a:rPr lang="en-US" b="1" dirty="0" err="1" smtClean="0"/>
              <a:t>ht</a:t>
            </a:r>
            <a:r>
              <a:rPr lang="en-US" b="1" dirty="0" smtClean="0"/>
              <a:t> = 25 m (82 </a:t>
            </a:r>
            <a:r>
              <a:rPr lang="en-US" b="1" dirty="0" err="1" smtClean="0"/>
              <a:t>ft</a:t>
            </a:r>
            <a:r>
              <a:rPr lang="en-US" b="1" dirty="0" smtClean="0"/>
              <a:t>); density = 0.7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23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62" y="2066794"/>
            <a:ext cx="2777348" cy="2378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5" y="1092989"/>
            <a:ext cx="8744758" cy="4744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957" y="162838"/>
            <a:ext cx="983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Optimized Buffer width (left-right) versus channel azimuth (99</a:t>
            </a:r>
            <a:r>
              <a:rPr lang="en-US" sz="2400" b="1" dirty="0" smtClean="0"/>
              <a:t>% protection)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2765" y="5936282"/>
            <a:ext cx="4316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Average tree </a:t>
            </a:r>
            <a:r>
              <a:rPr lang="en-US" b="1" dirty="0" err="1" smtClean="0"/>
              <a:t>ht</a:t>
            </a:r>
            <a:r>
              <a:rPr lang="en-US" b="1" dirty="0" smtClean="0"/>
              <a:t> = 25 m (82 </a:t>
            </a:r>
            <a:r>
              <a:rPr lang="en-US" b="1" dirty="0" err="1" smtClean="0"/>
              <a:t>ft</a:t>
            </a:r>
            <a:r>
              <a:rPr lang="en-US" b="1" dirty="0" smtClean="0"/>
              <a:t>); density = 0.7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72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122007"/>
              </p:ext>
            </p:extLst>
          </p:nvPr>
        </p:nvGraphicFramePr>
        <p:xfrm>
          <a:off x="875607" y="1068948"/>
          <a:ext cx="9955366" cy="4790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064"/>
                <a:gridCol w="2330064"/>
                <a:gridCol w="2603251"/>
                <a:gridCol w="2691987"/>
              </a:tblGrid>
              <a:tr h="1640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Prescription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Protection (%)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Area (acres)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 change </a:t>
                      </a:r>
                      <a:r>
                        <a:rPr lang="en-US" sz="2000" dirty="0" smtClean="0">
                          <a:effectLst/>
                        </a:rPr>
                        <a:t>of fixed width area to optimized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buffer areas at 95%, 98% and 99%, respectively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Optimized, Left-right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95%          98%         99%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6,780        9,315      11,228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           +37%      +65%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25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91%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5,219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r>
                        <a:rPr lang="en-US" sz="1600" dirty="0" smtClean="0">
                          <a:effectLst/>
                        </a:rPr>
                        <a:t>23%</a:t>
                      </a:r>
                      <a:r>
                        <a:rPr lang="en-US" sz="1800" b="1" baseline="30000" dirty="0" smtClean="0">
                          <a:effectLst/>
                        </a:rPr>
                        <a:t>1</a:t>
                      </a:r>
                      <a:r>
                        <a:rPr lang="en-US" sz="1600" dirty="0" smtClean="0">
                          <a:effectLst/>
                        </a:rPr>
                        <a:t>      </a:t>
                      </a:r>
                      <a:r>
                        <a:rPr lang="en-US" sz="1600" dirty="0">
                          <a:effectLst/>
                        </a:rPr>
                        <a:t>-43%      -53%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50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10, 428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+54%      +12%      -7%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75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99.7%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15,657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+130%      +68%     +39%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100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99.9%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20,874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+207%      +124%      +86%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7181" y="0"/>
            <a:ext cx="107043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Comparison of optimized versus fixed with buffers, percent protection </a:t>
            </a:r>
          </a:p>
          <a:p>
            <a:r>
              <a:rPr lang="en-US" sz="2800" b="1" dirty="0" smtClean="0"/>
              <a:t>and area required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4552" y="6117465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</a:t>
            </a:r>
            <a:r>
              <a:rPr lang="en-US" b="1" dirty="0" smtClean="0"/>
              <a:t> ((5,219-6,780)/5,219)*100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05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2" y="231604"/>
            <a:ext cx="10478539" cy="59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40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54539"/>
              </p:ext>
            </p:extLst>
          </p:nvPr>
        </p:nvGraphicFramePr>
        <p:xfrm>
          <a:off x="708340" y="528036"/>
          <a:ext cx="9955366" cy="4790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064"/>
                <a:gridCol w="2330064"/>
                <a:gridCol w="2603251"/>
                <a:gridCol w="2691987"/>
              </a:tblGrid>
              <a:tr h="16406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Prescription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Protection (%)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Area (acres)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Percent change of fixed width area to optimized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buffer areas at 95%, 98% and 99%, respectively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Optimized, Left-right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95%          98%         99%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6,780        9,315      11,228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           +37%      +65%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25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91%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5,219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-23%      -43%      -53%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50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10, 428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+54%      +12%      -7%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75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99.7%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15,657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+130%      +68%     +39%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0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width 100 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99.9%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20,874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+207%      +124%      +86%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387191" y="3245480"/>
            <a:ext cx="721217" cy="656822"/>
          </a:xfrm>
          <a:prstGeom prst="ellipse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108408" y="1970469"/>
            <a:ext cx="721217" cy="656822"/>
          </a:xfrm>
          <a:prstGeom prst="ellipse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639576" y="3271236"/>
            <a:ext cx="721217" cy="656822"/>
          </a:xfrm>
          <a:prstGeom prst="ellipse">
            <a:avLst/>
          </a:prstGeom>
          <a:noFill/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340" y="5391786"/>
            <a:ext cx="10800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Matching an optimized buffer design to a protection level equal to that of a fixed width 50 </a:t>
            </a:r>
            <a:r>
              <a:rPr lang="en-US" i="1" dirty="0" err="1" smtClean="0"/>
              <a:t>ft</a:t>
            </a:r>
            <a:r>
              <a:rPr lang="en-US" i="1" dirty="0" smtClean="0"/>
              <a:t> buffer decreases the</a:t>
            </a:r>
          </a:p>
          <a:p>
            <a:r>
              <a:rPr lang="en-US" i="1" dirty="0" smtClean="0"/>
              <a:t>area under the buffer by 12% and ensures that 98% is the minimum protection – under the fixed 50ft, there</a:t>
            </a:r>
          </a:p>
          <a:p>
            <a:r>
              <a:rPr lang="en-US" i="1" dirty="0" smtClean="0"/>
              <a:t>will be reaches that will not meet that minimum protection (e.g., protection improvement)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08340" y="-31588"/>
            <a:ext cx="773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Comparing an optimized buffer to a fixed width 50 </a:t>
            </a:r>
            <a:r>
              <a:rPr lang="en-US" sz="2400" b="1" dirty="0" err="1" smtClean="0"/>
              <a:t>ft</a:t>
            </a:r>
            <a:r>
              <a:rPr lang="en-US" sz="2400" b="1" dirty="0" smtClean="0"/>
              <a:t> buffer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8340" y="6379198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1</a:t>
            </a:r>
            <a:r>
              <a:rPr lang="en-US" b="1" dirty="0" smtClean="0"/>
              <a:t> ((10,428-9,315)/9,315)*100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09950" y="3125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52" y="4269081"/>
            <a:ext cx="2777348" cy="2378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9" y="956063"/>
            <a:ext cx="9508974" cy="4942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440" y="207375"/>
            <a:ext cx="10511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optimized left-right buffer with a protection equivalent to a fixed 50 </a:t>
            </a:r>
            <a:r>
              <a:rPr lang="en-US" sz="2400" b="1" dirty="0" err="1" smtClean="0"/>
              <a:t>ft</a:t>
            </a:r>
            <a:r>
              <a:rPr lang="en-US" sz="2400" b="1" dirty="0" smtClean="0"/>
              <a:t> buffer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114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6929" y="200337"/>
            <a:ext cx="107426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We ask the question:</a:t>
            </a:r>
          </a:p>
          <a:p>
            <a:r>
              <a:rPr lang="en-US" sz="2800" dirty="0" smtClean="0"/>
              <a:t>What is the optimum design and width of riparian buffers to protect </a:t>
            </a:r>
          </a:p>
          <a:p>
            <a:r>
              <a:rPr lang="en-US" sz="2800" dirty="0" smtClean="0"/>
              <a:t>against increases in thermal energy and how does that compare to fixed </a:t>
            </a:r>
          </a:p>
          <a:p>
            <a:r>
              <a:rPr lang="en-US" sz="2800" dirty="0" smtClean="0"/>
              <a:t>with buffers in headwater streams?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909" y="2139329"/>
            <a:ext cx="5038725" cy="45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9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309" y="231562"/>
            <a:ext cx="382123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amount of thermal protection</a:t>
            </a:r>
          </a:p>
          <a:p>
            <a:r>
              <a:rPr lang="en-US" sz="2000" b="1" dirty="0" smtClean="0"/>
              <a:t>afforded by incrementally </a:t>
            </a:r>
          </a:p>
          <a:p>
            <a:r>
              <a:rPr lang="en-US" sz="2000" b="1" dirty="0" smtClean="0"/>
              <a:t>increasing buffer</a:t>
            </a:r>
          </a:p>
          <a:p>
            <a:r>
              <a:rPr lang="en-US" sz="2000" b="1" dirty="0" smtClean="0"/>
              <a:t>width rapidly diminishes</a:t>
            </a:r>
          </a:p>
          <a:p>
            <a:r>
              <a:rPr lang="en-US" sz="2000" b="1" dirty="0" smtClean="0"/>
              <a:t>with increasing absolute buffer </a:t>
            </a:r>
          </a:p>
          <a:p>
            <a:r>
              <a:rPr lang="en-US" sz="2000" b="1" dirty="0" smtClean="0"/>
              <a:t>width and the area </a:t>
            </a:r>
          </a:p>
          <a:p>
            <a:r>
              <a:rPr lang="en-US" sz="2000" b="1" dirty="0" smtClean="0"/>
              <a:t>encompassed by the buffer.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648" y="231562"/>
            <a:ext cx="7828772" cy="589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087" y="285533"/>
            <a:ext cx="119019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Predicted buffer width vs % protection is very sensitive to vegetation density term; reducing vegetation</a:t>
            </a:r>
          </a:p>
          <a:p>
            <a:r>
              <a:rPr lang="en-US" sz="2000" b="1" dirty="0" smtClean="0"/>
              <a:t>density to 0.50 yields 90% reduction for a 50ft buffer (rather than </a:t>
            </a:r>
            <a:r>
              <a:rPr lang="en-US" sz="2000" b="1" dirty="0" smtClean="0"/>
              <a:t>98% </a:t>
            </a:r>
            <a:r>
              <a:rPr lang="en-US" sz="2000" b="1" dirty="0" smtClean="0"/>
              <a:t>with a 0.7 density) and a 75 </a:t>
            </a:r>
            <a:r>
              <a:rPr lang="en-US" sz="2000" b="1" dirty="0" err="1" smtClean="0"/>
              <a:t>ft</a:t>
            </a:r>
            <a:r>
              <a:rPr lang="en-US" sz="2000" b="1" dirty="0" smtClean="0"/>
              <a:t> and </a:t>
            </a:r>
            <a:br>
              <a:rPr lang="en-US" sz="2000" b="1" dirty="0" smtClean="0"/>
            </a:br>
            <a:r>
              <a:rPr lang="en-US" sz="2000" b="1" dirty="0" smtClean="0"/>
              <a:t>100 </a:t>
            </a:r>
            <a:r>
              <a:rPr lang="en-US" sz="2000" b="1" dirty="0" err="1" smtClean="0"/>
              <a:t>ft</a:t>
            </a:r>
            <a:r>
              <a:rPr lang="en-US" sz="2000" b="1" dirty="0" smtClean="0"/>
              <a:t> buffer yields only 93.5% and 94% protection; the key here is to determine what the “natural” density of </a:t>
            </a:r>
            <a:br>
              <a:rPr lang="en-US" sz="2000" b="1" dirty="0" smtClean="0"/>
            </a:br>
            <a:r>
              <a:rPr lang="en-US" sz="2000" b="1" dirty="0" smtClean="0"/>
              <a:t>the riparian forest vegetation is and then use that as the baseline for all analyses and resulting buffer </a:t>
            </a:r>
            <a:br>
              <a:rPr lang="en-US" sz="2000" b="1" dirty="0" smtClean="0"/>
            </a:br>
            <a:r>
              <a:rPr lang="en-US" sz="2000" b="1" dirty="0" smtClean="0"/>
              <a:t>prescriptions (changing vegetation density will not change the results shown in this PPT).</a:t>
            </a:r>
            <a:endParaRPr lang="en-US" sz="20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320" y="2161447"/>
            <a:ext cx="5342142" cy="43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53" y="737937"/>
            <a:ext cx="1145794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Possible buffer strategies: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optimized (designer) buffers, select % protection, by tree </a:t>
            </a:r>
            <a:r>
              <a:rPr lang="en-US" b="1" dirty="0" smtClean="0"/>
              <a:t>height </a:t>
            </a:r>
            <a:r>
              <a:rPr lang="en-US" b="1" dirty="0" smtClean="0"/>
              <a:t>and density – left, right buffer dimensions vary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by channel segment azimuth etc. – create channel maps of optimized protection, apply reach by reach;</a:t>
            </a:r>
          </a:p>
          <a:p>
            <a:pPr marL="342900" indent="-342900">
              <a:buAutoNum type="arabicParenR" startAt="2"/>
            </a:pPr>
            <a:r>
              <a:rPr lang="en-US" b="1" dirty="0" smtClean="0"/>
              <a:t>use </a:t>
            </a:r>
            <a:r>
              <a:rPr lang="en-US" b="1" dirty="0" smtClean="0"/>
              <a:t>optimized </a:t>
            </a:r>
            <a:r>
              <a:rPr lang="en-US" b="1" dirty="0" smtClean="0"/>
              <a:t>buffers to match some level of fixed </a:t>
            </a:r>
            <a:r>
              <a:rPr lang="en-US" b="1" dirty="0" smtClean="0"/>
              <a:t>with buffer </a:t>
            </a:r>
            <a:r>
              <a:rPr lang="en-US" b="1" dirty="0" smtClean="0"/>
              <a:t>protection (which will increase the effectiveness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above many fixed with buffers, for example, the 50 </a:t>
            </a:r>
            <a:r>
              <a:rPr lang="en-US" b="1" dirty="0" err="1" smtClean="0"/>
              <a:t>ft</a:t>
            </a:r>
            <a:r>
              <a:rPr lang="en-US" b="1" dirty="0" smtClean="0"/>
              <a:t> fixed with buffer shown in this PPT)</a:t>
            </a:r>
            <a:r>
              <a:rPr lang="en-US" b="1" dirty="0" smtClean="0"/>
              <a:t>;</a:t>
            </a:r>
            <a:endParaRPr lang="en-US" b="1" dirty="0" smtClean="0"/>
          </a:p>
          <a:p>
            <a:pPr marL="342900" indent="-342900">
              <a:buAutoNum type="arabicParenR" startAt="3"/>
            </a:pPr>
            <a:r>
              <a:rPr lang="en-US" b="1" dirty="0" smtClean="0"/>
              <a:t>for headwater </a:t>
            </a:r>
            <a:r>
              <a:rPr lang="en-US" b="1" dirty="0" smtClean="0"/>
              <a:t>non fish streams, </a:t>
            </a:r>
            <a:r>
              <a:rPr lang="en-US" b="1" dirty="0" smtClean="0"/>
              <a:t>select </a:t>
            </a:r>
            <a:r>
              <a:rPr lang="en-US" b="1" dirty="0" smtClean="0"/>
              <a:t>% protection based on probability of being seasonal vs non seasonal;</a:t>
            </a:r>
          </a:p>
          <a:p>
            <a:pPr marL="342900" indent="-342900">
              <a:buAutoNum type="arabicParenR" startAt="3"/>
            </a:pPr>
            <a:r>
              <a:rPr lang="en-US" b="1" dirty="0" smtClean="0"/>
              <a:t>GIS based analysis will never be truly accurate with regards to channel orientation, channel width and tree height –</a:t>
            </a:r>
          </a:p>
          <a:p>
            <a:r>
              <a:rPr lang="en-US" b="1" dirty="0" smtClean="0"/>
              <a:t>      thus build a field based approach using a Tablet and or collect field data and re-calculate in the office (see next).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831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747" y="0"/>
            <a:ext cx="88199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39" y="206061"/>
            <a:ext cx="30557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Improve accuracy</a:t>
            </a:r>
          </a:p>
          <a:p>
            <a:r>
              <a:rPr lang="en-US" sz="2800" b="1" dirty="0" smtClean="0"/>
              <a:t>of optimized buffer</a:t>
            </a:r>
          </a:p>
          <a:p>
            <a:r>
              <a:rPr lang="en-US" sz="2800" b="1" dirty="0" smtClean="0"/>
              <a:t>designs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95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44" y="1725510"/>
            <a:ext cx="9477266" cy="359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4010" y="528034"/>
            <a:ext cx="9069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Contact us for further information (www.terrainworks.com)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8442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4" y="154546"/>
            <a:ext cx="111871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 answer that question, we employ </a:t>
            </a:r>
            <a:r>
              <a:rPr lang="en-US" sz="2800" dirty="0" err="1" smtClean="0"/>
              <a:t>NetMap’s</a:t>
            </a:r>
            <a:r>
              <a:rPr lang="en-US" sz="2800" dirty="0" smtClean="0"/>
              <a:t> “virtual watershed” that </a:t>
            </a:r>
          </a:p>
          <a:p>
            <a:r>
              <a:rPr lang="en-US" sz="2800" dirty="0" smtClean="0"/>
              <a:t>evaluates thermal load that is sensitive to solar angle, latitude, topography, </a:t>
            </a:r>
          </a:p>
          <a:p>
            <a:r>
              <a:rPr lang="en-US" sz="2800" dirty="0" smtClean="0"/>
              <a:t>channel width, channel orientation and streamside vegetation height </a:t>
            </a:r>
          </a:p>
          <a:p>
            <a:r>
              <a:rPr lang="en-US" sz="2800" dirty="0" smtClean="0"/>
              <a:t>and density.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962" y="1885997"/>
            <a:ext cx="6270067" cy="46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6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107583"/>
            <a:ext cx="1164171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Most thermal buffer rules are based on policy negotiations </a:t>
            </a:r>
            <a:r>
              <a:rPr lang="en-US" sz="2400" dirty="0" smtClean="0"/>
              <a:t>aimed at balancing </a:t>
            </a:r>
            <a:r>
              <a:rPr lang="en-US" sz="2400" dirty="0" smtClean="0"/>
              <a:t>thermal </a:t>
            </a:r>
            <a:br>
              <a:rPr lang="en-US" sz="2400" dirty="0" smtClean="0"/>
            </a:br>
            <a:r>
              <a:rPr lang="en-US" sz="2400" dirty="0" smtClean="0"/>
              <a:t>protection with forest economic values (timber harvest). Regardless of policy negotiations,</a:t>
            </a:r>
          </a:p>
          <a:p>
            <a:r>
              <a:rPr lang="en-US" sz="2400" dirty="0" smtClean="0"/>
              <a:t>most buffer width dimensions are based on studies and literature that have identified</a:t>
            </a:r>
          </a:p>
          <a:p>
            <a:r>
              <a:rPr lang="en-US" sz="2400" dirty="0" smtClean="0"/>
              <a:t>threshold buffer widths using stream temperature field measurements and or modeling.</a:t>
            </a:r>
          </a:p>
          <a:p>
            <a:endParaRPr lang="en-US" sz="2400" dirty="0"/>
          </a:p>
          <a:p>
            <a:r>
              <a:rPr lang="en-US" sz="2400" dirty="0" smtClean="0"/>
              <a:t>The general rule of thumb is that buffers between 75 and 100 feet are necessary to ensure</a:t>
            </a:r>
          </a:p>
          <a:p>
            <a:r>
              <a:rPr lang="en-US" sz="2400" dirty="0" smtClean="0"/>
              <a:t>thermal loading protection. In general, no consideration is given to stream orientation that</a:t>
            </a:r>
          </a:p>
          <a:p>
            <a:r>
              <a:rPr lang="en-US" sz="2400" dirty="0" smtClean="0"/>
              <a:t>strongly influences thermal energy to streams, including left and right side of the channel.</a:t>
            </a:r>
          </a:p>
          <a:p>
            <a:endParaRPr lang="en-US" sz="2400" dirty="0"/>
          </a:p>
          <a:p>
            <a:r>
              <a:rPr lang="en-US" sz="2400" dirty="0" smtClean="0"/>
              <a:t>Field studies that identify buffer width thresholds cannot, for practical reasons, consider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the full variability of channel characteristics.</a:t>
            </a:r>
          </a:p>
          <a:p>
            <a:endParaRPr lang="en-US" sz="2400" dirty="0"/>
          </a:p>
          <a:p>
            <a:r>
              <a:rPr lang="en-US" sz="2400" dirty="0" smtClean="0"/>
              <a:t>Here, we use a thermal energy calculation to help understand </a:t>
            </a:r>
            <a:r>
              <a:rPr lang="en-US" sz="2400" dirty="0" smtClean="0"/>
              <a:t>the design </a:t>
            </a:r>
            <a:r>
              <a:rPr lang="en-US" sz="2400" dirty="0" smtClean="0"/>
              <a:t>of optimized buffer</a:t>
            </a:r>
          </a:p>
          <a:p>
            <a:r>
              <a:rPr lang="en-US" sz="2400" dirty="0" smtClean="0"/>
              <a:t>widths.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0456" y="386367"/>
            <a:ext cx="2201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Background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86993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47" y="223569"/>
            <a:ext cx="4954267" cy="6411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595" y="223569"/>
            <a:ext cx="61449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Project area: </a:t>
            </a:r>
            <a:r>
              <a:rPr lang="en-US" sz="2800" b="1" dirty="0" err="1" smtClean="0"/>
              <a:t>Teanaway</a:t>
            </a:r>
            <a:r>
              <a:rPr lang="en-US" sz="2800" b="1" dirty="0" smtClean="0"/>
              <a:t> River watershed</a:t>
            </a:r>
          </a:p>
          <a:p>
            <a:r>
              <a:rPr lang="en-US" sz="2800" b="1" dirty="0" smtClean="0"/>
              <a:t>in the Yakima River basin, eastern</a:t>
            </a:r>
          </a:p>
          <a:p>
            <a:r>
              <a:rPr lang="en-US" sz="2800" b="1" dirty="0" smtClean="0"/>
              <a:t>Washington; analysis limited to</a:t>
            </a:r>
          </a:p>
          <a:p>
            <a:r>
              <a:rPr lang="en-US" sz="2800" b="1" dirty="0" smtClean="0"/>
              <a:t>non fish bearing streams less than</a:t>
            </a:r>
          </a:p>
          <a:p>
            <a:r>
              <a:rPr lang="en-US" sz="2800" b="1" dirty="0" smtClean="0"/>
              <a:t>10 km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(2470 acres) in area.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551760" y="840973"/>
            <a:ext cx="12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Study Area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088984" y="1346953"/>
            <a:ext cx="925551" cy="4014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66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5" y="180304"/>
            <a:ext cx="1211408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the </a:t>
            </a:r>
            <a:r>
              <a:rPr lang="en-US" sz="2400" dirty="0" err="1" smtClean="0"/>
              <a:t>Teanaway</a:t>
            </a:r>
            <a:r>
              <a:rPr lang="en-US" sz="2400" dirty="0" smtClean="0"/>
              <a:t> River watershed in </a:t>
            </a:r>
            <a:r>
              <a:rPr lang="en-US" sz="2400" dirty="0" smtClean="0"/>
              <a:t>eastern Washington, we compare a few different riparian </a:t>
            </a:r>
            <a:endParaRPr lang="en-US" sz="2400" dirty="0" smtClean="0"/>
          </a:p>
          <a:p>
            <a:r>
              <a:rPr lang="en-US" sz="2400" dirty="0" smtClean="0"/>
              <a:t>buffer designs </a:t>
            </a:r>
            <a:r>
              <a:rPr lang="en-US" sz="2400" dirty="0" smtClean="0"/>
              <a:t>on headwater, non fish bearing streams (approx. </a:t>
            </a:r>
            <a:r>
              <a:rPr lang="en-US" sz="2400" dirty="0" smtClean="0"/>
              <a:t>14,370, </a:t>
            </a:r>
            <a:r>
              <a:rPr lang="en-US" sz="2400" dirty="0" smtClean="0"/>
              <a:t>100 m reach segments):</a:t>
            </a:r>
          </a:p>
          <a:p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 smtClean="0"/>
              <a:t>Optimized buffer widths that maximizes thermal energy reductions and that differentiates</a:t>
            </a:r>
          </a:p>
          <a:p>
            <a:r>
              <a:rPr lang="en-US" sz="2400" dirty="0" smtClean="0"/>
              <a:t>       right and left sides of channels (looking downstream</a:t>
            </a:r>
            <a:r>
              <a:rPr lang="en-US" sz="2400" dirty="0" smtClean="0"/>
              <a:t>) and accounts for varying azimuth,</a:t>
            </a:r>
            <a:endParaRPr lang="en-US" sz="2400" dirty="0" smtClean="0"/>
          </a:p>
          <a:p>
            <a:endParaRPr lang="en-US" sz="2400" dirty="0"/>
          </a:p>
          <a:p>
            <a:pPr marL="457200" indent="-457200">
              <a:buAutoNum type="arabicParenR" startAt="2"/>
            </a:pPr>
            <a:r>
              <a:rPr lang="en-US" sz="2400" dirty="0" smtClean="0"/>
              <a:t>Fixed with buffers at widths of 25 </a:t>
            </a:r>
            <a:r>
              <a:rPr lang="en-US" sz="2400" dirty="0" err="1" smtClean="0"/>
              <a:t>ft</a:t>
            </a:r>
            <a:r>
              <a:rPr lang="en-US" sz="2400" dirty="0" smtClean="0"/>
              <a:t>, 50 </a:t>
            </a:r>
            <a:r>
              <a:rPr lang="en-US" sz="2400" dirty="0" err="1" smtClean="0"/>
              <a:t>ft</a:t>
            </a:r>
            <a:r>
              <a:rPr lang="en-US" sz="2400" dirty="0" smtClean="0"/>
              <a:t>, 75 </a:t>
            </a:r>
            <a:r>
              <a:rPr lang="en-US" sz="2400" dirty="0" err="1" smtClean="0"/>
              <a:t>ft</a:t>
            </a:r>
            <a:r>
              <a:rPr lang="en-US" sz="2400" dirty="0" smtClean="0"/>
              <a:t> and 100 </a:t>
            </a:r>
            <a:r>
              <a:rPr lang="en-US" sz="2400" dirty="0" err="1" smtClean="0"/>
              <a:t>ft</a:t>
            </a:r>
            <a:r>
              <a:rPr lang="en-US" sz="2400" dirty="0" smtClean="0"/>
              <a:t> (same on both sides of the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channel);</a:t>
            </a:r>
          </a:p>
          <a:p>
            <a:endParaRPr lang="en-US" sz="2400" dirty="0"/>
          </a:p>
          <a:p>
            <a:pPr marL="457200" indent="-457200">
              <a:buAutoNum type="arabicParenR" startAt="3"/>
            </a:pPr>
            <a:r>
              <a:rPr lang="en-US" sz="2400" dirty="0" smtClean="0"/>
              <a:t>We use a density of riparian forests of 70% (can be varied) </a:t>
            </a:r>
            <a:r>
              <a:rPr lang="en-US" sz="2400" dirty="0" smtClean="0"/>
              <a:t>to </a:t>
            </a:r>
            <a:r>
              <a:rPr lang="en-US" sz="2400" dirty="0" smtClean="0"/>
              <a:t>calculate light</a:t>
            </a:r>
          </a:p>
          <a:p>
            <a:r>
              <a:rPr lang="en-US" sz="2400" dirty="0" smtClean="0"/>
              <a:t>       </a:t>
            </a:r>
            <a:r>
              <a:rPr lang="en-US" sz="2400" dirty="0" smtClean="0"/>
              <a:t>transmission using a physically based model of thermal loading; the model incorporates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“Beers Law”, </a:t>
            </a:r>
            <a:r>
              <a:rPr lang="en-US" sz="2400" dirty="0" smtClean="0"/>
              <a:t>a </a:t>
            </a:r>
            <a:r>
              <a:rPr lang="en-US" sz="2400" dirty="0" smtClean="0"/>
              <a:t>common </a:t>
            </a:r>
            <a:r>
              <a:rPr lang="en-US" sz="2400" dirty="0" smtClean="0"/>
              <a:t>approach in </a:t>
            </a:r>
            <a:r>
              <a:rPr lang="en-US" sz="2400" dirty="0" smtClean="0"/>
              <a:t>thermal </a:t>
            </a:r>
            <a:r>
              <a:rPr lang="en-US" sz="2400" dirty="0" smtClean="0"/>
              <a:t>loading models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(density is a function of leaf area index, </a:t>
            </a:r>
            <a:r>
              <a:rPr lang="en-US" sz="2400" dirty="0" err="1" smtClean="0"/>
              <a:t>DeWalle</a:t>
            </a:r>
            <a:r>
              <a:rPr lang="en-US" sz="2400" dirty="0" smtClean="0"/>
              <a:t> 2010)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1200" dirty="0" err="1" smtClean="0"/>
              <a:t>DeWalle</a:t>
            </a:r>
            <a:r>
              <a:rPr lang="en-US" sz="1200" dirty="0" smtClean="0"/>
              <a:t>, D. 2010. Modeling stream shade: riparian buffer height and density as important as buffer width. Journal of American Water Resources Association. 1-11:1752-1688.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070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4" y="244698"/>
            <a:ext cx="5803890" cy="65355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72" y="244698"/>
            <a:ext cx="564994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Channel direction or azimuth </a:t>
            </a:r>
          </a:p>
          <a:p>
            <a:r>
              <a:rPr lang="en-US" sz="2800" b="1" dirty="0" smtClean="0"/>
              <a:t>(0 – 360 </a:t>
            </a:r>
            <a:r>
              <a:rPr lang="en-US" sz="2800" b="1" dirty="0" err="1" smtClean="0"/>
              <a:t>deg</a:t>
            </a:r>
            <a:r>
              <a:rPr lang="en-US" sz="2800" b="1" dirty="0" smtClean="0"/>
              <a:t>) matters:</a:t>
            </a:r>
          </a:p>
          <a:p>
            <a:r>
              <a:rPr lang="en-US" sz="2800" b="1" dirty="0" smtClean="0"/>
              <a:t>N-S oriented streams require similar</a:t>
            </a:r>
          </a:p>
          <a:p>
            <a:r>
              <a:rPr lang="en-US" sz="2800" b="1" dirty="0" smtClean="0"/>
              <a:t>buffer widths on both sides of the</a:t>
            </a:r>
          </a:p>
          <a:p>
            <a:r>
              <a:rPr lang="en-US" sz="2800" b="1" dirty="0" smtClean="0"/>
              <a:t>stream;</a:t>
            </a:r>
          </a:p>
          <a:p>
            <a:r>
              <a:rPr lang="en-US" sz="2800" b="1" dirty="0" smtClean="0"/>
              <a:t>whereas, E-W oriented streams have</a:t>
            </a:r>
          </a:p>
          <a:p>
            <a:r>
              <a:rPr lang="en-US" sz="2800" b="1" dirty="0" smtClean="0"/>
              <a:t>less buffer width on the north side</a:t>
            </a:r>
          </a:p>
          <a:p>
            <a:r>
              <a:rPr lang="en-US" sz="2800" b="1" dirty="0" smtClean="0"/>
              <a:t>of the channel</a:t>
            </a:r>
            <a:r>
              <a:rPr lang="en-US" sz="2800" b="1" dirty="0" smtClean="0"/>
              <a:t>.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19134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93083"/>
              </p:ext>
            </p:extLst>
          </p:nvPr>
        </p:nvGraphicFramePr>
        <p:xfrm>
          <a:off x="4441567" y="1660849"/>
          <a:ext cx="7190954" cy="479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 DESIGNER" r:id="rId3" imgW="4151403" imgH="2766690" progId="CorelDESIGNER.Graphic.14">
                  <p:embed/>
                </p:oleObj>
              </mc:Choice>
              <mc:Fallback>
                <p:oleObj name="Corel DESIGNER" r:id="rId3" imgW="4151403" imgH="2766690" progId="CorelDESIGNER.Graphic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1567" y="1660849"/>
                        <a:ext cx="7190954" cy="4793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579" y="111968"/>
            <a:ext cx="419525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attenuation of solar</a:t>
            </a:r>
          </a:p>
          <a:p>
            <a:r>
              <a:rPr lang="en-US" sz="2800" b="1" dirty="0" smtClean="0"/>
              <a:t>radiation with buffer</a:t>
            </a:r>
          </a:p>
          <a:p>
            <a:r>
              <a:rPr lang="en-US" sz="2800" b="1" dirty="0" smtClean="0"/>
              <a:t>width is governed by</a:t>
            </a:r>
          </a:p>
          <a:p>
            <a:r>
              <a:rPr lang="en-US" sz="2800" b="1" dirty="0" smtClean="0"/>
              <a:t>a power law (Beers Law)</a:t>
            </a:r>
          </a:p>
          <a:p>
            <a:endParaRPr lang="en-US" sz="2800" b="1" dirty="0"/>
          </a:p>
          <a:p>
            <a:r>
              <a:rPr lang="en-US" sz="2800" b="1" dirty="0" smtClean="0"/>
              <a:t>less and less light radiation</a:t>
            </a:r>
          </a:p>
          <a:p>
            <a:r>
              <a:rPr lang="en-US" sz="2800" b="1" dirty="0" smtClean="0"/>
              <a:t>comes into the stream</a:t>
            </a:r>
          </a:p>
          <a:p>
            <a:r>
              <a:rPr lang="en-US" sz="2800" b="1" dirty="0" smtClean="0"/>
              <a:t>with increasing distance</a:t>
            </a:r>
          </a:p>
          <a:p>
            <a:r>
              <a:rPr lang="en-US" sz="2800" b="1" dirty="0" smtClean="0"/>
              <a:t>from the stream within</a:t>
            </a:r>
          </a:p>
          <a:p>
            <a:r>
              <a:rPr lang="en-US" sz="2800" b="1" dirty="0" smtClean="0"/>
              <a:t>a buffer</a:t>
            </a:r>
          </a:p>
        </p:txBody>
      </p:sp>
    </p:spTree>
    <p:extLst>
      <p:ext uri="{BB962C8B-B14F-4D97-AF65-F5344CB8AC3E}">
        <p14:creationId xmlns:p14="http://schemas.microsoft.com/office/powerpoint/2010/main" val="97839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129684"/>
              </p:ext>
            </p:extLst>
          </p:nvPr>
        </p:nvGraphicFramePr>
        <p:xfrm>
          <a:off x="4348066" y="1706498"/>
          <a:ext cx="7241236" cy="4753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orel DESIGNER" r:id="rId3" imgW="4791348" imgH="3144420" progId="CorelDESIGNER.Graphic.14">
                  <p:embed/>
                </p:oleObj>
              </mc:Choice>
              <mc:Fallback>
                <p:oleObj name="Corel DESIGNER" r:id="rId3" imgW="4791348" imgH="3144420" progId="CorelDESIGNER.Graphic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8066" y="1706498"/>
                        <a:ext cx="7241236" cy="4753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579" y="111968"/>
            <a:ext cx="45329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There is a rapidly diminishing</a:t>
            </a:r>
          </a:p>
          <a:p>
            <a:r>
              <a:rPr lang="en-US" sz="2800" b="1" dirty="0" smtClean="0"/>
              <a:t>effectiveness of increasing</a:t>
            </a:r>
          </a:p>
          <a:p>
            <a:r>
              <a:rPr lang="en-US" sz="2800" b="1" dirty="0" smtClean="0"/>
              <a:t>buffer width on radiation</a:t>
            </a:r>
          </a:p>
          <a:p>
            <a:r>
              <a:rPr lang="en-US" sz="2800" b="1" dirty="0" smtClean="0"/>
              <a:t>protection (sketch)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495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6344</TotalTime>
  <Words>1201</Words>
  <Application>Microsoft Office PowerPoint</Application>
  <PresentationFormat>Widescreen</PresentationFormat>
  <Paragraphs>176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Corel DESIGNER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Beast</dc:creator>
  <cp:lastModifiedBy>Beast</cp:lastModifiedBy>
  <cp:revision>64</cp:revision>
  <dcterms:created xsi:type="dcterms:W3CDTF">2016-02-02T21:17:38Z</dcterms:created>
  <dcterms:modified xsi:type="dcterms:W3CDTF">2016-02-12T00:35:40Z</dcterms:modified>
</cp:coreProperties>
</file>