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39585-85C6-49FE-94C2-B3040C489848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4F17-324D-4C6C-926F-97B9547B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176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39585-85C6-49FE-94C2-B3040C489848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4F17-324D-4C6C-926F-97B9547B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29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39585-85C6-49FE-94C2-B3040C489848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4F17-324D-4C6C-926F-97B9547B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79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39585-85C6-49FE-94C2-B3040C489848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4F17-324D-4C6C-926F-97B9547B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976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39585-85C6-49FE-94C2-B3040C489848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4F17-324D-4C6C-926F-97B9547B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7098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39585-85C6-49FE-94C2-B3040C489848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4F17-324D-4C6C-926F-97B9547B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379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39585-85C6-49FE-94C2-B3040C489848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4F17-324D-4C6C-926F-97B9547B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227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39585-85C6-49FE-94C2-B3040C489848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4F17-324D-4C6C-926F-97B9547B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254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39585-85C6-49FE-94C2-B3040C489848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4F17-324D-4C6C-926F-97B9547B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3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39585-85C6-49FE-94C2-B3040C489848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4F17-324D-4C6C-926F-97B9547B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0540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39585-85C6-49FE-94C2-B3040C489848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164F17-324D-4C6C-926F-97B9547B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278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39585-85C6-49FE-94C2-B3040C489848}" type="datetimeFigureOut">
              <a:rPr lang="en-US" smtClean="0"/>
              <a:t>11/19/2013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164F17-324D-4C6C-926F-97B9547B45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26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20.jpe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0" t="6049"/>
          <a:stretch>
            <a:fillRect/>
          </a:stretch>
        </p:blipFill>
        <p:spPr bwMode="auto">
          <a:xfrm>
            <a:off x="11113" y="0"/>
            <a:ext cx="9144000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TextBox 6"/>
          <p:cNvSpPr txBox="1">
            <a:spLocks noChangeArrowheads="1"/>
          </p:cNvSpPr>
          <p:nvPr/>
        </p:nvSpPr>
        <p:spPr bwMode="auto">
          <a:xfrm>
            <a:off x="152400" y="152400"/>
            <a:ext cx="62279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chemeClr val="bg1"/>
                </a:solidFill>
              </a:rPr>
              <a:t>NetMap: Estuary Mapping </a:t>
            </a:r>
            <a:r>
              <a:rPr lang="en-US" sz="1800" dirty="0" smtClean="0">
                <a:solidFill>
                  <a:schemeClr val="bg1"/>
                </a:solidFill>
              </a:rPr>
              <a:t>(Puget Sound)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240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457200"/>
            <a:ext cx="3644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38" y="374650"/>
            <a:ext cx="5132387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6038" y="3657600"/>
            <a:ext cx="512286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TextBox 4"/>
          <p:cNvSpPr txBox="1">
            <a:spLocks noChangeArrowheads="1"/>
          </p:cNvSpPr>
          <p:nvPr/>
        </p:nvSpPr>
        <p:spPr bwMode="auto">
          <a:xfrm>
            <a:off x="136525" y="0"/>
            <a:ext cx="248761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2800"/>
              <a:t>Nisqually Delta</a:t>
            </a:r>
          </a:p>
        </p:txBody>
      </p:sp>
      <p:sp>
        <p:nvSpPr>
          <p:cNvPr id="57350" name="TextBox 5"/>
          <p:cNvSpPr txBox="1">
            <a:spLocks noChangeArrowheads="1"/>
          </p:cNvSpPr>
          <p:nvPr/>
        </p:nvSpPr>
        <p:spPr bwMode="auto">
          <a:xfrm>
            <a:off x="4800600" y="4763"/>
            <a:ext cx="12620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1800"/>
              <a:t>Inundation</a:t>
            </a:r>
          </a:p>
        </p:txBody>
      </p:sp>
      <p:sp>
        <p:nvSpPr>
          <p:cNvPr id="57351" name="TextBox 6"/>
          <p:cNvSpPr txBox="1">
            <a:spLocks noChangeArrowheads="1"/>
          </p:cNvSpPr>
          <p:nvPr/>
        </p:nvSpPr>
        <p:spPr bwMode="auto">
          <a:xfrm>
            <a:off x="2368550" y="6165850"/>
            <a:ext cx="14874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1800"/>
              <a:t>Probability of</a:t>
            </a:r>
          </a:p>
          <a:p>
            <a:pPr eaLnBrk="1" hangingPunct="1"/>
            <a:r>
              <a:rPr lang="en-US" sz="1800"/>
              <a:t>salt marsh</a:t>
            </a:r>
          </a:p>
        </p:txBody>
      </p:sp>
      <p:pic>
        <p:nvPicPr>
          <p:cNvPr id="57352" name="Picture 9" descr="https://encrypted-tbn3.gstatic.com/images?q=tbn:ANd9GcS7TwOELca_xQkwA7MeFjBVR1iix68BibEoqXc24Sv1O9ma8JxAB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3962400"/>
            <a:ext cx="23399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56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087438"/>
            <a:ext cx="7529513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TextBox 2"/>
          <p:cNvSpPr txBox="1">
            <a:spLocks noChangeArrowheads="1"/>
          </p:cNvSpPr>
          <p:nvPr/>
        </p:nvSpPr>
        <p:spPr bwMode="auto">
          <a:xfrm>
            <a:off x="136525" y="0"/>
            <a:ext cx="6375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2800"/>
              <a:t>Duwamish River estuary/floodplain (RIP)</a:t>
            </a:r>
          </a:p>
        </p:txBody>
      </p:sp>
    </p:spTree>
    <p:extLst>
      <p:ext uri="{BB962C8B-B14F-4D97-AF65-F5344CB8AC3E}">
        <p14:creationId xmlns:p14="http://schemas.microsoft.com/office/powerpoint/2010/main" val="240520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638" y="1600200"/>
            <a:ext cx="8564562" cy="485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extBox 2"/>
          <p:cNvSpPr txBox="1">
            <a:spLocks noChangeArrowheads="1"/>
          </p:cNvSpPr>
          <p:nvPr/>
        </p:nvSpPr>
        <p:spPr bwMode="auto">
          <a:xfrm>
            <a:off x="136525" y="0"/>
            <a:ext cx="7394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2800"/>
              <a:t>New classification schemes: estuary + floodplain</a:t>
            </a:r>
          </a:p>
        </p:txBody>
      </p:sp>
    </p:spTree>
    <p:extLst>
      <p:ext uri="{BB962C8B-B14F-4D97-AF65-F5344CB8AC3E}">
        <p14:creationId xmlns:p14="http://schemas.microsoft.com/office/powerpoint/2010/main" val="142930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23300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extBox 2"/>
          <p:cNvSpPr txBox="1">
            <a:spLocks noChangeArrowheads="1"/>
          </p:cNvSpPr>
          <p:nvPr/>
        </p:nvSpPr>
        <p:spPr bwMode="auto">
          <a:xfrm>
            <a:off x="136525" y="0"/>
            <a:ext cx="89884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2800"/>
              <a:t>New classification schemes: estuary + floodplain + fish hab</a:t>
            </a:r>
          </a:p>
        </p:txBody>
      </p:sp>
    </p:spTree>
    <p:extLst>
      <p:ext uri="{BB962C8B-B14F-4D97-AF65-F5344CB8AC3E}">
        <p14:creationId xmlns:p14="http://schemas.microsoft.com/office/powerpoint/2010/main" val="1133838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3"/>
          <p:cNvSpPr txBox="1">
            <a:spLocks noChangeArrowheads="1"/>
          </p:cNvSpPr>
          <p:nvPr/>
        </p:nvSpPr>
        <p:spPr bwMode="auto">
          <a:xfrm>
            <a:off x="376238" y="152400"/>
            <a:ext cx="71961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/>
              <a:t>Applications: the rural, upstream domain</a:t>
            </a:r>
          </a:p>
        </p:txBody>
      </p:sp>
      <p:pic>
        <p:nvPicPr>
          <p:cNvPr id="61443" name="Picture 9" descr="E:\LEE\scanned_images\debris_flows\debris_flow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175" y="2667000"/>
            <a:ext cx="218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1444" name="Object 3"/>
          <p:cNvGraphicFramePr>
            <a:graphicFrameLocks noChangeAspect="1"/>
          </p:cNvGraphicFramePr>
          <p:nvPr/>
        </p:nvGraphicFramePr>
        <p:xfrm>
          <a:off x="407988" y="1143000"/>
          <a:ext cx="3276600" cy="218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esigner Drawing" r:id="rId4" imgW="2679939" imgH="1786669" progId="Designer.Drawing.8">
                  <p:embed/>
                </p:oleObj>
              </mc:Choice>
              <mc:Fallback>
                <p:oleObj name="Designer Drawing" r:id="rId4" imgW="2679939" imgH="1786669" progId="Designer.Drawing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7988" y="1143000"/>
                        <a:ext cx="3276600" cy="218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45" name="Object 5"/>
          <p:cNvGraphicFramePr>
            <a:graphicFrameLocks noChangeAspect="1"/>
          </p:cNvGraphicFramePr>
          <p:nvPr/>
        </p:nvGraphicFramePr>
        <p:xfrm>
          <a:off x="3200400" y="1600200"/>
          <a:ext cx="2971800" cy="198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Designer Drawing" r:id="rId6" imgW="2981449" imgH="1990820" progId="Designer.Drawing.8">
                  <p:embed/>
                </p:oleObj>
              </mc:Choice>
              <mc:Fallback>
                <p:oleObj name="Designer Drawing" r:id="rId6" imgW="2981449" imgH="1990820" progId="Designer.Drawing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1600200"/>
                        <a:ext cx="2971800" cy="198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46" name="Picture 8" descr="F:\NetMap\PROJECTS\Montana_demo_11\Presentation\roaderosionpic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3" y="3451225"/>
            <a:ext cx="3646487" cy="273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Picture 4" descr="Scan9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044950"/>
            <a:ext cx="3276600" cy="213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Box 11"/>
          <p:cNvSpPr txBox="1">
            <a:spLocks noChangeArrowheads="1"/>
          </p:cNvSpPr>
          <p:nvPr/>
        </p:nvSpPr>
        <p:spPr bwMode="auto">
          <a:xfrm>
            <a:off x="6826250" y="736600"/>
            <a:ext cx="9921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1800"/>
              <a:t>-forestry</a:t>
            </a:r>
          </a:p>
          <a:p>
            <a:pPr eaLnBrk="1" hangingPunct="1"/>
            <a:r>
              <a:rPr lang="en-US" sz="1800"/>
              <a:t>-roads</a:t>
            </a:r>
          </a:p>
          <a:p>
            <a:pPr eaLnBrk="1" hangingPunct="1"/>
            <a:r>
              <a:rPr lang="en-US" sz="1800"/>
              <a:t>-erosion</a:t>
            </a:r>
          </a:p>
          <a:p>
            <a:pPr eaLnBrk="1" hangingPunct="1"/>
            <a:r>
              <a:rPr lang="en-US" sz="1800"/>
              <a:t>-wildfire</a:t>
            </a:r>
          </a:p>
        </p:txBody>
      </p:sp>
    </p:spTree>
    <p:extLst>
      <p:ext uri="{BB962C8B-B14F-4D97-AF65-F5344CB8AC3E}">
        <p14:creationId xmlns:p14="http://schemas.microsoft.com/office/powerpoint/2010/main" val="68842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3359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Box 2"/>
          <p:cNvSpPr txBox="1">
            <a:spLocks noChangeArrowheads="1"/>
          </p:cNvSpPr>
          <p:nvPr/>
        </p:nvSpPr>
        <p:spPr bwMode="auto">
          <a:xfrm>
            <a:off x="39688" y="57150"/>
            <a:ext cx="4391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2800"/>
              <a:t>Flexible floodplain mapping</a:t>
            </a:r>
          </a:p>
        </p:txBody>
      </p:sp>
      <p:pic>
        <p:nvPicPr>
          <p:cNvPr id="41988" name="Picture 2" descr="https://encrypted-tbn0.gstatic.com/images?q=tbn:ANd9GcSjyZDfPEaP9UOx_030vKBAvO4h9Vcd5kTz4ffVbXTXNcU5fk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0"/>
            <a:ext cx="31353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3541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83359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Box 2"/>
          <p:cNvSpPr txBox="1">
            <a:spLocks noChangeArrowheads="1"/>
          </p:cNvSpPr>
          <p:nvPr/>
        </p:nvSpPr>
        <p:spPr bwMode="auto">
          <a:xfrm>
            <a:off x="39688" y="57150"/>
            <a:ext cx="43910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2800"/>
              <a:t>Flexible floodplain mapping</a:t>
            </a:r>
          </a:p>
        </p:txBody>
      </p:sp>
      <p:pic>
        <p:nvPicPr>
          <p:cNvPr id="43012" name="Picture 2" descr="https://encrypted-tbn0.gstatic.com/images?q=tbn:ANd9GcSjyZDfPEaP9UOx_030vKBAvO4h9Vcd5kTz4ffVbXTXNcU5fk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0" y="0"/>
            <a:ext cx="31353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Oval 3"/>
          <p:cNvSpPr>
            <a:spLocks noChangeArrowheads="1"/>
          </p:cNvSpPr>
          <p:nvPr/>
        </p:nvSpPr>
        <p:spPr bwMode="auto">
          <a:xfrm>
            <a:off x="457200" y="2819400"/>
            <a:ext cx="2362200" cy="800100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3014" name="Oval 5"/>
          <p:cNvSpPr>
            <a:spLocks noChangeArrowheads="1"/>
          </p:cNvSpPr>
          <p:nvPr/>
        </p:nvSpPr>
        <p:spPr bwMode="auto">
          <a:xfrm>
            <a:off x="2743200" y="3124200"/>
            <a:ext cx="2590800" cy="914400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43015" name="Oval 6"/>
          <p:cNvSpPr>
            <a:spLocks noChangeArrowheads="1"/>
          </p:cNvSpPr>
          <p:nvPr/>
        </p:nvSpPr>
        <p:spPr bwMode="auto">
          <a:xfrm>
            <a:off x="533400" y="4114800"/>
            <a:ext cx="1295400" cy="990600"/>
          </a:xfrm>
          <a:prstGeom prst="ellips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577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685800"/>
            <a:ext cx="3875087" cy="596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685800"/>
            <a:ext cx="41402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6"/>
          <p:cNvSpPr txBox="1">
            <a:spLocks noChangeArrowheads="1"/>
          </p:cNvSpPr>
          <p:nvPr/>
        </p:nvSpPr>
        <p:spPr bwMode="auto">
          <a:xfrm>
            <a:off x="0" y="0"/>
            <a:ext cx="91154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2400"/>
              <a:t>Mapping floodplains: regulatory or part of habitat mapping/prediction</a:t>
            </a:r>
          </a:p>
        </p:txBody>
      </p:sp>
      <p:pic>
        <p:nvPicPr>
          <p:cNvPr id="44037" name="Picture 4" descr="https://encrypted-tbn0.gstatic.com/images?q=tbn:ANd9GcQtu0b41h6rXRsJPtzucseOwMFEVfUK-0IZjkc-Lz76ppwnMjU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475" y="685800"/>
            <a:ext cx="4000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19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473200"/>
            <a:ext cx="8877300" cy="455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3"/>
          <p:cNvSpPr txBox="1">
            <a:spLocks noChangeArrowheads="1"/>
          </p:cNvSpPr>
          <p:nvPr/>
        </p:nvSpPr>
        <p:spPr bwMode="auto">
          <a:xfrm>
            <a:off x="271463" y="49213"/>
            <a:ext cx="79549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2400"/>
              <a:t>Mapping floodplains: identifying where obscured by land use</a:t>
            </a:r>
          </a:p>
        </p:txBody>
      </p:sp>
      <p:sp>
        <p:nvSpPr>
          <p:cNvPr id="45060" name="TextBox 5"/>
          <p:cNvSpPr txBox="1">
            <a:spLocks noChangeArrowheads="1"/>
          </p:cNvSpPr>
          <p:nvPr/>
        </p:nvSpPr>
        <p:spPr bwMode="auto">
          <a:xfrm>
            <a:off x="5562600" y="869950"/>
            <a:ext cx="30702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/>
              <a:t>Skokomish River</a:t>
            </a:r>
          </a:p>
        </p:txBody>
      </p:sp>
      <p:sp>
        <p:nvSpPr>
          <p:cNvPr id="45061" name="TextBox 6"/>
          <p:cNvSpPr txBox="1">
            <a:spLocks noChangeArrowheads="1"/>
          </p:cNvSpPr>
          <p:nvPr/>
        </p:nvSpPr>
        <p:spPr bwMode="auto">
          <a:xfrm>
            <a:off x="160338" y="6096000"/>
            <a:ext cx="23971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/>
              <a:t>Development</a:t>
            </a:r>
          </a:p>
        </p:txBody>
      </p:sp>
      <p:cxnSp>
        <p:nvCxnSpPr>
          <p:cNvPr id="45062" name="Straight Arrow Connector 8"/>
          <p:cNvCxnSpPr>
            <a:cxnSpLocks noChangeShapeType="1"/>
          </p:cNvCxnSpPr>
          <p:nvPr/>
        </p:nvCxnSpPr>
        <p:spPr bwMode="auto">
          <a:xfrm flipV="1">
            <a:off x="2667000" y="5334000"/>
            <a:ext cx="3962400" cy="10541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63" name="Straight Arrow Connector 10"/>
          <p:cNvCxnSpPr>
            <a:cxnSpLocks noChangeShapeType="1"/>
          </p:cNvCxnSpPr>
          <p:nvPr/>
        </p:nvCxnSpPr>
        <p:spPr bwMode="auto">
          <a:xfrm flipV="1">
            <a:off x="2667000" y="4267200"/>
            <a:ext cx="1219200" cy="2120900"/>
          </a:xfrm>
          <a:prstGeom prst="straightConnector1">
            <a:avLst/>
          </a:prstGeom>
          <a:noFill/>
          <a:ln w="2540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5064" name="Picture 2" descr="https://encrypted-tbn1.gstatic.com/images?q=tbn:ANd9GcSMXuF94Ab4ig2N9o255v3xgOHpSlWIpps9npM1poV4lHVEmWi40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444625"/>
            <a:ext cx="408305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5" name="Freeform 13"/>
          <p:cNvSpPr>
            <a:spLocks/>
          </p:cNvSpPr>
          <p:nvPr/>
        </p:nvSpPr>
        <p:spPr bwMode="auto">
          <a:xfrm>
            <a:off x="3338513" y="3827463"/>
            <a:ext cx="5518150" cy="1978025"/>
          </a:xfrm>
          <a:custGeom>
            <a:avLst/>
            <a:gdLst>
              <a:gd name="T0" fmla="*/ 5464988 w 5518298"/>
              <a:gd name="T1" fmla="*/ 1946122 h 1977697"/>
              <a:gd name="T2" fmla="*/ 5379931 w 5518298"/>
              <a:gd name="T3" fmla="*/ 1978025 h 1977697"/>
              <a:gd name="T4" fmla="*/ 5082227 w 5518298"/>
              <a:gd name="T5" fmla="*/ 1924853 h 1977697"/>
              <a:gd name="T6" fmla="*/ 4922743 w 5518298"/>
              <a:gd name="T7" fmla="*/ 1871681 h 1977697"/>
              <a:gd name="T8" fmla="*/ 4848317 w 5518298"/>
              <a:gd name="T9" fmla="*/ 1839778 h 1977697"/>
              <a:gd name="T10" fmla="*/ 4710098 w 5518298"/>
              <a:gd name="T11" fmla="*/ 1722801 h 1977697"/>
              <a:gd name="T12" fmla="*/ 4656936 w 5518298"/>
              <a:gd name="T13" fmla="*/ 1669630 h 1977697"/>
              <a:gd name="T14" fmla="*/ 4614406 w 5518298"/>
              <a:gd name="T15" fmla="*/ 1616458 h 1977697"/>
              <a:gd name="T16" fmla="*/ 4550613 w 5518298"/>
              <a:gd name="T17" fmla="*/ 1520749 h 1977697"/>
              <a:gd name="T18" fmla="*/ 4465555 w 5518298"/>
              <a:gd name="T19" fmla="*/ 1425040 h 1977697"/>
              <a:gd name="T20" fmla="*/ 4369865 w 5518298"/>
              <a:gd name="T21" fmla="*/ 1403772 h 1977697"/>
              <a:gd name="T22" fmla="*/ 4157219 w 5518298"/>
              <a:gd name="T23" fmla="*/ 1403772 h 1977697"/>
              <a:gd name="T24" fmla="*/ 4008367 w 5518298"/>
              <a:gd name="T25" fmla="*/ 1446309 h 1977697"/>
              <a:gd name="T26" fmla="*/ 3912677 w 5518298"/>
              <a:gd name="T27" fmla="*/ 1393137 h 1977697"/>
              <a:gd name="T28" fmla="*/ 3806354 w 5518298"/>
              <a:gd name="T29" fmla="*/ 1339965 h 1977697"/>
              <a:gd name="T30" fmla="*/ 3657502 w 5518298"/>
              <a:gd name="T31" fmla="*/ 1286793 h 1977697"/>
              <a:gd name="T32" fmla="*/ 3572444 w 5518298"/>
              <a:gd name="T33" fmla="*/ 1233623 h 1977697"/>
              <a:gd name="T34" fmla="*/ 3529915 w 5518298"/>
              <a:gd name="T35" fmla="*/ 1127279 h 1977697"/>
              <a:gd name="T36" fmla="*/ 3487385 w 5518298"/>
              <a:gd name="T37" fmla="*/ 1020936 h 1977697"/>
              <a:gd name="T38" fmla="*/ 3444857 w 5518298"/>
              <a:gd name="T39" fmla="*/ 967764 h 1977697"/>
              <a:gd name="T40" fmla="*/ 3349166 w 5518298"/>
              <a:gd name="T41" fmla="*/ 914593 h 1977697"/>
              <a:gd name="T42" fmla="*/ 3253476 w 5518298"/>
              <a:gd name="T43" fmla="*/ 861421 h 1977697"/>
              <a:gd name="T44" fmla="*/ 3030198 w 5518298"/>
              <a:gd name="T45" fmla="*/ 872056 h 1977697"/>
              <a:gd name="T46" fmla="*/ 2966404 w 5518298"/>
              <a:gd name="T47" fmla="*/ 967764 h 1977697"/>
              <a:gd name="T48" fmla="*/ 2477320 w 5518298"/>
              <a:gd name="T49" fmla="*/ 1031570 h 1977697"/>
              <a:gd name="T50" fmla="*/ 2402894 w 5518298"/>
              <a:gd name="T51" fmla="*/ 1106010 h 1977697"/>
              <a:gd name="T52" fmla="*/ 2370997 w 5518298"/>
              <a:gd name="T53" fmla="*/ 1169816 h 1977697"/>
              <a:gd name="T54" fmla="*/ 2339100 w 5518298"/>
              <a:gd name="T55" fmla="*/ 1233623 h 1977697"/>
              <a:gd name="T56" fmla="*/ 2285939 w 5518298"/>
              <a:gd name="T57" fmla="*/ 1329331 h 1977697"/>
              <a:gd name="T58" fmla="*/ 2168984 w 5518298"/>
              <a:gd name="T59" fmla="*/ 1403772 h 1977697"/>
              <a:gd name="T60" fmla="*/ 2020132 w 5518298"/>
              <a:gd name="T61" fmla="*/ 1339965 h 1977697"/>
              <a:gd name="T62" fmla="*/ 1924441 w 5518298"/>
              <a:gd name="T63" fmla="*/ 1276160 h 1977697"/>
              <a:gd name="T64" fmla="*/ 1658635 w 5518298"/>
              <a:gd name="T65" fmla="*/ 1308063 h 1977697"/>
              <a:gd name="T66" fmla="*/ 1509784 w 5518298"/>
              <a:gd name="T67" fmla="*/ 1339965 h 1977697"/>
              <a:gd name="T68" fmla="*/ 1403460 w 5518298"/>
              <a:gd name="T69" fmla="*/ 1371868 h 1977697"/>
              <a:gd name="T70" fmla="*/ 1084492 w 5518298"/>
              <a:gd name="T71" fmla="*/ 1339965 h 1977697"/>
              <a:gd name="T72" fmla="*/ 776156 w 5518298"/>
              <a:gd name="T73" fmla="*/ 1286793 h 1977697"/>
              <a:gd name="T74" fmla="*/ 754892 w 5518298"/>
              <a:gd name="T75" fmla="*/ 1201719 h 1977697"/>
              <a:gd name="T76" fmla="*/ 733627 w 5518298"/>
              <a:gd name="T77" fmla="*/ 1074107 h 1977697"/>
              <a:gd name="T78" fmla="*/ 637937 w 5518298"/>
              <a:gd name="T79" fmla="*/ 925226 h 1977697"/>
              <a:gd name="T80" fmla="*/ 542246 w 5518298"/>
              <a:gd name="T81" fmla="*/ 882689 h 1977697"/>
              <a:gd name="T82" fmla="*/ 467820 w 5518298"/>
              <a:gd name="T83" fmla="*/ 861421 h 1977697"/>
              <a:gd name="T84" fmla="*/ 372130 w 5518298"/>
              <a:gd name="T85" fmla="*/ 829518 h 1977697"/>
              <a:gd name="T86" fmla="*/ 276440 w 5518298"/>
              <a:gd name="T87" fmla="*/ 765712 h 1977697"/>
              <a:gd name="T88" fmla="*/ 191381 w 5518298"/>
              <a:gd name="T89" fmla="*/ 670003 h 1977697"/>
              <a:gd name="T90" fmla="*/ 159485 w 5518298"/>
              <a:gd name="T91" fmla="*/ 606198 h 1977697"/>
              <a:gd name="T92" fmla="*/ 127588 w 5518298"/>
              <a:gd name="T93" fmla="*/ 510489 h 1977697"/>
              <a:gd name="T94" fmla="*/ 116955 w 5518298"/>
              <a:gd name="T95" fmla="*/ 148922 h 1977697"/>
              <a:gd name="T96" fmla="*/ 42529 w 5518298"/>
              <a:gd name="T97" fmla="*/ 21310 h 1977697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0" t="0" r="r" b="b"/>
            <a:pathLst>
              <a:path w="5518298" h="1977697">
                <a:moveTo>
                  <a:pt x="5518298" y="1935167"/>
                </a:moveTo>
                <a:cubicBezTo>
                  <a:pt x="5500577" y="1938711"/>
                  <a:pt x="5482280" y="1940084"/>
                  <a:pt x="5465135" y="1945799"/>
                </a:cubicBezTo>
                <a:cubicBezTo>
                  <a:pt x="5450098" y="1950811"/>
                  <a:pt x="5437446" y="1961499"/>
                  <a:pt x="5422605" y="1967064"/>
                </a:cubicBezTo>
                <a:cubicBezTo>
                  <a:pt x="5408922" y="1972195"/>
                  <a:pt x="5394252" y="1974153"/>
                  <a:pt x="5380075" y="1977697"/>
                </a:cubicBezTo>
                <a:cubicBezTo>
                  <a:pt x="5283217" y="1971643"/>
                  <a:pt x="5236629" y="1976391"/>
                  <a:pt x="5156791" y="1956432"/>
                </a:cubicBezTo>
                <a:cubicBezTo>
                  <a:pt x="5116898" y="1946459"/>
                  <a:pt x="5124959" y="1942790"/>
                  <a:pt x="5082363" y="1924534"/>
                </a:cubicBezTo>
                <a:cubicBezTo>
                  <a:pt x="5053753" y="1912272"/>
                  <a:pt x="5028511" y="1909510"/>
                  <a:pt x="4997303" y="1903269"/>
                </a:cubicBezTo>
                <a:cubicBezTo>
                  <a:pt x="4932662" y="1860175"/>
                  <a:pt x="5001342" y="1900796"/>
                  <a:pt x="4922875" y="1871371"/>
                </a:cubicBezTo>
                <a:cubicBezTo>
                  <a:pt x="4908034" y="1865806"/>
                  <a:pt x="4894913" y="1856350"/>
                  <a:pt x="4880344" y="1850106"/>
                </a:cubicBezTo>
                <a:cubicBezTo>
                  <a:pt x="4870043" y="1845691"/>
                  <a:pt x="4859079" y="1843017"/>
                  <a:pt x="4848447" y="1839473"/>
                </a:cubicBezTo>
                <a:cubicBezTo>
                  <a:pt x="4725663" y="1716693"/>
                  <a:pt x="4913987" y="1898286"/>
                  <a:pt x="4774019" y="1786311"/>
                </a:cubicBezTo>
                <a:cubicBezTo>
                  <a:pt x="4750536" y="1767524"/>
                  <a:pt x="4731489" y="1743780"/>
                  <a:pt x="4710224" y="1722515"/>
                </a:cubicBezTo>
                <a:lnTo>
                  <a:pt x="4688958" y="1701250"/>
                </a:lnTo>
                <a:cubicBezTo>
                  <a:pt x="4678326" y="1690618"/>
                  <a:pt x="4665402" y="1681864"/>
                  <a:pt x="4657061" y="1669353"/>
                </a:cubicBezTo>
                <a:cubicBezTo>
                  <a:pt x="4649973" y="1658720"/>
                  <a:pt x="4643779" y="1647434"/>
                  <a:pt x="4635796" y="1637455"/>
                </a:cubicBezTo>
                <a:cubicBezTo>
                  <a:pt x="4629534" y="1629627"/>
                  <a:pt x="4620545" y="1624210"/>
                  <a:pt x="4614530" y="1616190"/>
                </a:cubicBezTo>
                <a:cubicBezTo>
                  <a:pt x="4599195" y="1595744"/>
                  <a:pt x="4586177" y="1573659"/>
                  <a:pt x="4572000" y="1552394"/>
                </a:cubicBezTo>
                <a:lnTo>
                  <a:pt x="4550735" y="1520497"/>
                </a:lnTo>
                <a:cubicBezTo>
                  <a:pt x="4542394" y="1507986"/>
                  <a:pt x="4528463" y="1500151"/>
                  <a:pt x="4518837" y="1488599"/>
                </a:cubicBezTo>
                <a:cubicBezTo>
                  <a:pt x="4494319" y="1459178"/>
                  <a:pt x="4500621" y="1448101"/>
                  <a:pt x="4465675" y="1424804"/>
                </a:cubicBezTo>
                <a:cubicBezTo>
                  <a:pt x="4456350" y="1418587"/>
                  <a:pt x="4444718" y="1416602"/>
                  <a:pt x="4433777" y="1414171"/>
                </a:cubicBezTo>
                <a:cubicBezTo>
                  <a:pt x="4412732" y="1409494"/>
                  <a:pt x="4391122" y="1407767"/>
                  <a:pt x="4369982" y="1403539"/>
                </a:cubicBezTo>
                <a:cubicBezTo>
                  <a:pt x="4355652" y="1400673"/>
                  <a:pt x="4341628" y="1396450"/>
                  <a:pt x="4327451" y="1392906"/>
                </a:cubicBezTo>
                <a:cubicBezTo>
                  <a:pt x="4270744" y="1396450"/>
                  <a:pt x="4213866" y="1397885"/>
                  <a:pt x="4157330" y="1403539"/>
                </a:cubicBezTo>
                <a:cubicBezTo>
                  <a:pt x="4142790" y="1404993"/>
                  <a:pt x="4128797" y="1409972"/>
                  <a:pt x="4114800" y="1414171"/>
                </a:cubicBezTo>
                <a:cubicBezTo>
                  <a:pt x="3985345" y="1453007"/>
                  <a:pt x="4106518" y="1421557"/>
                  <a:pt x="4008475" y="1446069"/>
                </a:cubicBezTo>
                <a:cubicBezTo>
                  <a:pt x="3987210" y="1431892"/>
                  <a:pt x="3968925" y="1411621"/>
                  <a:pt x="3944679" y="1403539"/>
                </a:cubicBezTo>
                <a:cubicBezTo>
                  <a:pt x="3934047" y="1399995"/>
                  <a:pt x="3922806" y="1397918"/>
                  <a:pt x="3912782" y="1392906"/>
                </a:cubicBezTo>
                <a:cubicBezTo>
                  <a:pt x="3839357" y="1356193"/>
                  <a:pt x="3926865" y="1383137"/>
                  <a:pt x="3838354" y="1361008"/>
                </a:cubicBezTo>
                <a:cubicBezTo>
                  <a:pt x="3827721" y="1353920"/>
                  <a:pt x="3817886" y="1345458"/>
                  <a:pt x="3806456" y="1339743"/>
                </a:cubicBezTo>
                <a:cubicBezTo>
                  <a:pt x="3791207" y="1332119"/>
                  <a:pt x="3745649" y="1321883"/>
                  <a:pt x="3732028" y="1318478"/>
                </a:cubicBezTo>
                <a:cubicBezTo>
                  <a:pt x="3681422" y="1284741"/>
                  <a:pt x="3720017" y="1305305"/>
                  <a:pt x="3657600" y="1286580"/>
                </a:cubicBezTo>
                <a:cubicBezTo>
                  <a:pt x="3636130" y="1280139"/>
                  <a:pt x="3593805" y="1265315"/>
                  <a:pt x="3593805" y="1265315"/>
                </a:cubicBezTo>
                <a:cubicBezTo>
                  <a:pt x="3586717" y="1254683"/>
                  <a:pt x="3579967" y="1243816"/>
                  <a:pt x="3572540" y="1233418"/>
                </a:cubicBezTo>
                <a:cubicBezTo>
                  <a:pt x="3562240" y="1218998"/>
                  <a:pt x="3547223" y="1207341"/>
                  <a:pt x="3540642" y="1190887"/>
                </a:cubicBezTo>
                <a:cubicBezTo>
                  <a:pt x="3532636" y="1170871"/>
                  <a:pt x="3534238" y="1148232"/>
                  <a:pt x="3530010" y="1127092"/>
                </a:cubicBezTo>
                <a:cubicBezTo>
                  <a:pt x="3527144" y="1112763"/>
                  <a:pt x="3523392" y="1098613"/>
                  <a:pt x="3519377" y="1084562"/>
                </a:cubicBezTo>
                <a:cubicBezTo>
                  <a:pt x="3510642" y="1053990"/>
                  <a:pt x="3508190" y="1046656"/>
                  <a:pt x="3487479" y="1020767"/>
                </a:cubicBezTo>
                <a:cubicBezTo>
                  <a:pt x="3481217" y="1012939"/>
                  <a:pt x="3472476" y="1007329"/>
                  <a:pt x="3466214" y="999501"/>
                </a:cubicBezTo>
                <a:cubicBezTo>
                  <a:pt x="3458231" y="989523"/>
                  <a:pt x="3453985" y="976640"/>
                  <a:pt x="3444949" y="967604"/>
                </a:cubicBezTo>
                <a:cubicBezTo>
                  <a:pt x="3414479" y="937134"/>
                  <a:pt x="3415743" y="953001"/>
                  <a:pt x="3381154" y="935706"/>
                </a:cubicBezTo>
                <a:cubicBezTo>
                  <a:pt x="3369724" y="929991"/>
                  <a:pt x="3360686" y="920156"/>
                  <a:pt x="3349256" y="914441"/>
                </a:cubicBezTo>
                <a:cubicBezTo>
                  <a:pt x="3339231" y="909429"/>
                  <a:pt x="3327155" y="909251"/>
                  <a:pt x="3317358" y="903808"/>
                </a:cubicBezTo>
                <a:cubicBezTo>
                  <a:pt x="3295017" y="891396"/>
                  <a:pt x="3278357" y="867477"/>
                  <a:pt x="3253563" y="861278"/>
                </a:cubicBezTo>
                <a:lnTo>
                  <a:pt x="3168503" y="840013"/>
                </a:lnTo>
                <a:cubicBezTo>
                  <a:pt x="3127782" y="844085"/>
                  <a:pt x="3063715" y="833698"/>
                  <a:pt x="3030279" y="871911"/>
                </a:cubicBezTo>
                <a:cubicBezTo>
                  <a:pt x="3013449" y="891145"/>
                  <a:pt x="3001926" y="914441"/>
                  <a:pt x="2987749" y="935706"/>
                </a:cubicBezTo>
                <a:cubicBezTo>
                  <a:pt x="2980661" y="946339"/>
                  <a:pt x="2979258" y="967259"/>
                  <a:pt x="2966484" y="967604"/>
                </a:cubicBezTo>
                <a:lnTo>
                  <a:pt x="2573079" y="978236"/>
                </a:lnTo>
                <a:cubicBezTo>
                  <a:pt x="2516937" y="996951"/>
                  <a:pt x="2550506" y="982653"/>
                  <a:pt x="2477386" y="1031399"/>
                </a:cubicBezTo>
                <a:lnTo>
                  <a:pt x="2445489" y="1052664"/>
                </a:lnTo>
                <a:cubicBezTo>
                  <a:pt x="2418762" y="1132843"/>
                  <a:pt x="2457924" y="1037119"/>
                  <a:pt x="2402958" y="1105827"/>
                </a:cubicBezTo>
                <a:cubicBezTo>
                  <a:pt x="2395957" y="1114579"/>
                  <a:pt x="2397338" y="1127700"/>
                  <a:pt x="2392326" y="1137725"/>
                </a:cubicBezTo>
                <a:cubicBezTo>
                  <a:pt x="2386611" y="1149155"/>
                  <a:pt x="2376776" y="1158193"/>
                  <a:pt x="2371061" y="1169622"/>
                </a:cubicBezTo>
                <a:cubicBezTo>
                  <a:pt x="2366049" y="1179647"/>
                  <a:pt x="2365440" y="1191495"/>
                  <a:pt x="2360428" y="1201520"/>
                </a:cubicBezTo>
                <a:cubicBezTo>
                  <a:pt x="2354713" y="1212950"/>
                  <a:pt x="2344353" y="1221741"/>
                  <a:pt x="2339163" y="1233418"/>
                </a:cubicBezTo>
                <a:cubicBezTo>
                  <a:pt x="2330059" y="1253901"/>
                  <a:pt x="2333748" y="1281363"/>
                  <a:pt x="2317898" y="1297213"/>
                </a:cubicBezTo>
                <a:cubicBezTo>
                  <a:pt x="2307265" y="1307846"/>
                  <a:pt x="2295626" y="1317559"/>
                  <a:pt x="2286000" y="1329111"/>
                </a:cubicBezTo>
                <a:cubicBezTo>
                  <a:pt x="2258897" y="1361635"/>
                  <a:pt x="2274117" y="1363926"/>
                  <a:pt x="2232837" y="1382273"/>
                </a:cubicBezTo>
                <a:cubicBezTo>
                  <a:pt x="2212354" y="1391377"/>
                  <a:pt x="2169042" y="1403539"/>
                  <a:pt x="2169042" y="1403539"/>
                </a:cubicBezTo>
                <a:cubicBezTo>
                  <a:pt x="2133600" y="1399995"/>
                  <a:pt x="2097272" y="1401545"/>
                  <a:pt x="2062717" y="1392906"/>
                </a:cubicBezTo>
                <a:cubicBezTo>
                  <a:pt x="2049690" y="1389649"/>
                  <a:pt x="2024990" y="1345508"/>
                  <a:pt x="2020186" y="1339743"/>
                </a:cubicBezTo>
                <a:cubicBezTo>
                  <a:pt x="2003391" y="1319589"/>
                  <a:pt x="1980285" y="1298527"/>
                  <a:pt x="1956391" y="1286580"/>
                </a:cubicBezTo>
                <a:cubicBezTo>
                  <a:pt x="1946366" y="1281568"/>
                  <a:pt x="1935126" y="1279492"/>
                  <a:pt x="1924493" y="1275948"/>
                </a:cubicBezTo>
                <a:cubicBezTo>
                  <a:pt x="1857154" y="1279492"/>
                  <a:pt x="1789427" y="1278546"/>
                  <a:pt x="1722475" y="1286580"/>
                </a:cubicBezTo>
                <a:cubicBezTo>
                  <a:pt x="1700219" y="1289251"/>
                  <a:pt x="1680659" y="1303450"/>
                  <a:pt x="1658679" y="1307846"/>
                </a:cubicBezTo>
                <a:cubicBezTo>
                  <a:pt x="1498344" y="1339912"/>
                  <a:pt x="1698125" y="1299080"/>
                  <a:pt x="1562986" y="1329111"/>
                </a:cubicBezTo>
                <a:cubicBezTo>
                  <a:pt x="1545345" y="1333031"/>
                  <a:pt x="1527356" y="1335360"/>
                  <a:pt x="1509824" y="1339743"/>
                </a:cubicBezTo>
                <a:cubicBezTo>
                  <a:pt x="1498951" y="1342461"/>
                  <a:pt x="1488703" y="1347297"/>
                  <a:pt x="1477926" y="1350376"/>
                </a:cubicBezTo>
                <a:cubicBezTo>
                  <a:pt x="1384470" y="1377078"/>
                  <a:pt x="1479979" y="1346147"/>
                  <a:pt x="1403498" y="1371641"/>
                </a:cubicBezTo>
                <a:cubicBezTo>
                  <a:pt x="1346791" y="1368097"/>
                  <a:pt x="1289913" y="1366662"/>
                  <a:pt x="1233377" y="1361008"/>
                </a:cubicBezTo>
                <a:cubicBezTo>
                  <a:pt x="1183503" y="1356021"/>
                  <a:pt x="1134140" y="1346831"/>
                  <a:pt x="1084521" y="1339743"/>
                </a:cubicBezTo>
                <a:cubicBezTo>
                  <a:pt x="1014821" y="1329786"/>
                  <a:pt x="879642" y="1322540"/>
                  <a:pt x="818707" y="1318478"/>
                </a:cubicBezTo>
                <a:cubicBezTo>
                  <a:pt x="804530" y="1307845"/>
                  <a:pt x="787522" y="1300194"/>
                  <a:pt x="776177" y="1286580"/>
                </a:cubicBezTo>
                <a:cubicBezTo>
                  <a:pt x="769002" y="1277970"/>
                  <a:pt x="768262" y="1265556"/>
                  <a:pt x="765544" y="1254683"/>
                </a:cubicBezTo>
                <a:cubicBezTo>
                  <a:pt x="761161" y="1237151"/>
                  <a:pt x="758832" y="1219162"/>
                  <a:pt x="754912" y="1201520"/>
                </a:cubicBezTo>
                <a:cubicBezTo>
                  <a:pt x="751742" y="1187255"/>
                  <a:pt x="747823" y="1173167"/>
                  <a:pt x="744279" y="1158990"/>
                </a:cubicBezTo>
                <a:cubicBezTo>
                  <a:pt x="740735" y="1130636"/>
                  <a:pt x="739634" y="1101869"/>
                  <a:pt x="733647" y="1073929"/>
                </a:cubicBezTo>
                <a:cubicBezTo>
                  <a:pt x="726302" y="1039649"/>
                  <a:pt x="714576" y="1005047"/>
                  <a:pt x="691117" y="978236"/>
                </a:cubicBezTo>
                <a:cubicBezTo>
                  <a:pt x="674614" y="959375"/>
                  <a:pt x="658806" y="938974"/>
                  <a:pt x="637954" y="925073"/>
                </a:cubicBezTo>
                <a:cubicBezTo>
                  <a:pt x="627321" y="917985"/>
                  <a:pt x="617733" y="908998"/>
                  <a:pt x="606056" y="903808"/>
                </a:cubicBezTo>
                <a:cubicBezTo>
                  <a:pt x="585573" y="894704"/>
                  <a:pt x="563526" y="889631"/>
                  <a:pt x="542261" y="882543"/>
                </a:cubicBezTo>
                <a:cubicBezTo>
                  <a:pt x="531628" y="878999"/>
                  <a:pt x="521236" y="874629"/>
                  <a:pt x="510363" y="871911"/>
                </a:cubicBezTo>
                <a:cubicBezTo>
                  <a:pt x="496186" y="868367"/>
                  <a:pt x="481830" y="865477"/>
                  <a:pt x="467833" y="861278"/>
                </a:cubicBezTo>
                <a:cubicBezTo>
                  <a:pt x="446363" y="854837"/>
                  <a:pt x="425302" y="847102"/>
                  <a:pt x="404037" y="840013"/>
                </a:cubicBezTo>
                <a:cubicBezTo>
                  <a:pt x="393405" y="836469"/>
                  <a:pt x="381465" y="835597"/>
                  <a:pt x="372140" y="829380"/>
                </a:cubicBezTo>
                <a:lnTo>
                  <a:pt x="308344" y="786850"/>
                </a:lnTo>
                <a:lnTo>
                  <a:pt x="276447" y="765585"/>
                </a:lnTo>
                <a:cubicBezTo>
                  <a:pt x="257544" y="708878"/>
                  <a:pt x="281172" y="751407"/>
                  <a:pt x="233917" y="723055"/>
                </a:cubicBezTo>
                <a:cubicBezTo>
                  <a:pt x="217081" y="712954"/>
                  <a:pt x="201046" y="684382"/>
                  <a:pt x="191386" y="669892"/>
                </a:cubicBezTo>
                <a:cubicBezTo>
                  <a:pt x="187842" y="659259"/>
                  <a:pt x="185766" y="648019"/>
                  <a:pt x="180754" y="637994"/>
                </a:cubicBezTo>
                <a:cubicBezTo>
                  <a:pt x="175039" y="626564"/>
                  <a:pt x="164679" y="617774"/>
                  <a:pt x="159489" y="606097"/>
                </a:cubicBezTo>
                <a:cubicBezTo>
                  <a:pt x="150385" y="585613"/>
                  <a:pt x="145313" y="563566"/>
                  <a:pt x="138224" y="542301"/>
                </a:cubicBezTo>
                <a:lnTo>
                  <a:pt x="127591" y="510404"/>
                </a:lnTo>
                <a:cubicBezTo>
                  <a:pt x="131135" y="453697"/>
                  <a:pt x="138224" y="397101"/>
                  <a:pt x="138224" y="340283"/>
                </a:cubicBezTo>
                <a:cubicBezTo>
                  <a:pt x="138224" y="323002"/>
                  <a:pt x="142047" y="199075"/>
                  <a:pt x="116958" y="148897"/>
                </a:cubicBezTo>
                <a:cubicBezTo>
                  <a:pt x="111243" y="137467"/>
                  <a:pt x="102781" y="127632"/>
                  <a:pt x="95693" y="116999"/>
                </a:cubicBezTo>
                <a:cubicBezTo>
                  <a:pt x="84613" y="83758"/>
                  <a:pt x="73870" y="42200"/>
                  <a:pt x="42530" y="21306"/>
                </a:cubicBezTo>
                <a:cubicBezTo>
                  <a:pt x="7684" y="-1925"/>
                  <a:pt x="23412" y="41"/>
                  <a:pt x="0" y="41"/>
                </a:cubicBez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6" name="Freeform 14"/>
          <p:cNvSpPr>
            <a:spLocks/>
          </p:cNvSpPr>
          <p:nvPr/>
        </p:nvSpPr>
        <p:spPr bwMode="auto">
          <a:xfrm>
            <a:off x="739775" y="3940175"/>
            <a:ext cx="3311525" cy="1227138"/>
          </a:xfrm>
          <a:custGeom>
            <a:avLst/>
            <a:gdLst>
              <a:gd name="T0" fmla="*/ 3312215 w 3310835"/>
              <a:gd name="T1" fmla="*/ 1110034 h 1227318"/>
              <a:gd name="T2" fmla="*/ 3099475 w 3310835"/>
              <a:gd name="T3" fmla="*/ 1056887 h 1227318"/>
              <a:gd name="T4" fmla="*/ 3056927 w 3310835"/>
              <a:gd name="T5" fmla="*/ 1067516 h 1227318"/>
              <a:gd name="T6" fmla="*/ 3003742 w 3310835"/>
              <a:gd name="T7" fmla="*/ 1110034 h 1227318"/>
              <a:gd name="T8" fmla="*/ 2982467 w 3310835"/>
              <a:gd name="T9" fmla="*/ 1152552 h 1227318"/>
              <a:gd name="T10" fmla="*/ 2961194 w 3310835"/>
              <a:gd name="T11" fmla="*/ 1216330 h 1227318"/>
              <a:gd name="T12" fmla="*/ 2929283 w 3310835"/>
              <a:gd name="T13" fmla="*/ 1226958 h 1227318"/>
              <a:gd name="T14" fmla="*/ 2897373 w 3310835"/>
              <a:gd name="T15" fmla="*/ 1205699 h 1227318"/>
              <a:gd name="T16" fmla="*/ 2844188 w 3310835"/>
              <a:gd name="T17" fmla="*/ 1141922 h 1227318"/>
              <a:gd name="T18" fmla="*/ 2812276 w 3310835"/>
              <a:gd name="T19" fmla="*/ 1088775 h 1227318"/>
              <a:gd name="T20" fmla="*/ 2748455 w 3310835"/>
              <a:gd name="T21" fmla="*/ 1067516 h 1227318"/>
              <a:gd name="T22" fmla="*/ 2716543 w 3310835"/>
              <a:gd name="T23" fmla="*/ 1046259 h 1227318"/>
              <a:gd name="T24" fmla="*/ 2684632 w 3310835"/>
              <a:gd name="T25" fmla="*/ 1035628 h 1227318"/>
              <a:gd name="T26" fmla="*/ 2397434 w 3310835"/>
              <a:gd name="T27" fmla="*/ 1025000 h 1227318"/>
              <a:gd name="T28" fmla="*/ 2365523 w 3310835"/>
              <a:gd name="T29" fmla="*/ 1014369 h 1227318"/>
              <a:gd name="T30" fmla="*/ 2291063 w 3310835"/>
              <a:gd name="T31" fmla="*/ 971851 h 1227318"/>
              <a:gd name="T32" fmla="*/ 2227242 w 3310835"/>
              <a:gd name="T33" fmla="*/ 961222 h 1227318"/>
              <a:gd name="T34" fmla="*/ 2195330 w 3310835"/>
              <a:gd name="T35" fmla="*/ 950594 h 1227318"/>
              <a:gd name="T36" fmla="*/ 2120872 w 3310835"/>
              <a:gd name="T37" fmla="*/ 908076 h 1227318"/>
              <a:gd name="T38" fmla="*/ 2099597 w 3310835"/>
              <a:gd name="T39" fmla="*/ 886816 h 1227318"/>
              <a:gd name="T40" fmla="*/ 2057051 w 3310835"/>
              <a:gd name="T41" fmla="*/ 876186 h 1227318"/>
              <a:gd name="T42" fmla="*/ 1940043 w 3310835"/>
              <a:gd name="T43" fmla="*/ 854929 h 1227318"/>
              <a:gd name="T44" fmla="*/ 1823037 w 3310835"/>
              <a:gd name="T45" fmla="*/ 865557 h 1227318"/>
              <a:gd name="T46" fmla="*/ 1780488 w 3310835"/>
              <a:gd name="T47" fmla="*/ 876186 h 1227318"/>
              <a:gd name="T48" fmla="*/ 1716667 w 3310835"/>
              <a:gd name="T49" fmla="*/ 886816 h 1227318"/>
              <a:gd name="T50" fmla="*/ 1684755 w 3310835"/>
              <a:gd name="T51" fmla="*/ 897445 h 1227318"/>
              <a:gd name="T52" fmla="*/ 1599659 w 3310835"/>
              <a:gd name="T53" fmla="*/ 886816 h 1227318"/>
              <a:gd name="T54" fmla="*/ 1567749 w 3310835"/>
              <a:gd name="T55" fmla="*/ 865557 h 1227318"/>
              <a:gd name="T56" fmla="*/ 1493289 w 3310835"/>
              <a:gd name="T57" fmla="*/ 780522 h 1227318"/>
              <a:gd name="T58" fmla="*/ 1503926 w 3310835"/>
              <a:gd name="T59" fmla="*/ 684858 h 1227318"/>
              <a:gd name="T60" fmla="*/ 1546474 w 3310835"/>
              <a:gd name="T61" fmla="*/ 621080 h 1227318"/>
              <a:gd name="T62" fmla="*/ 1535837 w 3310835"/>
              <a:gd name="T63" fmla="*/ 578562 h 1227318"/>
              <a:gd name="T64" fmla="*/ 1503926 w 3310835"/>
              <a:gd name="T65" fmla="*/ 546675 h 1227318"/>
              <a:gd name="T66" fmla="*/ 1461378 w 3310835"/>
              <a:gd name="T67" fmla="*/ 536044 h 1227318"/>
              <a:gd name="T68" fmla="*/ 1238002 w 3310835"/>
              <a:gd name="T69" fmla="*/ 525415 h 1227318"/>
              <a:gd name="T70" fmla="*/ 1163542 w 3310835"/>
              <a:gd name="T71" fmla="*/ 493528 h 1227318"/>
              <a:gd name="T72" fmla="*/ 1120996 w 3310835"/>
              <a:gd name="T73" fmla="*/ 429750 h 1227318"/>
              <a:gd name="T74" fmla="*/ 1110357 w 3310835"/>
              <a:gd name="T75" fmla="*/ 397863 h 1227318"/>
              <a:gd name="T76" fmla="*/ 972078 w 3310835"/>
              <a:gd name="T77" fmla="*/ 387232 h 1227318"/>
              <a:gd name="T78" fmla="*/ 812521 w 3310835"/>
              <a:gd name="T79" fmla="*/ 387232 h 1227318"/>
              <a:gd name="T80" fmla="*/ 801885 w 3310835"/>
              <a:gd name="T81" fmla="*/ 355344 h 1227318"/>
              <a:gd name="T82" fmla="*/ 833797 w 3310835"/>
              <a:gd name="T83" fmla="*/ 227792 h 1227318"/>
              <a:gd name="T84" fmla="*/ 855070 w 3310835"/>
              <a:gd name="T85" fmla="*/ 195902 h 1227318"/>
              <a:gd name="T86" fmla="*/ 865706 w 3310835"/>
              <a:gd name="T87" fmla="*/ 164014 h 1227318"/>
              <a:gd name="T88" fmla="*/ 833797 w 3310835"/>
              <a:gd name="T89" fmla="*/ 142755 h 1227318"/>
              <a:gd name="T90" fmla="*/ 780612 w 3310835"/>
              <a:gd name="T91" fmla="*/ 110868 h 1227318"/>
              <a:gd name="T92" fmla="*/ 684879 w 3310835"/>
              <a:gd name="T93" fmla="*/ 68349 h 1227318"/>
              <a:gd name="T94" fmla="*/ 621055 w 3310835"/>
              <a:gd name="T95" fmla="*/ 47090 h 1227318"/>
              <a:gd name="T96" fmla="*/ 578509 w 3310835"/>
              <a:gd name="T97" fmla="*/ 36462 h 1227318"/>
              <a:gd name="T98" fmla="*/ 461501 w 3310835"/>
              <a:gd name="T99" fmla="*/ 15203 h 1227318"/>
              <a:gd name="T100" fmla="*/ 291310 w 3310835"/>
              <a:gd name="T101" fmla="*/ 15203 h 1227318"/>
              <a:gd name="T102" fmla="*/ 216850 w 3310835"/>
              <a:gd name="T103" fmla="*/ 36462 h 1227318"/>
              <a:gd name="T104" fmla="*/ 153029 w 3310835"/>
              <a:gd name="T105" fmla="*/ 68349 h 1227318"/>
              <a:gd name="T106" fmla="*/ 78569 w 3310835"/>
              <a:gd name="T107" fmla="*/ 164014 h 1227318"/>
              <a:gd name="T108" fmla="*/ 67932 w 3310835"/>
              <a:gd name="T109" fmla="*/ 195902 h 1227318"/>
              <a:gd name="T110" fmla="*/ 36023 w 3310835"/>
              <a:gd name="T111" fmla="*/ 206533 h 1227318"/>
              <a:gd name="T112" fmla="*/ 14748 w 3310835"/>
              <a:gd name="T113" fmla="*/ 227792 h 1227318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3310835" h="1227318">
                <a:moveTo>
                  <a:pt x="3310835" y="1110360"/>
                </a:moveTo>
                <a:cubicBezTo>
                  <a:pt x="3173966" y="1028239"/>
                  <a:pt x="3245636" y="1042453"/>
                  <a:pt x="3098183" y="1057197"/>
                </a:cubicBezTo>
                <a:cubicBezTo>
                  <a:pt x="3084006" y="1060741"/>
                  <a:pt x="3069084" y="1062074"/>
                  <a:pt x="3055653" y="1067830"/>
                </a:cubicBezTo>
                <a:cubicBezTo>
                  <a:pt x="3032183" y="1077889"/>
                  <a:pt x="3019638" y="1093213"/>
                  <a:pt x="3002490" y="1110360"/>
                </a:cubicBezTo>
                <a:cubicBezTo>
                  <a:pt x="2995402" y="1124537"/>
                  <a:pt x="2987111" y="1138174"/>
                  <a:pt x="2981225" y="1152890"/>
                </a:cubicBezTo>
                <a:cubicBezTo>
                  <a:pt x="2972900" y="1173702"/>
                  <a:pt x="2981225" y="1209598"/>
                  <a:pt x="2959960" y="1216686"/>
                </a:cubicBezTo>
                <a:lnTo>
                  <a:pt x="2928063" y="1227318"/>
                </a:lnTo>
                <a:cubicBezTo>
                  <a:pt x="2917430" y="1220230"/>
                  <a:pt x="2905982" y="1214234"/>
                  <a:pt x="2896165" y="1206053"/>
                </a:cubicBezTo>
                <a:cubicBezTo>
                  <a:pt x="2865465" y="1180470"/>
                  <a:pt x="2863911" y="1173621"/>
                  <a:pt x="2843002" y="1142258"/>
                </a:cubicBezTo>
                <a:cubicBezTo>
                  <a:pt x="2835726" y="1120430"/>
                  <a:pt x="2834458" y="1100772"/>
                  <a:pt x="2811104" y="1089095"/>
                </a:cubicBezTo>
                <a:cubicBezTo>
                  <a:pt x="2791055" y="1079071"/>
                  <a:pt x="2747309" y="1067830"/>
                  <a:pt x="2747309" y="1067830"/>
                </a:cubicBezTo>
                <a:cubicBezTo>
                  <a:pt x="2736676" y="1060742"/>
                  <a:pt x="2726841" y="1052280"/>
                  <a:pt x="2715411" y="1046565"/>
                </a:cubicBezTo>
                <a:cubicBezTo>
                  <a:pt x="2705387" y="1041553"/>
                  <a:pt x="2694697" y="1036678"/>
                  <a:pt x="2683514" y="1035932"/>
                </a:cubicBezTo>
                <a:cubicBezTo>
                  <a:pt x="2587967" y="1029562"/>
                  <a:pt x="2492128" y="1028844"/>
                  <a:pt x="2396435" y="1025300"/>
                </a:cubicBezTo>
                <a:cubicBezTo>
                  <a:pt x="2385802" y="1021756"/>
                  <a:pt x="2374562" y="1019679"/>
                  <a:pt x="2364537" y="1014667"/>
                </a:cubicBezTo>
                <a:cubicBezTo>
                  <a:pt x="2325385" y="995091"/>
                  <a:pt x="2336709" y="986117"/>
                  <a:pt x="2290109" y="972137"/>
                </a:cubicBezTo>
                <a:cubicBezTo>
                  <a:pt x="2269460" y="965942"/>
                  <a:pt x="2247359" y="966181"/>
                  <a:pt x="2226314" y="961504"/>
                </a:cubicBezTo>
                <a:cubicBezTo>
                  <a:pt x="2215373" y="959073"/>
                  <a:pt x="2205049" y="954416"/>
                  <a:pt x="2194416" y="950872"/>
                </a:cubicBezTo>
                <a:cubicBezTo>
                  <a:pt x="2122795" y="879251"/>
                  <a:pt x="2205668" y="951182"/>
                  <a:pt x="2119988" y="908342"/>
                </a:cubicBezTo>
                <a:cubicBezTo>
                  <a:pt x="2111022" y="903859"/>
                  <a:pt x="2107689" y="891559"/>
                  <a:pt x="2098723" y="887076"/>
                </a:cubicBezTo>
                <a:cubicBezTo>
                  <a:pt x="2085653" y="880541"/>
                  <a:pt x="2070244" y="880458"/>
                  <a:pt x="2056193" y="876444"/>
                </a:cubicBezTo>
                <a:cubicBezTo>
                  <a:pt x="1979700" y="854589"/>
                  <a:pt x="2079999" y="872774"/>
                  <a:pt x="1939235" y="855179"/>
                </a:cubicBezTo>
                <a:cubicBezTo>
                  <a:pt x="1900249" y="858723"/>
                  <a:pt x="1861080" y="860637"/>
                  <a:pt x="1822277" y="865811"/>
                </a:cubicBezTo>
                <a:cubicBezTo>
                  <a:pt x="1807792" y="867742"/>
                  <a:pt x="1794076" y="873578"/>
                  <a:pt x="1779746" y="876444"/>
                </a:cubicBezTo>
                <a:cubicBezTo>
                  <a:pt x="1758606" y="880672"/>
                  <a:pt x="1737216" y="883532"/>
                  <a:pt x="1715951" y="887076"/>
                </a:cubicBezTo>
                <a:cubicBezTo>
                  <a:pt x="1705318" y="890620"/>
                  <a:pt x="1695261" y="897709"/>
                  <a:pt x="1684053" y="897709"/>
                </a:cubicBezTo>
                <a:cubicBezTo>
                  <a:pt x="1655479" y="897709"/>
                  <a:pt x="1626560" y="894594"/>
                  <a:pt x="1598993" y="887076"/>
                </a:cubicBezTo>
                <a:cubicBezTo>
                  <a:pt x="1586664" y="883714"/>
                  <a:pt x="1576712" y="874226"/>
                  <a:pt x="1567095" y="865811"/>
                </a:cubicBezTo>
                <a:cubicBezTo>
                  <a:pt x="1517337" y="822273"/>
                  <a:pt x="1521490" y="823985"/>
                  <a:pt x="1492667" y="780751"/>
                </a:cubicBezTo>
                <a:cubicBezTo>
                  <a:pt x="1496211" y="748853"/>
                  <a:pt x="1493151" y="715505"/>
                  <a:pt x="1503300" y="685058"/>
                </a:cubicBezTo>
                <a:cubicBezTo>
                  <a:pt x="1511382" y="660812"/>
                  <a:pt x="1545830" y="621262"/>
                  <a:pt x="1545830" y="621262"/>
                </a:cubicBezTo>
                <a:cubicBezTo>
                  <a:pt x="1542286" y="607085"/>
                  <a:pt x="1542447" y="591420"/>
                  <a:pt x="1535197" y="578732"/>
                </a:cubicBezTo>
                <a:cubicBezTo>
                  <a:pt x="1527737" y="565677"/>
                  <a:pt x="1516355" y="554295"/>
                  <a:pt x="1503300" y="546835"/>
                </a:cubicBezTo>
                <a:cubicBezTo>
                  <a:pt x="1490612" y="539585"/>
                  <a:pt x="1475336" y="537367"/>
                  <a:pt x="1460770" y="536202"/>
                </a:cubicBezTo>
                <a:cubicBezTo>
                  <a:pt x="1386495" y="530260"/>
                  <a:pt x="1311914" y="529113"/>
                  <a:pt x="1237486" y="525569"/>
                </a:cubicBezTo>
                <a:cubicBezTo>
                  <a:pt x="1209428" y="518555"/>
                  <a:pt x="1183617" y="517169"/>
                  <a:pt x="1163058" y="493672"/>
                </a:cubicBezTo>
                <a:cubicBezTo>
                  <a:pt x="1146228" y="474438"/>
                  <a:pt x="1134705" y="451141"/>
                  <a:pt x="1120528" y="429876"/>
                </a:cubicBezTo>
                <a:cubicBezTo>
                  <a:pt x="1114311" y="420551"/>
                  <a:pt x="1120671" y="401058"/>
                  <a:pt x="1109895" y="397979"/>
                </a:cubicBezTo>
                <a:cubicBezTo>
                  <a:pt x="1065463" y="385284"/>
                  <a:pt x="1017746" y="390890"/>
                  <a:pt x="971672" y="387346"/>
                </a:cubicBezTo>
                <a:cubicBezTo>
                  <a:pt x="953045" y="389209"/>
                  <a:pt x="846653" y="410327"/>
                  <a:pt x="812183" y="387346"/>
                </a:cubicBezTo>
                <a:cubicBezTo>
                  <a:pt x="802858" y="381129"/>
                  <a:pt x="805095" y="366081"/>
                  <a:pt x="801551" y="355448"/>
                </a:cubicBezTo>
                <a:cubicBezTo>
                  <a:pt x="806866" y="323556"/>
                  <a:pt x="814725" y="255944"/>
                  <a:pt x="833449" y="227858"/>
                </a:cubicBezTo>
                <a:lnTo>
                  <a:pt x="854714" y="195960"/>
                </a:lnTo>
                <a:cubicBezTo>
                  <a:pt x="858258" y="185327"/>
                  <a:pt x="869508" y="174468"/>
                  <a:pt x="865346" y="164062"/>
                </a:cubicBezTo>
                <a:cubicBezTo>
                  <a:pt x="860600" y="152197"/>
                  <a:pt x="843427" y="150780"/>
                  <a:pt x="833449" y="142797"/>
                </a:cubicBezTo>
                <a:cubicBezTo>
                  <a:pt x="791750" y="109438"/>
                  <a:pt x="835677" y="129363"/>
                  <a:pt x="780286" y="110900"/>
                </a:cubicBezTo>
                <a:cubicBezTo>
                  <a:pt x="729739" y="77202"/>
                  <a:pt x="760509" y="93675"/>
                  <a:pt x="684593" y="68369"/>
                </a:cubicBezTo>
                <a:lnTo>
                  <a:pt x="620797" y="47104"/>
                </a:lnTo>
                <a:cubicBezTo>
                  <a:pt x="606934" y="42483"/>
                  <a:pt x="592532" y="39642"/>
                  <a:pt x="578267" y="36472"/>
                </a:cubicBezTo>
                <a:cubicBezTo>
                  <a:pt x="533670" y="26562"/>
                  <a:pt x="507494" y="22904"/>
                  <a:pt x="461309" y="15207"/>
                </a:cubicBezTo>
                <a:cubicBezTo>
                  <a:pt x="388844" y="-8949"/>
                  <a:pt x="427097" y="-782"/>
                  <a:pt x="291188" y="15207"/>
                </a:cubicBezTo>
                <a:cubicBezTo>
                  <a:pt x="282275" y="16256"/>
                  <a:pt x="228398" y="30653"/>
                  <a:pt x="216760" y="36472"/>
                </a:cubicBezTo>
                <a:cubicBezTo>
                  <a:pt x="134322" y="77692"/>
                  <a:pt x="233135" y="41647"/>
                  <a:pt x="152965" y="68369"/>
                </a:cubicBezTo>
                <a:cubicBezTo>
                  <a:pt x="102995" y="118339"/>
                  <a:pt x="129408" y="87756"/>
                  <a:pt x="78537" y="164062"/>
                </a:cubicBezTo>
                <a:cubicBezTo>
                  <a:pt x="72320" y="173387"/>
                  <a:pt x="75829" y="188035"/>
                  <a:pt x="67904" y="195960"/>
                </a:cubicBezTo>
                <a:cubicBezTo>
                  <a:pt x="59979" y="203885"/>
                  <a:pt x="46031" y="201581"/>
                  <a:pt x="36007" y="206593"/>
                </a:cubicBezTo>
                <a:cubicBezTo>
                  <a:pt x="-10454" y="229824"/>
                  <a:pt x="-5448" y="227858"/>
                  <a:pt x="14742" y="227858"/>
                </a:cubicBez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48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8" y="1473200"/>
            <a:ext cx="8872537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Box 6"/>
          <p:cNvSpPr txBox="1">
            <a:spLocks noChangeArrowheads="1"/>
          </p:cNvSpPr>
          <p:nvPr/>
        </p:nvSpPr>
        <p:spPr bwMode="auto">
          <a:xfrm>
            <a:off x="271463" y="49213"/>
            <a:ext cx="6442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2400"/>
              <a:t>Mapping floodplains: identifying where obscured</a:t>
            </a:r>
          </a:p>
        </p:txBody>
      </p:sp>
    </p:spTree>
    <p:extLst>
      <p:ext uri="{BB962C8B-B14F-4D97-AF65-F5344CB8AC3E}">
        <p14:creationId xmlns:p14="http://schemas.microsoft.com/office/powerpoint/2010/main" val="403120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/>
          <a:stretch>
            <a:fillRect/>
          </a:stretch>
        </p:blipFill>
        <p:spPr bwMode="auto">
          <a:xfrm>
            <a:off x="0" y="0"/>
            <a:ext cx="9144000" cy="682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val 2"/>
          <p:cNvSpPr/>
          <p:nvPr/>
        </p:nvSpPr>
        <p:spPr>
          <a:xfrm>
            <a:off x="4953000" y="4156075"/>
            <a:ext cx="4114800" cy="228600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Mudflat</a:t>
            </a:r>
          </a:p>
        </p:txBody>
      </p:sp>
      <p:sp>
        <p:nvSpPr>
          <p:cNvPr id="4" name="Oval 3"/>
          <p:cNvSpPr/>
          <p:nvPr/>
        </p:nvSpPr>
        <p:spPr>
          <a:xfrm>
            <a:off x="0" y="4689475"/>
            <a:ext cx="3733800" cy="190500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Mudflat</a:t>
            </a:r>
          </a:p>
        </p:txBody>
      </p:sp>
      <p:sp>
        <p:nvSpPr>
          <p:cNvPr id="5" name="Oval 4"/>
          <p:cNvSpPr/>
          <p:nvPr/>
        </p:nvSpPr>
        <p:spPr>
          <a:xfrm>
            <a:off x="1981200" y="574675"/>
            <a:ext cx="2057400" cy="1524000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Salt marsh</a:t>
            </a:r>
          </a:p>
        </p:txBody>
      </p:sp>
      <p:sp>
        <p:nvSpPr>
          <p:cNvPr id="6" name="Oval 5"/>
          <p:cNvSpPr/>
          <p:nvPr/>
        </p:nvSpPr>
        <p:spPr>
          <a:xfrm>
            <a:off x="5943600" y="498475"/>
            <a:ext cx="2057400" cy="148272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Salt marsh</a:t>
            </a:r>
          </a:p>
        </p:txBody>
      </p:sp>
      <p:sp>
        <p:nvSpPr>
          <p:cNvPr id="7" name="Oval 6"/>
          <p:cNvSpPr/>
          <p:nvPr/>
        </p:nvSpPr>
        <p:spPr>
          <a:xfrm rot="2172035">
            <a:off x="4251325" y="2025650"/>
            <a:ext cx="2449513" cy="1309688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Salt marsh</a:t>
            </a:r>
          </a:p>
        </p:txBody>
      </p:sp>
    </p:spTree>
    <p:extLst>
      <p:ext uri="{BB962C8B-B14F-4D97-AF65-F5344CB8AC3E}">
        <p14:creationId xmlns:p14="http://schemas.microsoft.com/office/powerpoint/2010/main" val="55778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653" descr="F:\NetMap\PROJECTS\BOISE_2011_climatechange\Posters\Pas_river\Backup_of_Backup_of_Backup_of_Backup_of_fullbasin_flood1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8" y="369888"/>
            <a:ext cx="4143375" cy="645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654" descr="F:\NetMap\PROJECTS\BOISE_2011_climatechange\Posters\Pas_river\pa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7450" y="369888"/>
            <a:ext cx="2876550" cy="648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Box 12"/>
          <p:cNvSpPr txBox="1">
            <a:spLocks noChangeArrowheads="1"/>
          </p:cNvSpPr>
          <p:nvPr/>
        </p:nvSpPr>
        <p:spPr bwMode="auto">
          <a:xfrm>
            <a:off x="304800" y="407988"/>
            <a:ext cx="190023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2400"/>
              <a:t>Floodplain</a:t>
            </a:r>
          </a:p>
          <a:p>
            <a:pPr eaLnBrk="1" hangingPunct="1"/>
            <a:r>
              <a:rPr lang="en-US" sz="2400"/>
              <a:t>mapping for</a:t>
            </a:r>
          </a:p>
          <a:p>
            <a:pPr eaLnBrk="1" hangingPunct="1"/>
            <a:r>
              <a:rPr lang="en-US" sz="2400"/>
              <a:t>restoration</a:t>
            </a:r>
          </a:p>
          <a:p>
            <a:pPr eaLnBrk="1" hangingPunct="1"/>
            <a:r>
              <a:rPr lang="en-US" sz="2400"/>
              <a:t>planning</a:t>
            </a:r>
          </a:p>
        </p:txBody>
      </p:sp>
    </p:spTree>
    <p:extLst>
      <p:ext uri="{BB962C8B-B14F-4D97-AF65-F5344CB8AC3E}">
        <p14:creationId xmlns:p14="http://schemas.microsoft.com/office/powerpoint/2010/main" val="328770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Box 2"/>
          <p:cNvSpPr txBox="1">
            <a:spLocks noChangeArrowheads="1"/>
          </p:cNvSpPr>
          <p:nvPr/>
        </p:nvSpPr>
        <p:spPr bwMode="auto">
          <a:xfrm>
            <a:off x="1033463" y="77788"/>
            <a:ext cx="1257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/>
              <a:t>Model</a:t>
            </a:r>
          </a:p>
        </p:txBody>
      </p:sp>
      <p:pic>
        <p:nvPicPr>
          <p:cNvPr id="5017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54050"/>
            <a:ext cx="6516688" cy="601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5"/>
          <p:cNvSpPr txBox="1">
            <a:spLocks noChangeArrowheads="1"/>
          </p:cNvSpPr>
          <p:nvPr/>
        </p:nvSpPr>
        <p:spPr bwMode="auto">
          <a:xfrm>
            <a:off x="4800600" y="768350"/>
            <a:ext cx="25717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1600"/>
              <a:t>-merged DEM (LiDAR)</a:t>
            </a:r>
          </a:p>
          <a:p>
            <a:pPr eaLnBrk="1" hangingPunct="1"/>
            <a:r>
              <a:rPr lang="en-US" sz="1600"/>
              <a:t>-tidal gauge data</a:t>
            </a:r>
          </a:p>
          <a:p>
            <a:pPr eaLnBrk="1" hangingPunct="1"/>
            <a:r>
              <a:rPr lang="en-US" sz="1600"/>
              <a:t>-proportion inundation</a:t>
            </a:r>
          </a:p>
          <a:p>
            <a:pPr eaLnBrk="1" hangingPunct="1"/>
            <a:r>
              <a:rPr lang="en-US" sz="1600"/>
              <a:t> (0 – 100%)</a:t>
            </a:r>
          </a:p>
          <a:p>
            <a:pPr eaLnBrk="1" hangingPunct="1"/>
            <a:r>
              <a:rPr lang="en-US" sz="1600"/>
              <a:t>-logistic regression model</a:t>
            </a:r>
          </a:p>
          <a:p>
            <a:pPr eaLnBrk="1" hangingPunct="1"/>
            <a:r>
              <a:rPr lang="en-US" sz="1600"/>
              <a:t> (inundation vs estuary hab)</a:t>
            </a:r>
          </a:p>
        </p:txBody>
      </p:sp>
    </p:spTree>
    <p:extLst>
      <p:ext uri="{BB962C8B-B14F-4D97-AF65-F5344CB8AC3E}">
        <p14:creationId xmlns:p14="http://schemas.microsoft.com/office/powerpoint/2010/main" val="228545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2"/>
          <p:cNvSpPr txBox="1">
            <a:spLocks noChangeArrowheads="1"/>
          </p:cNvSpPr>
          <p:nvPr/>
        </p:nvSpPr>
        <p:spPr bwMode="auto">
          <a:xfrm>
            <a:off x="1033463" y="77788"/>
            <a:ext cx="1257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/>
              <a:t>Model</a:t>
            </a:r>
          </a:p>
        </p:txBody>
      </p:sp>
      <p:pic>
        <p:nvPicPr>
          <p:cNvPr id="51203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654050"/>
            <a:ext cx="6516688" cy="601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5"/>
          <p:cNvSpPr txBox="1">
            <a:spLocks noChangeArrowheads="1"/>
          </p:cNvSpPr>
          <p:nvPr/>
        </p:nvSpPr>
        <p:spPr bwMode="auto">
          <a:xfrm>
            <a:off x="4800600" y="768350"/>
            <a:ext cx="25717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1600"/>
              <a:t>-merged DEM (LiDAR)</a:t>
            </a:r>
          </a:p>
          <a:p>
            <a:pPr eaLnBrk="1" hangingPunct="1"/>
            <a:r>
              <a:rPr lang="en-US" sz="1600"/>
              <a:t>-tidal gauge data</a:t>
            </a:r>
          </a:p>
          <a:p>
            <a:pPr eaLnBrk="1" hangingPunct="1"/>
            <a:r>
              <a:rPr lang="en-US" sz="1600"/>
              <a:t>-proportion inundation</a:t>
            </a:r>
          </a:p>
          <a:p>
            <a:pPr eaLnBrk="1" hangingPunct="1"/>
            <a:r>
              <a:rPr lang="en-US" sz="1600"/>
              <a:t> (0 – 100%)</a:t>
            </a:r>
          </a:p>
          <a:p>
            <a:pPr eaLnBrk="1" hangingPunct="1"/>
            <a:r>
              <a:rPr lang="en-US" sz="1600"/>
              <a:t>-logistic regression model</a:t>
            </a:r>
          </a:p>
          <a:p>
            <a:pPr eaLnBrk="1" hangingPunct="1"/>
            <a:r>
              <a:rPr lang="en-US" sz="1600"/>
              <a:t> (inundation vs estuary hab)</a:t>
            </a:r>
          </a:p>
        </p:txBody>
      </p:sp>
      <p:sp>
        <p:nvSpPr>
          <p:cNvPr id="51205" name="Oval 1"/>
          <p:cNvSpPr>
            <a:spLocks noChangeArrowheads="1"/>
          </p:cNvSpPr>
          <p:nvPr/>
        </p:nvSpPr>
        <p:spPr bwMode="auto">
          <a:xfrm>
            <a:off x="3810000" y="1371600"/>
            <a:ext cx="762000" cy="685800"/>
          </a:xfrm>
          <a:prstGeom prst="ellips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1206" name="Oval 6"/>
          <p:cNvSpPr>
            <a:spLocks noChangeArrowheads="1"/>
          </p:cNvSpPr>
          <p:nvPr/>
        </p:nvSpPr>
        <p:spPr bwMode="auto">
          <a:xfrm>
            <a:off x="3027363" y="5867400"/>
            <a:ext cx="630237" cy="533400"/>
          </a:xfrm>
          <a:prstGeom prst="ellips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1207" name="Oval 7"/>
          <p:cNvSpPr>
            <a:spLocks noChangeArrowheads="1"/>
          </p:cNvSpPr>
          <p:nvPr/>
        </p:nvSpPr>
        <p:spPr bwMode="auto">
          <a:xfrm>
            <a:off x="2290763" y="5181600"/>
            <a:ext cx="630237" cy="533400"/>
          </a:xfrm>
          <a:prstGeom prst="ellips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1208" name="Oval 8"/>
          <p:cNvSpPr>
            <a:spLocks noChangeArrowheads="1"/>
          </p:cNvSpPr>
          <p:nvPr/>
        </p:nvSpPr>
        <p:spPr bwMode="auto">
          <a:xfrm>
            <a:off x="1447800" y="4800600"/>
            <a:ext cx="630238" cy="533400"/>
          </a:xfrm>
          <a:prstGeom prst="ellips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1209" name="Oval 9"/>
          <p:cNvSpPr>
            <a:spLocks noChangeArrowheads="1"/>
          </p:cNvSpPr>
          <p:nvPr/>
        </p:nvSpPr>
        <p:spPr bwMode="auto">
          <a:xfrm>
            <a:off x="1458913" y="2667000"/>
            <a:ext cx="630237" cy="533400"/>
          </a:xfrm>
          <a:prstGeom prst="ellips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1210" name="Oval 10"/>
          <p:cNvSpPr>
            <a:spLocks noChangeArrowheads="1"/>
          </p:cNvSpPr>
          <p:nvPr/>
        </p:nvSpPr>
        <p:spPr bwMode="auto">
          <a:xfrm>
            <a:off x="2089150" y="3660775"/>
            <a:ext cx="476250" cy="385763"/>
          </a:xfrm>
          <a:prstGeom prst="ellips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  <p:sp>
        <p:nvSpPr>
          <p:cNvPr id="51211" name="Oval 11"/>
          <p:cNvSpPr>
            <a:spLocks noChangeArrowheads="1"/>
          </p:cNvSpPr>
          <p:nvPr/>
        </p:nvSpPr>
        <p:spPr bwMode="auto">
          <a:xfrm>
            <a:off x="2241550" y="3124200"/>
            <a:ext cx="476250" cy="384175"/>
          </a:xfrm>
          <a:prstGeom prst="ellips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56742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76275"/>
            <a:ext cx="6553200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Box 4"/>
          <p:cNvSpPr txBox="1">
            <a:spLocks noChangeArrowheads="1"/>
          </p:cNvSpPr>
          <p:nvPr/>
        </p:nvSpPr>
        <p:spPr bwMode="auto">
          <a:xfrm>
            <a:off x="130175" y="92075"/>
            <a:ext cx="14176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/>
              <a:t>Results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0" y="95250"/>
            <a:ext cx="1911350" cy="1385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Skokomish </a:t>
            </a:r>
          </a:p>
          <a:p>
            <a:pPr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River</a:t>
            </a:r>
          </a:p>
          <a:p>
            <a:pPr>
              <a:defRPr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estuary</a:t>
            </a:r>
          </a:p>
        </p:txBody>
      </p:sp>
      <p:cxnSp>
        <p:nvCxnSpPr>
          <p:cNvPr id="52229" name="Straight Arrow Connector 7"/>
          <p:cNvCxnSpPr>
            <a:cxnSpLocks noChangeShapeType="1"/>
          </p:cNvCxnSpPr>
          <p:nvPr/>
        </p:nvCxnSpPr>
        <p:spPr bwMode="auto">
          <a:xfrm flipH="1">
            <a:off x="2819400" y="914400"/>
            <a:ext cx="4343400" cy="3200400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2230" name="Freeform 10"/>
          <p:cNvSpPr>
            <a:spLocks/>
          </p:cNvSpPr>
          <p:nvPr/>
        </p:nvSpPr>
        <p:spPr bwMode="auto">
          <a:xfrm>
            <a:off x="361950" y="3816350"/>
            <a:ext cx="2933700" cy="2808288"/>
          </a:xfrm>
          <a:custGeom>
            <a:avLst/>
            <a:gdLst>
              <a:gd name="T0" fmla="*/ 2891183 w 2934586"/>
              <a:gd name="T1" fmla="*/ 255299 h 2806996"/>
              <a:gd name="T2" fmla="*/ 2859294 w 2934586"/>
              <a:gd name="T3" fmla="*/ 691435 h 2806996"/>
              <a:gd name="T4" fmla="*/ 2816777 w 2934586"/>
              <a:gd name="T5" fmla="*/ 829722 h 2806996"/>
              <a:gd name="T6" fmla="*/ 2753002 w 2934586"/>
              <a:gd name="T7" fmla="*/ 925459 h 2806996"/>
              <a:gd name="T8" fmla="*/ 2721113 w 2934586"/>
              <a:gd name="T9" fmla="*/ 989283 h 2806996"/>
              <a:gd name="T10" fmla="*/ 2657337 w 2934586"/>
              <a:gd name="T11" fmla="*/ 1170120 h 2806996"/>
              <a:gd name="T12" fmla="*/ 2636078 w 2934586"/>
              <a:gd name="T13" fmla="*/ 1265857 h 2806996"/>
              <a:gd name="T14" fmla="*/ 2582932 w 2934586"/>
              <a:gd name="T15" fmla="*/ 1350957 h 2806996"/>
              <a:gd name="T16" fmla="*/ 2487268 w 2934586"/>
              <a:gd name="T17" fmla="*/ 1467968 h 2806996"/>
              <a:gd name="T18" fmla="*/ 2434121 w 2934586"/>
              <a:gd name="T19" fmla="*/ 1521156 h 2806996"/>
              <a:gd name="T20" fmla="*/ 2349086 w 2934586"/>
              <a:gd name="T21" fmla="*/ 1670080 h 2806996"/>
              <a:gd name="T22" fmla="*/ 2274680 w 2934586"/>
              <a:gd name="T23" fmla="*/ 1755179 h 2806996"/>
              <a:gd name="T24" fmla="*/ 2189646 w 2934586"/>
              <a:gd name="T25" fmla="*/ 1840280 h 2806996"/>
              <a:gd name="T26" fmla="*/ 2104610 w 2934586"/>
              <a:gd name="T27" fmla="*/ 1946655 h 2806996"/>
              <a:gd name="T28" fmla="*/ 2051464 w 2934586"/>
              <a:gd name="T29" fmla="*/ 2010479 h 2806996"/>
              <a:gd name="T30" fmla="*/ 1987688 w 2934586"/>
              <a:gd name="T31" fmla="*/ 2116853 h 2806996"/>
              <a:gd name="T32" fmla="*/ 1870765 w 2934586"/>
              <a:gd name="T33" fmla="*/ 2223228 h 2806996"/>
              <a:gd name="T34" fmla="*/ 1785731 w 2934586"/>
              <a:gd name="T35" fmla="*/ 2318965 h 2806996"/>
              <a:gd name="T36" fmla="*/ 1668808 w 2934586"/>
              <a:gd name="T37" fmla="*/ 2457251 h 2806996"/>
              <a:gd name="T38" fmla="*/ 1605031 w 2934586"/>
              <a:gd name="T39" fmla="*/ 2531714 h 2806996"/>
              <a:gd name="T40" fmla="*/ 1530626 w 2934586"/>
              <a:gd name="T41" fmla="*/ 2616814 h 2806996"/>
              <a:gd name="T42" fmla="*/ 1381816 w 2934586"/>
              <a:gd name="T43" fmla="*/ 2733826 h 2806996"/>
              <a:gd name="T44" fmla="*/ 1222375 w 2934586"/>
              <a:gd name="T45" fmla="*/ 2776375 h 2806996"/>
              <a:gd name="T46" fmla="*/ 170070 w 2934586"/>
              <a:gd name="T47" fmla="*/ 2808288 h 2806996"/>
              <a:gd name="T48" fmla="*/ 10630 w 2934586"/>
              <a:gd name="T49" fmla="*/ 2765737 h 2806996"/>
              <a:gd name="T50" fmla="*/ 10630 w 2934586"/>
              <a:gd name="T51" fmla="*/ 2510439 h 2806996"/>
              <a:gd name="T52" fmla="*/ 106294 w 2934586"/>
              <a:gd name="T53" fmla="*/ 2361514 h 2806996"/>
              <a:gd name="T54" fmla="*/ 180698 w 2934586"/>
              <a:gd name="T55" fmla="*/ 2276415 h 2806996"/>
              <a:gd name="T56" fmla="*/ 233845 w 2934586"/>
              <a:gd name="T57" fmla="*/ 2223228 h 2806996"/>
              <a:gd name="T58" fmla="*/ 329509 w 2934586"/>
              <a:gd name="T59" fmla="*/ 2127491 h 2806996"/>
              <a:gd name="T60" fmla="*/ 393286 w 2934586"/>
              <a:gd name="T61" fmla="*/ 2010479 h 2806996"/>
              <a:gd name="T62" fmla="*/ 467692 w 2934586"/>
              <a:gd name="T63" fmla="*/ 1904104 h 2806996"/>
              <a:gd name="T64" fmla="*/ 488950 w 2934586"/>
              <a:gd name="T65" fmla="*/ 1829642 h 2806996"/>
              <a:gd name="T66" fmla="*/ 520838 w 2934586"/>
              <a:gd name="T67" fmla="*/ 1765817 h 2806996"/>
              <a:gd name="T68" fmla="*/ 584614 w 2934586"/>
              <a:gd name="T69" fmla="*/ 1638168 h 2806996"/>
              <a:gd name="T70" fmla="*/ 616502 w 2934586"/>
              <a:gd name="T71" fmla="*/ 1531794 h 2806996"/>
              <a:gd name="T72" fmla="*/ 680279 w 2934586"/>
              <a:gd name="T73" fmla="*/ 1372231 h 2806996"/>
              <a:gd name="T74" fmla="*/ 712166 w 2934586"/>
              <a:gd name="T75" fmla="*/ 1297769 h 2806996"/>
              <a:gd name="T76" fmla="*/ 744054 w 2934586"/>
              <a:gd name="T77" fmla="*/ 1202032 h 2806996"/>
              <a:gd name="T78" fmla="*/ 786571 w 2934586"/>
              <a:gd name="T79" fmla="*/ 1106295 h 2806996"/>
              <a:gd name="T80" fmla="*/ 829090 w 2934586"/>
              <a:gd name="T81" fmla="*/ 999921 h 2806996"/>
              <a:gd name="T82" fmla="*/ 860977 w 2934586"/>
              <a:gd name="T83" fmla="*/ 840359 h 2806996"/>
              <a:gd name="T84" fmla="*/ 850348 w 2934586"/>
              <a:gd name="T85" fmla="*/ 212750 h 2806996"/>
              <a:gd name="T86" fmla="*/ 775943 w 2934586"/>
              <a:gd name="T87" fmla="*/ 0 h 280699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2934586" h="2806996">
                <a:moveTo>
                  <a:pt x="2934586" y="85061"/>
                </a:moveTo>
                <a:cubicBezTo>
                  <a:pt x="2918760" y="164186"/>
                  <a:pt x="2922598" y="151339"/>
                  <a:pt x="2892056" y="255182"/>
                </a:cubicBezTo>
                <a:cubicBezTo>
                  <a:pt x="2885731" y="276686"/>
                  <a:pt x="2870791" y="318977"/>
                  <a:pt x="2870791" y="318977"/>
                </a:cubicBezTo>
                <a:cubicBezTo>
                  <a:pt x="2867247" y="443024"/>
                  <a:pt x="2866680" y="567191"/>
                  <a:pt x="2860158" y="691117"/>
                </a:cubicBezTo>
                <a:cubicBezTo>
                  <a:pt x="2859569" y="702309"/>
                  <a:pt x="2852605" y="712238"/>
                  <a:pt x="2849526" y="723014"/>
                </a:cubicBezTo>
                <a:cubicBezTo>
                  <a:pt x="2817393" y="835479"/>
                  <a:pt x="2868153" y="677766"/>
                  <a:pt x="2817628" y="829340"/>
                </a:cubicBezTo>
                <a:cubicBezTo>
                  <a:pt x="2814084" y="839973"/>
                  <a:pt x="2814920" y="853313"/>
                  <a:pt x="2806995" y="861238"/>
                </a:cubicBezTo>
                <a:cubicBezTo>
                  <a:pt x="2783479" y="884754"/>
                  <a:pt x="2768636" y="895426"/>
                  <a:pt x="2753833" y="925033"/>
                </a:cubicBezTo>
                <a:cubicBezTo>
                  <a:pt x="2748821" y="935058"/>
                  <a:pt x="2748212" y="946906"/>
                  <a:pt x="2743200" y="956931"/>
                </a:cubicBezTo>
                <a:cubicBezTo>
                  <a:pt x="2737485" y="968360"/>
                  <a:pt x="2727650" y="977399"/>
                  <a:pt x="2721935" y="988828"/>
                </a:cubicBezTo>
                <a:cubicBezTo>
                  <a:pt x="2677911" y="1076874"/>
                  <a:pt x="2750982" y="961204"/>
                  <a:pt x="2690037" y="1052624"/>
                </a:cubicBezTo>
                <a:cubicBezTo>
                  <a:pt x="2670162" y="1112250"/>
                  <a:pt x="2682125" y="1073643"/>
                  <a:pt x="2658140" y="1169582"/>
                </a:cubicBezTo>
                <a:cubicBezTo>
                  <a:pt x="2654596" y="1183759"/>
                  <a:pt x="2650373" y="1197783"/>
                  <a:pt x="2647507" y="1212112"/>
                </a:cubicBezTo>
                <a:cubicBezTo>
                  <a:pt x="2643963" y="1229833"/>
                  <a:pt x="2641629" y="1247840"/>
                  <a:pt x="2636874" y="1265275"/>
                </a:cubicBezTo>
                <a:cubicBezTo>
                  <a:pt x="2630976" y="1286900"/>
                  <a:pt x="2634260" y="1316636"/>
                  <a:pt x="2615609" y="1329070"/>
                </a:cubicBezTo>
                <a:lnTo>
                  <a:pt x="2583712" y="1350335"/>
                </a:lnTo>
                <a:cubicBezTo>
                  <a:pt x="2565026" y="1406392"/>
                  <a:pt x="2585429" y="1361034"/>
                  <a:pt x="2541181" y="1414131"/>
                </a:cubicBezTo>
                <a:cubicBezTo>
                  <a:pt x="2496879" y="1467293"/>
                  <a:pt x="2546497" y="1428307"/>
                  <a:pt x="2488019" y="1467293"/>
                </a:cubicBezTo>
                <a:cubicBezTo>
                  <a:pt x="2480930" y="1477926"/>
                  <a:pt x="2475789" y="1490155"/>
                  <a:pt x="2466753" y="1499191"/>
                </a:cubicBezTo>
                <a:cubicBezTo>
                  <a:pt x="2457717" y="1508227"/>
                  <a:pt x="2441944" y="1509824"/>
                  <a:pt x="2434856" y="1520456"/>
                </a:cubicBezTo>
                <a:cubicBezTo>
                  <a:pt x="2426750" y="1532615"/>
                  <a:pt x="2430758" y="1549916"/>
                  <a:pt x="2424223" y="1562986"/>
                </a:cubicBezTo>
                <a:cubicBezTo>
                  <a:pt x="2407923" y="1595586"/>
                  <a:pt x="2372025" y="1638190"/>
                  <a:pt x="2349795" y="1669312"/>
                </a:cubicBezTo>
                <a:cubicBezTo>
                  <a:pt x="2342367" y="1679711"/>
                  <a:pt x="2336945" y="1691593"/>
                  <a:pt x="2328530" y="1701210"/>
                </a:cubicBezTo>
                <a:cubicBezTo>
                  <a:pt x="2312027" y="1720070"/>
                  <a:pt x="2293088" y="1736651"/>
                  <a:pt x="2275367" y="1754372"/>
                </a:cubicBezTo>
                <a:lnTo>
                  <a:pt x="2222205" y="1807535"/>
                </a:lnTo>
                <a:cubicBezTo>
                  <a:pt x="2211572" y="1818168"/>
                  <a:pt x="2198648" y="1826922"/>
                  <a:pt x="2190307" y="1839433"/>
                </a:cubicBezTo>
                <a:cubicBezTo>
                  <a:pt x="2143307" y="1909934"/>
                  <a:pt x="2198546" y="1831593"/>
                  <a:pt x="2137144" y="1903228"/>
                </a:cubicBezTo>
                <a:cubicBezTo>
                  <a:pt x="2125611" y="1916683"/>
                  <a:pt x="2115546" y="1931339"/>
                  <a:pt x="2105246" y="1945759"/>
                </a:cubicBezTo>
                <a:cubicBezTo>
                  <a:pt x="2097819" y="1956157"/>
                  <a:pt x="2092162" y="1967839"/>
                  <a:pt x="2083981" y="1977656"/>
                </a:cubicBezTo>
                <a:cubicBezTo>
                  <a:pt x="2074355" y="1989208"/>
                  <a:pt x="2060824" y="1997318"/>
                  <a:pt x="2052084" y="2009554"/>
                </a:cubicBezTo>
                <a:cubicBezTo>
                  <a:pt x="1987722" y="2099663"/>
                  <a:pt x="2066449" y="2016456"/>
                  <a:pt x="2009553" y="2073349"/>
                </a:cubicBezTo>
                <a:cubicBezTo>
                  <a:pt x="2002465" y="2087526"/>
                  <a:pt x="1998019" y="2103368"/>
                  <a:pt x="1988288" y="2115879"/>
                </a:cubicBezTo>
                <a:cubicBezTo>
                  <a:pt x="1972902" y="2135661"/>
                  <a:pt x="1952847" y="2151321"/>
                  <a:pt x="1935126" y="2169042"/>
                </a:cubicBezTo>
                <a:cubicBezTo>
                  <a:pt x="1894193" y="2209975"/>
                  <a:pt x="1915738" y="2192600"/>
                  <a:pt x="1871330" y="2222205"/>
                </a:cubicBezTo>
                <a:cubicBezTo>
                  <a:pt x="1864242" y="2232838"/>
                  <a:pt x="1858555" y="2244552"/>
                  <a:pt x="1850065" y="2254103"/>
                </a:cubicBezTo>
                <a:cubicBezTo>
                  <a:pt x="1830085" y="2276580"/>
                  <a:pt x="1802951" y="2292875"/>
                  <a:pt x="1786270" y="2317898"/>
                </a:cubicBezTo>
                <a:cubicBezTo>
                  <a:pt x="1771476" y="2340089"/>
                  <a:pt x="1750067" y="2373482"/>
                  <a:pt x="1733107" y="2392326"/>
                </a:cubicBezTo>
                <a:cubicBezTo>
                  <a:pt x="1712989" y="2414679"/>
                  <a:pt x="1690577" y="2434856"/>
                  <a:pt x="1669312" y="2456121"/>
                </a:cubicBezTo>
                <a:lnTo>
                  <a:pt x="1626781" y="2498652"/>
                </a:lnTo>
                <a:cubicBezTo>
                  <a:pt x="1617745" y="2507688"/>
                  <a:pt x="1613697" y="2520732"/>
                  <a:pt x="1605516" y="2530549"/>
                </a:cubicBezTo>
                <a:cubicBezTo>
                  <a:pt x="1595890" y="2542101"/>
                  <a:pt x="1584251" y="2551814"/>
                  <a:pt x="1573619" y="2562447"/>
                </a:cubicBezTo>
                <a:cubicBezTo>
                  <a:pt x="1552919" y="2624546"/>
                  <a:pt x="1579182" y="2567517"/>
                  <a:pt x="1531088" y="2615610"/>
                </a:cubicBezTo>
                <a:cubicBezTo>
                  <a:pt x="1470973" y="2675724"/>
                  <a:pt x="1558535" y="2623151"/>
                  <a:pt x="1467293" y="2668772"/>
                </a:cubicBezTo>
                <a:cubicBezTo>
                  <a:pt x="1427957" y="2708110"/>
                  <a:pt x="1454369" y="2684477"/>
                  <a:pt x="1382233" y="2732568"/>
                </a:cubicBezTo>
                <a:cubicBezTo>
                  <a:pt x="1368979" y="2741404"/>
                  <a:pt x="1298197" y="2759512"/>
                  <a:pt x="1275907" y="2764465"/>
                </a:cubicBezTo>
                <a:cubicBezTo>
                  <a:pt x="1258265" y="2768385"/>
                  <a:pt x="1240809" y="2774596"/>
                  <a:pt x="1222744" y="2775098"/>
                </a:cubicBezTo>
                <a:cubicBezTo>
                  <a:pt x="985349" y="2781693"/>
                  <a:pt x="747823" y="2782187"/>
                  <a:pt x="510363" y="2785731"/>
                </a:cubicBezTo>
                <a:cubicBezTo>
                  <a:pt x="404157" y="2794581"/>
                  <a:pt x="272216" y="2806996"/>
                  <a:pt x="170121" y="2806996"/>
                </a:cubicBezTo>
                <a:cubicBezTo>
                  <a:pt x="123911" y="2806996"/>
                  <a:pt x="77972" y="2799907"/>
                  <a:pt x="31898" y="2796363"/>
                </a:cubicBezTo>
                <a:cubicBezTo>
                  <a:pt x="24810" y="2785730"/>
                  <a:pt x="16348" y="2775895"/>
                  <a:pt x="10633" y="2764465"/>
                </a:cubicBezTo>
                <a:cubicBezTo>
                  <a:pt x="5621" y="2754441"/>
                  <a:pt x="0" y="2743776"/>
                  <a:pt x="0" y="2732568"/>
                </a:cubicBezTo>
                <a:cubicBezTo>
                  <a:pt x="0" y="2658056"/>
                  <a:pt x="4445" y="2583539"/>
                  <a:pt x="10633" y="2509284"/>
                </a:cubicBezTo>
                <a:cubicBezTo>
                  <a:pt x="13307" y="2477200"/>
                  <a:pt x="51624" y="2431847"/>
                  <a:pt x="63795" y="2413591"/>
                </a:cubicBezTo>
                <a:cubicBezTo>
                  <a:pt x="90621" y="2373351"/>
                  <a:pt x="76023" y="2390729"/>
                  <a:pt x="106326" y="2360428"/>
                </a:cubicBezTo>
                <a:cubicBezTo>
                  <a:pt x="109870" y="2349796"/>
                  <a:pt x="111192" y="2338141"/>
                  <a:pt x="116958" y="2328531"/>
                </a:cubicBezTo>
                <a:cubicBezTo>
                  <a:pt x="127684" y="2310655"/>
                  <a:pt x="170984" y="2285137"/>
                  <a:pt x="180753" y="2275368"/>
                </a:cubicBezTo>
                <a:cubicBezTo>
                  <a:pt x="189789" y="2266332"/>
                  <a:pt x="192983" y="2252506"/>
                  <a:pt x="202019" y="2243470"/>
                </a:cubicBezTo>
                <a:cubicBezTo>
                  <a:pt x="211055" y="2234434"/>
                  <a:pt x="224099" y="2230386"/>
                  <a:pt x="233916" y="2222205"/>
                </a:cubicBezTo>
                <a:cubicBezTo>
                  <a:pt x="303360" y="2164335"/>
                  <a:pt x="227312" y="2218177"/>
                  <a:pt x="297712" y="2147777"/>
                </a:cubicBezTo>
                <a:cubicBezTo>
                  <a:pt x="306748" y="2138741"/>
                  <a:pt x="318977" y="2133600"/>
                  <a:pt x="329609" y="2126512"/>
                </a:cubicBezTo>
                <a:cubicBezTo>
                  <a:pt x="336697" y="2115879"/>
                  <a:pt x="344755" y="2105832"/>
                  <a:pt x="350874" y="2094614"/>
                </a:cubicBezTo>
                <a:cubicBezTo>
                  <a:pt x="366054" y="2066785"/>
                  <a:pt x="374385" y="2034914"/>
                  <a:pt x="393405" y="2009554"/>
                </a:cubicBezTo>
                <a:cubicBezTo>
                  <a:pt x="404037" y="1995377"/>
                  <a:pt x="415140" y="1981541"/>
                  <a:pt x="425302" y="1967024"/>
                </a:cubicBezTo>
                <a:cubicBezTo>
                  <a:pt x="439958" y="1946086"/>
                  <a:pt x="467833" y="1903228"/>
                  <a:pt x="467833" y="1903228"/>
                </a:cubicBezTo>
                <a:cubicBezTo>
                  <a:pt x="471377" y="1892596"/>
                  <a:pt x="475386" y="1882107"/>
                  <a:pt x="478465" y="1871331"/>
                </a:cubicBezTo>
                <a:cubicBezTo>
                  <a:pt x="482480" y="1857280"/>
                  <a:pt x="483341" y="1842232"/>
                  <a:pt x="489098" y="1828800"/>
                </a:cubicBezTo>
                <a:cubicBezTo>
                  <a:pt x="494132" y="1817055"/>
                  <a:pt x="503275" y="1807535"/>
                  <a:pt x="510363" y="1796903"/>
                </a:cubicBezTo>
                <a:cubicBezTo>
                  <a:pt x="513907" y="1786270"/>
                  <a:pt x="515983" y="1775030"/>
                  <a:pt x="520995" y="1765005"/>
                </a:cubicBezTo>
                <a:cubicBezTo>
                  <a:pt x="526710" y="1753575"/>
                  <a:pt x="537070" y="1744784"/>
                  <a:pt x="542260" y="1733107"/>
                </a:cubicBezTo>
                <a:cubicBezTo>
                  <a:pt x="592873" y="1619229"/>
                  <a:pt x="536666" y="1709603"/>
                  <a:pt x="584791" y="1637414"/>
                </a:cubicBezTo>
                <a:cubicBezTo>
                  <a:pt x="588335" y="1626782"/>
                  <a:pt x="592344" y="1616293"/>
                  <a:pt x="595423" y="1605517"/>
                </a:cubicBezTo>
                <a:cubicBezTo>
                  <a:pt x="603129" y="1578546"/>
                  <a:pt x="605765" y="1556577"/>
                  <a:pt x="616688" y="1531089"/>
                </a:cubicBezTo>
                <a:cubicBezTo>
                  <a:pt x="632876" y="1493316"/>
                  <a:pt x="637862" y="1488696"/>
                  <a:pt x="659219" y="1456661"/>
                </a:cubicBezTo>
                <a:cubicBezTo>
                  <a:pt x="680836" y="1348569"/>
                  <a:pt x="658686" y="1447892"/>
                  <a:pt x="680484" y="1371600"/>
                </a:cubicBezTo>
                <a:cubicBezTo>
                  <a:pt x="684498" y="1357549"/>
                  <a:pt x="685360" y="1342501"/>
                  <a:pt x="691116" y="1329070"/>
                </a:cubicBezTo>
                <a:cubicBezTo>
                  <a:pt x="696150" y="1317324"/>
                  <a:pt x="707191" y="1308849"/>
                  <a:pt x="712381" y="1297172"/>
                </a:cubicBezTo>
                <a:cubicBezTo>
                  <a:pt x="721485" y="1276689"/>
                  <a:pt x="726558" y="1254642"/>
                  <a:pt x="733646" y="1233377"/>
                </a:cubicBezTo>
                <a:lnTo>
                  <a:pt x="744279" y="1201479"/>
                </a:lnTo>
                <a:cubicBezTo>
                  <a:pt x="748320" y="1189356"/>
                  <a:pt x="760354" y="1181259"/>
                  <a:pt x="765544" y="1169582"/>
                </a:cubicBezTo>
                <a:cubicBezTo>
                  <a:pt x="774648" y="1149098"/>
                  <a:pt x="779720" y="1127051"/>
                  <a:pt x="786809" y="1105786"/>
                </a:cubicBezTo>
                <a:lnTo>
                  <a:pt x="808074" y="1041991"/>
                </a:lnTo>
                <a:cubicBezTo>
                  <a:pt x="813086" y="1026954"/>
                  <a:pt x="822251" y="1013638"/>
                  <a:pt x="829340" y="999461"/>
                </a:cubicBezTo>
                <a:cubicBezTo>
                  <a:pt x="832884" y="985284"/>
                  <a:pt x="837358" y="971308"/>
                  <a:pt x="839972" y="956931"/>
                </a:cubicBezTo>
                <a:cubicBezTo>
                  <a:pt x="865371" y="817236"/>
                  <a:pt x="837122" y="936438"/>
                  <a:pt x="861237" y="839972"/>
                </a:cubicBezTo>
                <a:cubicBezTo>
                  <a:pt x="886129" y="578603"/>
                  <a:pt x="895659" y="577784"/>
                  <a:pt x="871870" y="276447"/>
                </a:cubicBezTo>
                <a:cubicBezTo>
                  <a:pt x="870106" y="254101"/>
                  <a:pt x="857693" y="233917"/>
                  <a:pt x="850605" y="212652"/>
                </a:cubicBezTo>
                <a:lnTo>
                  <a:pt x="797442" y="53163"/>
                </a:lnTo>
                <a:cubicBezTo>
                  <a:pt x="772245" y="-22432"/>
                  <a:pt x="776177" y="55011"/>
                  <a:pt x="776177" y="0"/>
                </a:cubicBezTo>
              </a:path>
            </a:pathLst>
          </a:cu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898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371600"/>
            <a:ext cx="8243888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3"/>
          <p:cNvSpPr txBox="1">
            <a:spLocks noChangeArrowheads="1"/>
          </p:cNvSpPr>
          <p:nvPr/>
        </p:nvSpPr>
        <p:spPr bwMode="auto">
          <a:xfrm>
            <a:off x="130175" y="92075"/>
            <a:ext cx="3636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/>
              <a:t>Percent Inundation</a:t>
            </a:r>
          </a:p>
        </p:txBody>
      </p:sp>
      <p:sp>
        <p:nvSpPr>
          <p:cNvPr id="53252" name="TextBox 4"/>
          <p:cNvSpPr txBox="1">
            <a:spLocks noChangeArrowheads="1"/>
          </p:cNvSpPr>
          <p:nvPr/>
        </p:nvSpPr>
        <p:spPr bwMode="auto">
          <a:xfrm>
            <a:off x="4724400" y="5638800"/>
            <a:ext cx="595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bg1"/>
                </a:solidFill>
              </a:rPr>
              <a:t>1%</a:t>
            </a:r>
          </a:p>
        </p:txBody>
      </p:sp>
      <p:sp>
        <p:nvSpPr>
          <p:cNvPr id="53253" name="TextBox 5"/>
          <p:cNvSpPr txBox="1">
            <a:spLocks noChangeArrowheads="1"/>
          </p:cNvSpPr>
          <p:nvPr/>
        </p:nvSpPr>
        <p:spPr bwMode="auto">
          <a:xfrm>
            <a:off x="5867400" y="3860800"/>
            <a:ext cx="903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bg1"/>
                </a:solidFill>
              </a:rPr>
              <a:t>100%</a:t>
            </a:r>
          </a:p>
        </p:txBody>
      </p:sp>
      <p:cxnSp>
        <p:nvCxnSpPr>
          <p:cNvPr id="53254" name="Straight Arrow Connector 7"/>
          <p:cNvCxnSpPr>
            <a:cxnSpLocks noChangeShapeType="1"/>
          </p:cNvCxnSpPr>
          <p:nvPr/>
        </p:nvCxnSpPr>
        <p:spPr bwMode="auto">
          <a:xfrm flipV="1">
            <a:off x="5181600" y="4322763"/>
            <a:ext cx="914400" cy="1316037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22702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66800"/>
            <a:ext cx="8742363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2"/>
          <p:cNvSpPr txBox="1">
            <a:spLocks noChangeArrowheads="1"/>
          </p:cNvSpPr>
          <p:nvPr/>
        </p:nvSpPr>
        <p:spPr bwMode="auto">
          <a:xfrm>
            <a:off x="130175" y="92075"/>
            <a:ext cx="3924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/>
              <a:t>Probability salt marsh</a:t>
            </a:r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4724400" y="5638800"/>
            <a:ext cx="1562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bg1"/>
                </a:solidFill>
              </a:rPr>
              <a:t>Salt marsh</a:t>
            </a:r>
          </a:p>
        </p:txBody>
      </p:sp>
      <p:sp>
        <p:nvSpPr>
          <p:cNvPr id="54277" name="TextBox 4"/>
          <p:cNvSpPr txBox="1">
            <a:spLocks noChangeArrowheads="1"/>
          </p:cNvSpPr>
          <p:nvPr/>
        </p:nvSpPr>
        <p:spPr bwMode="auto">
          <a:xfrm>
            <a:off x="6059488" y="3860800"/>
            <a:ext cx="11747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2400">
                <a:solidFill>
                  <a:schemeClr val="bg1"/>
                </a:solidFill>
              </a:rPr>
              <a:t>mudflat</a:t>
            </a:r>
          </a:p>
        </p:txBody>
      </p:sp>
      <p:cxnSp>
        <p:nvCxnSpPr>
          <p:cNvPr id="54278" name="Straight Arrow Connector 5"/>
          <p:cNvCxnSpPr>
            <a:cxnSpLocks noChangeShapeType="1"/>
          </p:cNvCxnSpPr>
          <p:nvPr/>
        </p:nvCxnSpPr>
        <p:spPr bwMode="auto">
          <a:xfrm flipV="1">
            <a:off x="5181600" y="4322763"/>
            <a:ext cx="914400" cy="1316037"/>
          </a:xfrm>
          <a:prstGeom prst="straightConnector1">
            <a:avLst/>
          </a:prstGeom>
          <a:noFill/>
          <a:ln w="25400" algn="ctr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61212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5"/>
          <p:cNvSpPr>
            <a:spLocks noChangeArrowheads="1"/>
          </p:cNvSpPr>
          <p:nvPr/>
        </p:nvSpPr>
        <p:spPr bwMode="auto">
          <a:xfrm>
            <a:off x="152400" y="233363"/>
            <a:ext cx="9361488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1100">
                <a:ea typeface="Calibri" pitchFamily="34" charset="0"/>
                <a:cs typeface="Times New Roman" pitchFamily="-92" charset="0"/>
              </a:rPr>
              <a:t/>
            </a:r>
            <a:br>
              <a:rPr lang="en-US" sz="1100">
                <a:ea typeface="Calibri" pitchFamily="34" charset="0"/>
                <a:cs typeface="Times New Roman" pitchFamily="-92" charset="0"/>
              </a:rPr>
            </a:br>
            <a:endParaRPr lang="en-US">
              <a:ea typeface="Calibri" pitchFamily="34" charset="0"/>
              <a:cs typeface="Times New Roman" pitchFamily="-92" charset="0"/>
            </a:endParaRPr>
          </a:p>
        </p:txBody>
      </p:sp>
      <p:pic>
        <p:nvPicPr>
          <p:cNvPr id="5529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0" t="7129" r="14479" b="7539"/>
          <a:stretch>
            <a:fillRect/>
          </a:stretch>
        </p:blipFill>
        <p:spPr bwMode="auto">
          <a:xfrm>
            <a:off x="1171575" y="604838"/>
            <a:ext cx="3705225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2" t="34109" r="20828" b="1163"/>
          <a:stretch>
            <a:fillRect/>
          </a:stretch>
        </p:blipFill>
        <p:spPr bwMode="auto">
          <a:xfrm>
            <a:off x="4876800" y="609600"/>
            <a:ext cx="3852863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2501900" y="3640138"/>
            <a:ext cx="312738" cy="5334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5302" name="Rectangle 10"/>
          <p:cNvSpPr>
            <a:spLocks noChangeArrowheads="1"/>
          </p:cNvSpPr>
          <p:nvPr/>
        </p:nvSpPr>
        <p:spPr bwMode="auto">
          <a:xfrm>
            <a:off x="0" y="0"/>
            <a:ext cx="9361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303" name="Rectangle 11"/>
          <p:cNvSpPr>
            <a:spLocks noChangeArrowheads="1"/>
          </p:cNvSpPr>
          <p:nvPr/>
        </p:nvSpPr>
        <p:spPr bwMode="auto">
          <a:xfrm>
            <a:off x="0" y="457200"/>
            <a:ext cx="9361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5304" name="Rectangle 12"/>
          <p:cNvSpPr>
            <a:spLocks noChangeArrowheads="1"/>
          </p:cNvSpPr>
          <p:nvPr/>
        </p:nvSpPr>
        <p:spPr bwMode="auto">
          <a:xfrm>
            <a:off x="0" y="5622925"/>
            <a:ext cx="9361488" cy="26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eaLnBrk="0" hangingPunct="0"/>
            <a:r>
              <a:rPr lang="en-US" sz="1100">
                <a:latin typeface="Calibri" pitchFamily="34" charset="0"/>
                <a:ea typeface="Calibri" pitchFamily="34" charset="0"/>
                <a:cs typeface="Times New Roman" pitchFamily="-92" charset="0"/>
              </a:rPr>
              <a:t>     </a:t>
            </a:r>
            <a:endParaRPr lang="en-US">
              <a:ea typeface="Calibri" pitchFamily="34" charset="0"/>
              <a:cs typeface="Times New Roman" pitchFamily="-92" charset="0"/>
            </a:endParaRPr>
          </a:p>
        </p:txBody>
      </p:sp>
      <p:sp>
        <p:nvSpPr>
          <p:cNvPr id="55305" name="TextBox 14"/>
          <p:cNvSpPr txBox="1">
            <a:spLocks noChangeArrowheads="1"/>
          </p:cNvSpPr>
          <p:nvPr/>
        </p:nvSpPr>
        <p:spPr bwMode="auto">
          <a:xfrm>
            <a:off x="130175" y="92075"/>
            <a:ext cx="20081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2800"/>
              <a:t>Skagit Delta</a:t>
            </a:r>
          </a:p>
        </p:txBody>
      </p:sp>
      <p:sp>
        <p:nvSpPr>
          <p:cNvPr id="55306" name="TextBox 15"/>
          <p:cNvSpPr txBox="1">
            <a:spLocks noChangeArrowheads="1"/>
          </p:cNvSpPr>
          <p:nvPr/>
        </p:nvSpPr>
        <p:spPr bwMode="auto">
          <a:xfrm>
            <a:off x="1171575" y="617538"/>
            <a:ext cx="13811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2800">
                <a:solidFill>
                  <a:schemeClr val="bg1"/>
                </a:solidFill>
              </a:rPr>
              <a:t>NetMap</a:t>
            </a:r>
          </a:p>
        </p:txBody>
      </p:sp>
      <p:sp>
        <p:nvSpPr>
          <p:cNvPr id="55307" name="TextBox 16"/>
          <p:cNvSpPr txBox="1">
            <a:spLocks noChangeArrowheads="1"/>
          </p:cNvSpPr>
          <p:nvPr/>
        </p:nvSpPr>
        <p:spPr bwMode="auto">
          <a:xfrm>
            <a:off x="7351713" y="5900738"/>
            <a:ext cx="1384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1800"/>
              <a:t>Collins 2008</a:t>
            </a:r>
          </a:p>
        </p:txBody>
      </p:sp>
    </p:spTree>
    <p:extLst>
      <p:ext uri="{BB962C8B-B14F-4D97-AF65-F5344CB8AC3E}">
        <p14:creationId xmlns:p14="http://schemas.microsoft.com/office/powerpoint/2010/main" val="377619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05" t="13101" r="12952" b="16264"/>
          <a:stretch>
            <a:fillRect/>
          </a:stretch>
        </p:blipFill>
        <p:spPr bwMode="auto">
          <a:xfrm>
            <a:off x="0" y="711200"/>
            <a:ext cx="4648200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01" t="9552" r="13904" b="912"/>
          <a:stretch>
            <a:fillRect/>
          </a:stretch>
        </p:blipFill>
        <p:spPr bwMode="auto">
          <a:xfrm>
            <a:off x="4648200" y="685800"/>
            <a:ext cx="4132263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endParaRPr lang="en-US"/>
          </a:p>
        </p:txBody>
      </p:sp>
      <p:sp>
        <p:nvSpPr>
          <p:cNvPr id="56325" name="Rectangle 4"/>
          <p:cNvSpPr>
            <a:spLocks noChangeArrowheads="1"/>
          </p:cNvSpPr>
          <p:nvPr/>
        </p:nvSpPr>
        <p:spPr bwMode="auto">
          <a:xfrm>
            <a:off x="0" y="54451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0" hangingPunct="0"/>
            <a:r>
              <a:rPr lang="en-US" sz="1100">
                <a:latin typeface="Calibri" pitchFamily="34" charset="0"/>
                <a:ea typeface="Calibri" pitchFamily="34" charset="0"/>
                <a:cs typeface="Times New Roman" pitchFamily="-92" charset="0"/>
              </a:rPr>
              <a:t>     </a:t>
            </a:r>
            <a:endParaRPr lang="en-US">
              <a:ea typeface="Calibri" pitchFamily="34" charset="0"/>
              <a:cs typeface="Times New Roman" pitchFamily="-92" charset="0"/>
            </a:endParaRPr>
          </a:p>
        </p:txBody>
      </p:sp>
      <p:sp>
        <p:nvSpPr>
          <p:cNvPr id="56326" name="TextBox 5"/>
          <p:cNvSpPr txBox="1">
            <a:spLocks noChangeArrowheads="1"/>
          </p:cNvSpPr>
          <p:nvPr/>
        </p:nvSpPr>
        <p:spPr bwMode="auto">
          <a:xfrm>
            <a:off x="130175" y="92075"/>
            <a:ext cx="2749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2800"/>
              <a:t>Snohomish Delta</a:t>
            </a:r>
          </a:p>
        </p:txBody>
      </p:sp>
      <p:sp>
        <p:nvSpPr>
          <p:cNvPr id="56327" name="TextBox 6"/>
          <p:cNvSpPr txBox="1">
            <a:spLocks noChangeArrowheads="1"/>
          </p:cNvSpPr>
          <p:nvPr/>
        </p:nvSpPr>
        <p:spPr bwMode="auto">
          <a:xfrm>
            <a:off x="7427913" y="6300788"/>
            <a:ext cx="1384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1pPr>
            <a:lvl2pPr marL="742950" indent="-28575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2pPr>
            <a:lvl3pPr marL="11430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3pPr>
            <a:lvl4pPr marL="16002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4pPr>
            <a:lvl5pPr marL="2057400" indent="-228600" eaLnBrk="0" hangingPunct="0"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tx1"/>
                </a:solidFill>
                <a:latin typeface="Times New Roman" pitchFamily="-92" charset="0"/>
              </a:defRPr>
            </a:lvl9pPr>
          </a:lstStyle>
          <a:p>
            <a:pPr eaLnBrk="1" hangingPunct="1"/>
            <a:r>
              <a:rPr lang="en-US" sz="1800"/>
              <a:t>Collins 2008</a:t>
            </a:r>
          </a:p>
        </p:txBody>
      </p:sp>
    </p:spTree>
    <p:extLst>
      <p:ext uri="{BB962C8B-B14F-4D97-AF65-F5344CB8AC3E}">
        <p14:creationId xmlns:p14="http://schemas.microsoft.com/office/powerpoint/2010/main" val="308461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188</Words>
  <Application>Microsoft Office PowerPoint</Application>
  <PresentationFormat>On-screen Show (4:3)</PresentationFormat>
  <Paragraphs>61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Micrografx Designer Drawing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Lee</dc:creator>
  <cp:lastModifiedBy>Lee</cp:lastModifiedBy>
  <cp:revision>1</cp:revision>
  <dcterms:created xsi:type="dcterms:W3CDTF">2013-11-19T22:30:57Z</dcterms:created>
  <dcterms:modified xsi:type="dcterms:W3CDTF">2013-11-19T22:33:42Z</dcterms:modified>
</cp:coreProperties>
</file>