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59" r:id="rId5"/>
    <p:sldId id="263" r:id="rId6"/>
    <p:sldId id="262" r:id="rId7"/>
    <p:sldId id="261" r:id="rId8"/>
    <p:sldId id="260" r:id="rId9"/>
    <p:sldId id="258" r:id="rId10"/>
    <p:sldId id="265" r:id="rId11"/>
    <p:sldId id="270" r:id="rId12"/>
    <p:sldId id="269" r:id="rId13"/>
    <p:sldId id="268" r:id="rId14"/>
    <p:sldId id="267" r:id="rId15"/>
    <p:sldId id="266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2" autoAdjust="0"/>
    <p:restoredTop sz="94660"/>
  </p:normalViewPr>
  <p:slideViewPr>
    <p:cSldViewPr snapToGrid="0">
      <p:cViewPr varScale="1">
        <p:scale>
          <a:sx n="88" d="100"/>
          <a:sy n="88" d="100"/>
        </p:scale>
        <p:origin x="1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30C56-63E5-44AA-A276-73945BFB9D6D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77877-4289-431F-95CF-70B45F885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9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30C56-63E5-44AA-A276-73945BFB9D6D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77877-4289-431F-95CF-70B45F885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02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30C56-63E5-44AA-A276-73945BFB9D6D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77877-4289-431F-95CF-70B45F885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294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30C56-63E5-44AA-A276-73945BFB9D6D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77877-4289-431F-95CF-70B45F885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363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30C56-63E5-44AA-A276-73945BFB9D6D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77877-4289-431F-95CF-70B45F885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797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30C56-63E5-44AA-A276-73945BFB9D6D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77877-4289-431F-95CF-70B45F885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603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30C56-63E5-44AA-A276-73945BFB9D6D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77877-4289-431F-95CF-70B45F885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18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30C56-63E5-44AA-A276-73945BFB9D6D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77877-4289-431F-95CF-70B45F885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221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30C56-63E5-44AA-A276-73945BFB9D6D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77877-4289-431F-95CF-70B45F885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847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30C56-63E5-44AA-A276-73945BFB9D6D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77877-4289-431F-95CF-70B45F885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927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30C56-63E5-44AA-A276-73945BFB9D6D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77877-4289-431F-95CF-70B45F885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38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30C56-63E5-44AA-A276-73945BFB9D6D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77877-4289-431F-95CF-70B45F885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01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cses.washington.edu/cig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853" y="1723196"/>
            <a:ext cx="6191250" cy="4286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38910" y="781879"/>
            <a:ext cx="7849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Project area covers the Quinault, Queets and the Raft Rivers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184099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9571" y="112142"/>
            <a:ext cx="42454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Climate Change – </a:t>
            </a:r>
            <a:r>
              <a:rPr lang="en-US" b="1" dirty="0" smtClean="0"/>
              <a:t>Snow accumulation days</a:t>
            </a:r>
            <a:endParaRPr lang="en-US" b="1" dirty="0" smtClean="0"/>
          </a:p>
          <a:p>
            <a:r>
              <a:rPr lang="en-US" b="1" dirty="0" smtClean="0"/>
              <a:t>Percent change from historical</a:t>
            </a:r>
          </a:p>
          <a:p>
            <a:r>
              <a:rPr lang="en-US" b="1" dirty="0" smtClean="0"/>
              <a:t>(all values </a:t>
            </a:r>
            <a:r>
              <a:rPr lang="en-US" b="1" dirty="0" smtClean="0"/>
              <a:t>negative, e.g., reductions)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271" y="0"/>
            <a:ext cx="5061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88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000" y="0"/>
            <a:ext cx="503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00" y="0"/>
            <a:ext cx="503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70748" y="0"/>
            <a:ext cx="5202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Change in </a:t>
            </a:r>
            <a:r>
              <a:rPr lang="en-US" b="1" dirty="0" smtClean="0"/>
              <a:t>snow accumulation, </a:t>
            </a:r>
            <a:r>
              <a:rPr lang="en-US" b="1" dirty="0" smtClean="0"/>
              <a:t>stream segment scale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158000" y="0"/>
            <a:ext cx="5268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Change in </a:t>
            </a:r>
            <a:r>
              <a:rPr lang="en-US" b="1" dirty="0" smtClean="0"/>
              <a:t>snow accumulation, </a:t>
            </a:r>
            <a:r>
              <a:rPr lang="en-US" b="1" dirty="0" smtClean="0"/>
              <a:t>averaged downstream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271" y="184666"/>
            <a:ext cx="221246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Climate Change – </a:t>
            </a:r>
            <a:endParaRPr lang="en-US" b="1" dirty="0" smtClean="0"/>
          </a:p>
          <a:p>
            <a:r>
              <a:rPr lang="en-US" b="1" dirty="0" smtClean="0"/>
              <a:t>Snow accumulation </a:t>
            </a:r>
          </a:p>
          <a:p>
            <a:r>
              <a:rPr lang="en-US" b="1" dirty="0" smtClean="0"/>
              <a:t>days</a:t>
            </a:r>
            <a:endParaRPr lang="en-US" b="1" dirty="0" smtClean="0"/>
          </a:p>
          <a:p>
            <a:r>
              <a:rPr lang="en-US" b="1" dirty="0" smtClean="0"/>
              <a:t>Percent change from </a:t>
            </a:r>
            <a:endParaRPr lang="en-US" b="1" dirty="0" smtClean="0"/>
          </a:p>
          <a:p>
            <a:r>
              <a:rPr lang="en-US" b="1" dirty="0" smtClean="0"/>
              <a:t>historical</a:t>
            </a:r>
            <a:endParaRPr lang="en-US" b="1" dirty="0" smtClean="0"/>
          </a:p>
          <a:p>
            <a:r>
              <a:rPr lang="en-US" b="1" dirty="0" smtClean="0"/>
              <a:t>(all values </a:t>
            </a:r>
            <a:r>
              <a:rPr lang="en-US" b="1" dirty="0" smtClean="0"/>
              <a:t>negative, </a:t>
            </a:r>
          </a:p>
          <a:p>
            <a:r>
              <a:rPr lang="en-US" b="1" dirty="0" smtClean="0"/>
              <a:t>e.g., reductions)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55424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9571" y="112142"/>
            <a:ext cx="35598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Climate Change – </a:t>
            </a:r>
            <a:r>
              <a:rPr lang="en-US" b="1" dirty="0" smtClean="0"/>
              <a:t>Summer flow</a:t>
            </a:r>
            <a:endParaRPr lang="en-US" b="1" dirty="0" smtClean="0"/>
          </a:p>
          <a:p>
            <a:r>
              <a:rPr lang="en-US" b="1" dirty="0" smtClean="0"/>
              <a:t>Percent change from historical</a:t>
            </a:r>
          </a:p>
          <a:p>
            <a:r>
              <a:rPr lang="en-US" b="1" dirty="0" smtClean="0"/>
              <a:t>(most values negative, lower flows)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000" y="0"/>
            <a:ext cx="507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62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000" y="10103"/>
            <a:ext cx="5079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730" y="10103"/>
            <a:ext cx="5079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70972" y="0"/>
            <a:ext cx="4596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Change in </a:t>
            </a:r>
            <a:r>
              <a:rPr lang="en-US" b="1" dirty="0" smtClean="0"/>
              <a:t>summer flow</a:t>
            </a:r>
            <a:r>
              <a:rPr lang="en-US" b="1" dirty="0" smtClean="0"/>
              <a:t>, </a:t>
            </a:r>
            <a:r>
              <a:rPr lang="en-US" b="1" dirty="0" smtClean="0"/>
              <a:t>stream segment scale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321541" y="10103"/>
            <a:ext cx="4661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Change in </a:t>
            </a:r>
            <a:r>
              <a:rPr lang="en-US" b="1" dirty="0" smtClean="0"/>
              <a:t>summer flow</a:t>
            </a:r>
            <a:r>
              <a:rPr lang="en-US" b="1" dirty="0" smtClean="0"/>
              <a:t>, </a:t>
            </a:r>
            <a:r>
              <a:rPr lang="en-US" b="1" dirty="0" smtClean="0"/>
              <a:t>averaged downstream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7653" y="118569"/>
            <a:ext cx="170989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Climate </a:t>
            </a:r>
            <a:r>
              <a:rPr lang="en-US" b="1" dirty="0" smtClean="0"/>
              <a:t>Change</a:t>
            </a:r>
          </a:p>
          <a:p>
            <a:r>
              <a:rPr lang="en-US" b="1" dirty="0" smtClean="0"/>
              <a:t>– Summer flow</a:t>
            </a:r>
            <a:endParaRPr lang="en-US" b="1" dirty="0" smtClean="0"/>
          </a:p>
          <a:p>
            <a:r>
              <a:rPr lang="en-US" b="1" dirty="0" smtClean="0"/>
              <a:t>Percent change </a:t>
            </a:r>
            <a:endParaRPr lang="en-US" b="1" dirty="0" smtClean="0"/>
          </a:p>
          <a:p>
            <a:r>
              <a:rPr lang="en-US" b="1" dirty="0" smtClean="0"/>
              <a:t>from </a:t>
            </a:r>
            <a:r>
              <a:rPr lang="en-US" b="1" dirty="0" smtClean="0"/>
              <a:t>historical</a:t>
            </a:r>
          </a:p>
          <a:p>
            <a:r>
              <a:rPr lang="en-US" b="1" dirty="0" smtClean="0"/>
              <a:t>(most values </a:t>
            </a:r>
          </a:p>
          <a:p>
            <a:r>
              <a:rPr lang="en-US" b="1" dirty="0" smtClean="0"/>
              <a:t>negative, lower </a:t>
            </a:r>
          </a:p>
          <a:p>
            <a:r>
              <a:rPr lang="en-US" b="1" dirty="0" smtClean="0"/>
              <a:t>flows)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28342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9571" y="112142"/>
            <a:ext cx="38170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Climate Change – </a:t>
            </a:r>
            <a:r>
              <a:rPr lang="en-US" b="1" dirty="0" smtClean="0"/>
              <a:t>Winter flow (floods)</a:t>
            </a:r>
            <a:endParaRPr lang="en-US" b="1" dirty="0" smtClean="0"/>
          </a:p>
          <a:p>
            <a:r>
              <a:rPr lang="en-US" b="1" dirty="0" smtClean="0"/>
              <a:t>Percent change from historical</a:t>
            </a:r>
          </a:p>
          <a:p>
            <a:r>
              <a:rPr lang="en-US" b="1" dirty="0" smtClean="0"/>
              <a:t>(most values positive, higher flows)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571" y="0"/>
            <a:ext cx="505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422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814" y="0"/>
            <a:ext cx="505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815" y="0"/>
            <a:ext cx="505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85776" y="0"/>
            <a:ext cx="443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Change in </a:t>
            </a:r>
            <a:r>
              <a:rPr lang="en-US" b="1" dirty="0" smtClean="0"/>
              <a:t>winter flow</a:t>
            </a:r>
            <a:r>
              <a:rPr lang="en-US" b="1" dirty="0" smtClean="0"/>
              <a:t>, </a:t>
            </a:r>
            <a:r>
              <a:rPr lang="en-US" b="1" dirty="0" smtClean="0"/>
              <a:t>stream segment scale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708673" y="20989"/>
            <a:ext cx="449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Change in </a:t>
            </a:r>
            <a:r>
              <a:rPr lang="en-US" b="1" dirty="0" smtClean="0"/>
              <a:t>winter flow</a:t>
            </a:r>
            <a:r>
              <a:rPr lang="en-US" b="1" dirty="0" smtClean="0"/>
              <a:t>, </a:t>
            </a:r>
            <a:r>
              <a:rPr lang="en-US" b="1" dirty="0" smtClean="0"/>
              <a:t>averaged downstream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96798"/>
            <a:ext cx="231339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Climate Change – </a:t>
            </a:r>
            <a:endParaRPr lang="en-US" b="1" dirty="0" smtClean="0"/>
          </a:p>
          <a:p>
            <a:r>
              <a:rPr lang="en-US" b="1" dirty="0" smtClean="0"/>
              <a:t>Winter flow (floods)</a:t>
            </a:r>
            <a:endParaRPr lang="en-US" b="1" dirty="0" smtClean="0"/>
          </a:p>
          <a:p>
            <a:r>
              <a:rPr lang="en-US" b="1" dirty="0" smtClean="0"/>
              <a:t>Percent change from </a:t>
            </a:r>
            <a:endParaRPr lang="en-US" b="1" dirty="0" smtClean="0"/>
          </a:p>
          <a:p>
            <a:r>
              <a:rPr lang="en-US" b="1" dirty="0" smtClean="0"/>
              <a:t>historical</a:t>
            </a:r>
            <a:endParaRPr lang="en-US" b="1" dirty="0" smtClean="0"/>
          </a:p>
          <a:p>
            <a:r>
              <a:rPr lang="en-US" b="1" dirty="0" smtClean="0"/>
              <a:t>(most values positive, </a:t>
            </a:r>
          </a:p>
          <a:p>
            <a:r>
              <a:rPr lang="en-US" b="1" dirty="0" smtClean="0"/>
              <a:t>higher flows)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65114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7571" y="674914"/>
            <a:ext cx="1124134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sum, looks like air temp increases (stream temp increases) in the summer (also considering predicted summer flow)</a:t>
            </a:r>
          </a:p>
          <a:p>
            <a:r>
              <a:rPr lang="en-US" dirty="0" smtClean="0"/>
              <a:t>will be most important in the upper watersheds, where </a:t>
            </a:r>
            <a:r>
              <a:rPr lang="en-US" dirty="0" err="1" smtClean="0"/>
              <a:t>coho</a:t>
            </a:r>
            <a:r>
              <a:rPr lang="en-US" dirty="0" smtClean="0"/>
              <a:t> and steelhead might be at risk.</a:t>
            </a:r>
          </a:p>
          <a:p>
            <a:endParaRPr lang="en-US" dirty="0"/>
          </a:p>
          <a:p>
            <a:r>
              <a:rPr lang="en-US" dirty="0" smtClean="0"/>
              <a:t>In addition, higher winter flows (floods) are predicted to be most pronounced, again in the upper basin, so the</a:t>
            </a:r>
          </a:p>
          <a:p>
            <a:r>
              <a:rPr lang="en-US" dirty="0" smtClean="0"/>
              <a:t>upper to mid basin fisheries seem to be at risk, rather than the lower, coastal streams.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037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340" y="0"/>
            <a:ext cx="5016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6128" y="371062"/>
            <a:ext cx="4870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Fish bearing streams (anadromous), approximate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94512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6128" y="371062"/>
            <a:ext cx="320754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Coho, habitat intrinsic </a:t>
            </a:r>
            <a:r>
              <a:rPr lang="en-US" b="1" dirty="0" smtClean="0"/>
              <a:t>potential</a:t>
            </a:r>
          </a:p>
          <a:p>
            <a:r>
              <a:rPr lang="en-US" sz="1200" b="1" dirty="0" smtClean="0"/>
              <a:t>(note legends same for all</a:t>
            </a:r>
          </a:p>
          <a:p>
            <a:r>
              <a:rPr lang="en-US" sz="1200" b="1" dirty="0" smtClean="0"/>
              <a:t>three species)</a:t>
            </a:r>
            <a:endParaRPr lang="en-US" sz="12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500" y="0"/>
            <a:ext cx="498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13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6128" y="371062"/>
            <a:ext cx="3668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Steelhead, habitat intrinsic potential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656" y="0"/>
            <a:ext cx="498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648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6128" y="371062"/>
            <a:ext cx="3501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Chinook, habitat intrinsic potential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395" y="0"/>
            <a:ext cx="495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36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701" y="0"/>
            <a:ext cx="52888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6128" y="659010"/>
            <a:ext cx="388189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UW-Climate Impact Group</a:t>
            </a:r>
          </a:p>
          <a:p>
            <a:endParaRPr lang="en-US" b="1" dirty="0"/>
          </a:p>
          <a:p>
            <a:r>
              <a:rPr lang="en-US" b="1" dirty="0" smtClean="0"/>
              <a:t>Climate Change Forecasts, Downscaled</a:t>
            </a:r>
          </a:p>
          <a:p>
            <a:endParaRPr lang="en-US" b="1" dirty="0"/>
          </a:p>
          <a:p>
            <a:r>
              <a:rPr lang="en-US" b="1" dirty="0" smtClean="0"/>
              <a:t>7x7 km grid cell 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35990" y="2136338"/>
            <a:ext cx="564071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scenarios represent a composite average of ten </a:t>
            </a:r>
            <a:r>
              <a:rPr lang="en-US" dirty="0" smtClean="0"/>
              <a:t>global</a:t>
            </a:r>
          </a:p>
          <a:p>
            <a:r>
              <a:rPr lang="en-US" dirty="0" smtClean="0"/>
              <a:t> </a:t>
            </a:r>
            <a:r>
              <a:rPr lang="en-US" dirty="0"/>
              <a:t>climate models (GCM) for the western US using four </a:t>
            </a:r>
            <a:endParaRPr lang="en-US" dirty="0" smtClean="0"/>
          </a:p>
          <a:p>
            <a:r>
              <a:rPr lang="en-US" dirty="0" smtClean="0"/>
              <a:t>bracketing </a:t>
            </a:r>
            <a:r>
              <a:rPr lang="en-US" dirty="0"/>
              <a:t>scenarios based on four GCMs (ECHAM5, </a:t>
            </a:r>
            <a:endParaRPr lang="en-US" dirty="0" smtClean="0"/>
          </a:p>
          <a:p>
            <a:r>
              <a:rPr lang="en-US" dirty="0" smtClean="0"/>
              <a:t>MIROC_3.2</a:t>
            </a:r>
            <a:r>
              <a:rPr lang="en-US" dirty="0"/>
              <a:t>, HADGEM1, and PCM1). Predictions are for </a:t>
            </a:r>
            <a:endParaRPr lang="en-US" dirty="0" smtClean="0"/>
          </a:p>
          <a:p>
            <a:r>
              <a:rPr lang="en-US" dirty="0" smtClean="0"/>
              <a:t>one </a:t>
            </a:r>
            <a:r>
              <a:rPr lang="en-US" dirty="0"/>
              <a:t>greenhouse gas scenario (A1B, a middle of the road </a:t>
            </a:r>
            <a:endParaRPr lang="en-US" dirty="0" smtClean="0"/>
          </a:p>
          <a:p>
            <a:r>
              <a:rPr lang="en-US" dirty="0" smtClean="0"/>
              <a:t>scenario </a:t>
            </a:r>
            <a:r>
              <a:rPr lang="en-US" dirty="0"/>
              <a:t>for future emissions). Results are in percent </a:t>
            </a:r>
            <a:endParaRPr lang="en-US" dirty="0" smtClean="0"/>
          </a:p>
          <a:p>
            <a:r>
              <a:rPr lang="en-US" dirty="0" smtClean="0"/>
              <a:t>change </a:t>
            </a:r>
            <a:r>
              <a:rPr lang="en-US" dirty="0"/>
              <a:t>from historical (1916-2006) to forecasts in 2040. </a:t>
            </a:r>
            <a:endParaRPr lang="en-US" dirty="0" smtClean="0"/>
          </a:p>
          <a:p>
            <a:r>
              <a:rPr lang="en-US" dirty="0" smtClean="0"/>
              <a:t>Forecasts </a:t>
            </a:r>
            <a:r>
              <a:rPr lang="en-US" dirty="0"/>
              <a:t>were obtained from University of </a:t>
            </a:r>
            <a:r>
              <a:rPr lang="en-US" dirty="0" smtClean="0"/>
              <a:t>Washington</a:t>
            </a:r>
          </a:p>
          <a:p>
            <a:r>
              <a:rPr lang="en-US" dirty="0"/>
              <a:t> </a:t>
            </a:r>
            <a:r>
              <a:rPr lang="en-US" u="sng" dirty="0">
                <a:hlinkClick r:id="rId3"/>
              </a:rPr>
              <a:t>Climate Impacts Grou</a:t>
            </a:r>
            <a:r>
              <a:rPr lang="en-US" dirty="0"/>
              <a:t>p.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6944" y="4998660"/>
            <a:ext cx="53841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Predictions are in percent change from </a:t>
            </a:r>
          </a:p>
          <a:p>
            <a:r>
              <a:rPr lang="en-US" b="1" dirty="0" smtClean="0"/>
              <a:t>historical [1916-2006] to forecasts in 2040, in </a:t>
            </a:r>
            <a:r>
              <a:rPr lang="en-US" b="1" dirty="0" err="1" smtClean="0"/>
              <a:t>deg</a:t>
            </a:r>
            <a:r>
              <a:rPr lang="en-US" b="1" dirty="0" smtClean="0"/>
              <a:t> C,</a:t>
            </a:r>
          </a:p>
          <a:p>
            <a:r>
              <a:rPr lang="en-US" b="1" dirty="0" smtClean="0"/>
              <a:t>[all changes positive], and note relatively small change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6128" y="178402"/>
            <a:ext cx="3066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Climate Change - Temperature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72661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999" y="0"/>
            <a:ext cx="5016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69282" y="0"/>
            <a:ext cx="4554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Change in temperature, stream segment scale</a:t>
            </a:r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000" y="0"/>
            <a:ext cx="50520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55880" y="0"/>
            <a:ext cx="4620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Change in temperature, averaged downstream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221246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Climate Change – </a:t>
            </a:r>
            <a:endParaRPr lang="en-US" b="1" dirty="0" smtClean="0"/>
          </a:p>
          <a:p>
            <a:r>
              <a:rPr lang="en-US" b="1" dirty="0" smtClean="0"/>
              <a:t>Temperature</a:t>
            </a:r>
            <a:endParaRPr lang="en-US" b="1" dirty="0" smtClean="0"/>
          </a:p>
          <a:p>
            <a:r>
              <a:rPr lang="en-US" b="1" dirty="0" smtClean="0"/>
              <a:t>Percent change from </a:t>
            </a:r>
            <a:endParaRPr lang="en-US" b="1" dirty="0" smtClean="0"/>
          </a:p>
          <a:p>
            <a:r>
              <a:rPr lang="en-US" b="1" dirty="0" smtClean="0"/>
              <a:t>historical</a:t>
            </a:r>
            <a:endParaRPr lang="en-US" b="1" dirty="0" smtClean="0"/>
          </a:p>
          <a:p>
            <a:r>
              <a:rPr lang="en-US" b="1" dirty="0" smtClean="0"/>
              <a:t>(all values positive)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80239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733" y="112142"/>
            <a:ext cx="550923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9571" y="112142"/>
            <a:ext cx="31118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Climate Change – Precipitation</a:t>
            </a:r>
          </a:p>
          <a:p>
            <a:r>
              <a:rPr lang="en-US" b="1" dirty="0" smtClean="0"/>
              <a:t>Percent change from historical</a:t>
            </a:r>
          </a:p>
          <a:p>
            <a:r>
              <a:rPr lang="en-US" b="1" dirty="0" smtClean="0"/>
              <a:t>(all values positive)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62577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829" y="75111"/>
            <a:ext cx="5127171" cy="70479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245" y="75111"/>
            <a:ext cx="5094584" cy="69529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26436" y="75111"/>
            <a:ext cx="4620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Change in temperature, averaged downstream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331852" y="75111"/>
            <a:ext cx="4571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Change in precipitation, stream segment scale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2731" y="75111"/>
            <a:ext cx="201939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Climate Change – </a:t>
            </a:r>
            <a:endParaRPr lang="en-US" b="1" dirty="0" smtClean="0"/>
          </a:p>
          <a:p>
            <a:r>
              <a:rPr lang="en-US" b="1" dirty="0" smtClean="0"/>
              <a:t>Precipitation</a:t>
            </a:r>
            <a:endParaRPr lang="en-US" b="1" dirty="0" smtClean="0"/>
          </a:p>
          <a:p>
            <a:r>
              <a:rPr lang="en-US" b="1" dirty="0" smtClean="0"/>
              <a:t>Percent </a:t>
            </a:r>
            <a:r>
              <a:rPr lang="en-US" b="1" dirty="0" smtClean="0"/>
              <a:t>change</a:t>
            </a:r>
          </a:p>
          <a:p>
            <a:r>
              <a:rPr lang="en-US" b="1" dirty="0" smtClean="0"/>
              <a:t> </a:t>
            </a:r>
            <a:r>
              <a:rPr lang="en-US" b="1" dirty="0" smtClean="0"/>
              <a:t>from historical</a:t>
            </a:r>
          </a:p>
          <a:p>
            <a:r>
              <a:rPr lang="en-US" b="1" dirty="0" smtClean="0"/>
              <a:t>(all values positive)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670177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1717</TotalTime>
  <Words>473</Words>
  <Application>Microsoft Office PowerPoint</Application>
  <PresentationFormat>Widescreen</PresentationFormat>
  <Paragraphs>82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Beast</dc:creator>
  <cp:lastModifiedBy>Beast</cp:lastModifiedBy>
  <cp:revision>13</cp:revision>
  <dcterms:created xsi:type="dcterms:W3CDTF">2015-08-26T21:31:44Z</dcterms:created>
  <dcterms:modified xsi:type="dcterms:W3CDTF">2015-08-28T18:48:35Z</dcterms:modified>
</cp:coreProperties>
</file>