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17" r:id="rId2"/>
    <p:sldId id="334" r:id="rId3"/>
    <p:sldId id="332" r:id="rId4"/>
    <p:sldId id="261" r:id="rId5"/>
    <p:sldId id="318" r:id="rId6"/>
    <p:sldId id="275" r:id="rId7"/>
    <p:sldId id="273" r:id="rId8"/>
    <p:sldId id="322" r:id="rId9"/>
    <p:sldId id="307" r:id="rId10"/>
    <p:sldId id="281" r:id="rId11"/>
    <p:sldId id="280" r:id="rId12"/>
    <p:sldId id="336" r:id="rId13"/>
    <p:sldId id="283" r:id="rId14"/>
    <p:sldId id="282" r:id="rId15"/>
    <p:sldId id="279" r:id="rId16"/>
    <p:sldId id="314" r:id="rId17"/>
    <p:sldId id="288" r:id="rId18"/>
    <p:sldId id="290" r:id="rId19"/>
    <p:sldId id="294" r:id="rId20"/>
    <p:sldId id="295" r:id="rId21"/>
    <p:sldId id="319" r:id="rId22"/>
    <p:sldId id="338" r:id="rId23"/>
    <p:sldId id="297" r:id="rId24"/>
    <p:sldId id="315" r:id="rId25"/>
    <p:sldId id="339" r:id="rId26"/>
    <p:sldId id="292" r:id="rId27"/>
    <p:sldId id="267" r:id="rId28"/>
    <p:sldId id="269" r:id="rId29"/>
    <p:sldId id="321" r:id="rId30"/>
    <p:sldId id="300" r:id="rId31"/>
    <p:sldId id="324" r:id="rId32"/>
    <p:sldId id="268" r:id="rId33"/>
    <p:sldId id="304" r:id="rId34"/>
    <p:sldId id="305" r:id="rId35"/>
    <p:sldId id="271" r:id="rId36"/>
    <p:sldId id="306" r:id="rId37"/>
    <p:sldId id="310" r:id="rId38"/>
    <p:sldId id="308" r:id="rId39"/>
    <p:sldId id="311" r:id="rId40"/>
    <p:sldId id="309" r:id="rId41"/>
    <p:sldId id="325" r:id="rId42"/>
    <p:sldId id="326" r:id="rId43"/>
    <p:sldId id="328" r:id="rId44"/>
    <p:sldId id="327" r:id="rId45"/>
    <p:sldId id="329" r:id="rId46"/>
    <p:sldId id="330" r:id="rId47"/>
    <p:sldId id="343" r:id="rId48"/>
    <p:sldId id="333" r:id="rId49"/>
    <p:sldId id="341" r:id="rId50"/>
    <p:sldId id="342" r:id="rId51"/>
    <p:sldId id="335" r:id="rId52"/>
    <p:sldId id="340" r:id="rId53"/>
    <p:sldId id="316" r:id="rId54"/>
    <p:sldId id="285" r:id="rId55"/>
    <p:sldId id="323" r:id="rId56"/>
    <p:sldId id="258" r:id="rId5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099"/>
    <a:srgbClr val="EFEFEF"/>
    <a:srgbClr val="C89BCF"/>
    <a:srgbClr val="BEC9DB"/>
    <a:srgbClr val="BCCAE5"/>
    <a:srgbClr val="C0CEE2"/>
    <a:srgbClr val="BECCE7"/>
    <a:srgbClr val="BBC9E4"/>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86013" autoAdjust="0"/>
  </p:normalViewPr>
  <p:slideViewPr>
    <p:cSldViewPr snapToGrid="0">
      <p:cViewPr>
        <p:scale>
          <a:sx n="66" d="100"/>
          <a:sy n="66" d="100"/>
        </p:scale>
        <p:origin x="-108" y="-2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77A8363E-1B93-4921-9CF5-125A40DC312E}" type="datetimeFigureOut">
              <a:rPr lang="en-US" smtClean="0"/>
              <a:pPr/>
              <a:t>8/18/2014</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283F00B8-F8D3-4399-B813-82108A20A17B}" type="slidenum">
              <a:rPr lang="en-US" smtClean="0"/>
              <a:pPr/>
              <a:t>‹#›</a:t>
            </a:fld>
            <a:endParaRPr lang="en-US"/>
          </a:p>
        </p:txBody>
      </p:sp>
    </p:spTree>
    <p:extLst>
      <p:ext uri="{BB962C8B-B14F-4D97-AF65-F5344CB8AC3E}">
        <p14:creationId xmlns:p14="http://schemas.microsoft.com/office/powerpoint/2010/main" val="409483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44DBDF65-4862-4141-AF6C-1734E55D23BA}" type="slidenum">
              <a:rPr lang="en-US" smtClean="0"/>
              <a:pPr>
                <a:defRPr/>
              </a:pPr>
              <a:t>1</a:t>
            </a:fld>
            <a:endParaRPr lang="en-US" smtClean="0"/>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886652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Echam</a:t>
            </a:r>
            <a:r>
              <a:rPr lang="en-US" dirty="0" smtClean="0"/>
              <a:t> 5 A1B mid-range emissions scenario to project future climate data</a:t>
            </a:r>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21</a:t>
            </a:fld>
            <a:endParaRPr lang="en-US"/>
          </a:p>
        </p:txBody>
      </p:sp>
    </p:spTree>
    <p:extLst>
      <p:ext uri="{BB962C8B-B14F-4D97-AF65-F5344CB8AC3E}">
        <p14:creationId xmlns:p14="http://schemas.microsoft.com/office/powerpoint/2010/main" val="97548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climate</a:t>
            </a:r>
            <a:r>
              <a:rPr lang="en-US" baseline="0" dirty="0" smtClean="0"/>
              <a:t> in southeast </a:t>
            </a:r>
            <a:r>
              <a:rPr lang="en-US" baseline="0" dirty="0" err="1" smtClean="0"/>
              <a:t>alaska</a:t>
            </a:r>
            <a:r>
              <a:rPr lang="en-US" baseline="0" dirty="0" smtClean="0"/>
              <a:t> is predicted to become warmer and wetter over the next century. These two factors are expected to significantly increase flooding in streams draining the </a:t>
            </a:r>
            <a:r>
              <a:rPr lang="en-US" baseline="0" dirty="0" err="1" smtClean="0"/>
              <a:t>Tongass</a:t>
            </a:r>
            <a:r>
              <a:rPr lang="en-US" baseline="0" dirty="0" smtClean="0"/>
              <a:t> National Forest. </a:t>
            </a:r>
            <a:endParaRPr lang="en-US" dirty="0"/>
          </a:p>
        </p:txBody>
      </p:sp>
      <p:sp>
        <p:nvSpPr>
          <p:cNvPr id="4" name="Slide Number Placeholder 3"/>
          <p:cNvSpPr>
            <a:spLocks noGrp="1"/>
          </p:cNvSpPr>
          <p:nvPr>
            <p:ph type="sldNum" sz="quarter" idx="10"/>
          </p:nvPr>
        </p:nvSpPr>
        <p:spPr/>
        <p:txBody>
          <a:bodyPr/>
          <a:lstStyle/>
          <a:p>
            <a:fld id="{FA6DF143-81E8-41D0-9CDE-93EFA7545CBD}" type="slidenum">
              <a:rPr lang="en-US" smtClean="0"/>
              <a:pPr/>
              <a:t>22</a:t>
            </a:fld>
            <a:endParaRPr lang="en-US"/>
          </a:p>
        </p:txBody>
      </p:sp>
    </p:spTree>
    <p:extLst>
      <p:ext uri="{BB962C8B-B14F-4D97-AF65-F5344CB8AC3E}">
        <p14:creationId xmlns:p14="http://schemas.microsoft.com/office/powerpoint/2010/main" val="52211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24</a:t>
            </a:fld>
            <a:endParaRPr lang="en-US"/>
          </a:p>
        </p:txBody>
      </p:sp>
    </p:spTree>
    <p:extLst>
      <p:ext uri="{BB962C8B-B14F-4D97-AF65-F5344CB8AC3E}">
        <p14:creationId xmlns:p14="http://schemas.microsoft.com/office/powerpoint/2010/main" val="423783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frequency d</a:t>
            </a:r>
            <a:r>
              <a:rPr lang="en-US" dirty="0" smtClean="0"/>
              <a:t>istributions of the estimated percent increase in mean annual flood magnitude (Q2) for &gt;2,000 watersheds in the </a:t>
            </a:r>
            <a:r>
              <a:rPr lang="en-US" dirty="0" err="1" smtClean="0"/>
              <a:t>Tongass</a:t>
            </a:r>
            <a:r>
              <a:rPr lang="en-US" dirty="0" smtClean="0"/>
              <a:t> National Forest in 2040 and 2080 relative to historical values. By</a:t>
            </a:r>
            <a:r>
              <a:rPr lang="en-US" baseline="0" dirty="0" smtClean="0"/>
              <a:t> 2040, there is a median predicted increase in mean annual flood magnitude of 18%, and by 2080, that increase is predicted to be 28%.</a:t>
            </a:r>
            <a:endParaRPr lang="en-US" dirty="0" smtClean="0"/>
          </a:p>
          <a:p>
            <a:endParaRPr lang="en-US" dirty="0"/>
          </a:p>
        </p:txBody>
      </p:sp>
      <p:sp>
        <p:nvSpPr>
          <p:cNvPr id="4" name="Slide Number Placeholder 3"/>
          <p:cNvSpPr>
            <a:spLocks noGrp="1"/>
          </p:cNvSpPr>
          <p:nvPr>
            <p:ph type="sldNum" sz="quarter" idx="10"/>
          </p:nvPr>
        </p:nvSpPr>
        <p:spPr/>
        <p:txBody>
          <a:bodyPr/>
          <a:lstStyle/>
          <a:p>
            <a:fld id="{9AB63324-AB87-4A91-B072-B0DF236297C8}" type="slidenum">
              <a:rPr lang="en-US" smtClean="0"/>
              <a:pPr/>
              <a:t>25</a:t>
            </a:fld>
            <a:endParaRPr lang="en-US"/>
          </a:p>
        </p:txBody>
      </p:sp>
    </p:spTree>
    <p:extLst>
      <p:ext uri="{BB962C8B-B14F-4D97-AF65-F5344CB8AC3E}">
        <p14:creationId xmlns:p14="http://schemas.microsoft.com/office/powerpoint/2010/main" val="3578352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Predict</a:t>
            </a:r>
            <a:r>
              <a:rPr lang="en-US" baseline="0" dirty="0" smtClean="0"/>
              <a:t> new </a:t>
            </a:r>
            <a:r>
              <a:rPr lang="en-US" baseline="0" dirty="0" err="1" smtClean="0"/>
              <a:t>Qbf</a:t>
            </a:r>
            <a:r>
              <a:rPr lang="en-US" baseline="0" dirty="0" smtClean="0"/>
              <a:t>, hold </a:t>
            </a:r>
            <a:r>
              <a:rPr lang="en-US" baseline="0" dirty="0" err="1" smtClean="0"/>
              <a:t>wbf</a:t>
            </a:r>
            <a:r>
              <a:rPr lang="en-US" baseline="0" dirty="0" smtClean="0"/>
              <a:t> constant and solve for h new. In other words, the channel will have to accommodate the increase flow by getting deeper not wider.</a:t>
            </a:r>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28</a:t>
            </a:fld>
            <a:endParaRPr lang="en-US"/>
          </a:p>
        </p:txBody>
      </p:sp>
    </p:spTree>
    <p:extLst>
      <p:ext uri="{BB962C8B-B14F-4D97-AF65-F5344CB8AC3E}">
        <p14:creationId xmlns:p14="http://schemas.microsoft.com/office/powerpoint/2010/main" val="316444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Median change 2040 stat =  12%;  2040 dynamic = 17%</a:t>
            </a:r>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38</a:t>
            </a:fld>
            <a:endParaRPr lang="en-US"/>
          </a:p>
        </p:txBody>
      </p:sp>
    </p:spTree>
    <p:extLst>
      <p:ext uri="{BB962C8B-B14F-4D97-AF65-F5344CB8AC3E}">
        <p14:creationId xmlns:p14="http://schemas.microsoft.com/office/powerpoint/2010/main" val="102225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Median change 2080 stat =  18%;  2080 dynamic = 22%</a:t>
            </a:r>
          </a:p>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40</a:t>
            </a:fld>
            <a:endParaRPr lang="en-US"/>
          </a:p>
        </p:txBody>
      </p:sp>
    </p:spTree>
    <p:extLst>
      <p:ext uri="{BB962C8B-B14F-4D97-AF65-F5344CB8AC3E}">
        <p14:creationId xmlns:p14="http://schemas.microsoft.com/office/powerpoint/2010/main" val="3098215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55</a:t>
            </a:fld>
            <a:endParaRPr lang="en-US"/>
          </a:p>
        </p:txBody>
      </p:sp>
    </p:spTree>
    <p:extLst>
      <p:ext uri="{BB962C8B-B14F-4D97-AF65-F5344CB8AC3E}">
        <p14:creationId xmlns:p14="http://schemas.microsoft.com/office/powerpoint/2010/main" val="3307267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3A12E32-13E5-4352-9ED8-D75ECB95EE25}" type="slidenum">
              <a:rPr lang="en-US" smtClean="0"/>
              <a:pPr/>
              <a:t>4</a:t>
            </a:fld>
            <a:endParaRPr lang="en-US" smtClean="0"/>
          </a:p>
        </p:txBody>
      </p:sp>
      <p:sp>
        <p:nvSpPr>
          <p:cNvPr id="83971" name="Rectangle 7"/>
          <p:cNvSpPr txBox="1">
            <a:spLocks noGrp="1" noChangeArrowheads="1"/>
          </p:cNvSpPr>
          <p:nvPr/>
        </p:nvSpPr>
        <p:spPr bwMode="auto">
          <a:xfrm>
            <a:off x="3972560" y="8774271"/>
            <a:ext cx="3037840" cy="461804"/>
          </a:xfrm>
          <a:prstGeom prst="rect">
            <a:avLst/>
          </a:prstGeom>
          <a:noFill/>
          <a:ln w="9525">
            <a:noFill/>
            <a:miter lim="800000"/>
            <a:headEnd/>
            <a:tailEnd/>
          </a:ln>
        </p:spPr>
        <p:txBody>
          <a:bodyPr lIns="92830" tIns="46415" rIns="92830" bIns="46415" anchor="b"/>
          <a:lstStyle/>
          <a:p>
            <a:pPr algn="r" eaLnBrk="0" hangingPunct="0"/>
            <a:fld id="{5F225AE2-5E16-4F5A-87BD-0FCFE6086EC5}" type="slidenum">
              <a:rPr lang="en-US" sz="1200">
                <a:latin typeface="Times New Roman" pitchFamily="18" charset="0"/>
              </a:rPr>
              <a:pPr algn="r" eaLnBrk="0" hangingPunct="0"/>
              <a:t>4</a:t>
            </a:fld>
            <a:endParaRPr lang="en-US" sz="1200">
              <a:latin typeface="Times New Roman" pitchFamily="18" charset="0"/>
            </a:endParaRPr>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xfrm>
            <a:off x="934720" y="4387136"/>
            <a:ext cx="5140960" cy="4156234"/>
          </a:xfrm>
          <a:noFill/>
          <a:ln/>
        </p:spPr>
        <p:txBody>
          <a:bodyPr/>
          <a:lstStyle/>
          <a:p>
            <a:pPr eaLnBrk="1" hangingPunct="1"/>
            <a:endParaRPr lang="en-US" smtClean="0"/>
          </a:p>
        </p:txBody>
      </p:sp>
    </p:spTree>
    <p:extLst>
      <p:ext uri="{BB962C8B-B14F-4D97-AF65-F5344CB8AC3E}">
        <p14:creationId xmlns:p14="http://schemas.microsoft.com/office/powerpoint/2010/main" val="418457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5</a:t>
            </a:fld>
            <a:endParaRPr lang="en-US"/>
          </a:p>
        </p:txBody>
      </p:sp>
    </p:spTree>
    <p:extLst>
      <p:ext uri="{BB962C8B-B14F-4D97-AF65-F5344CB8AC3E}">
        <p14:creationId xmlns:p14="http://schemas.microsoft.com/office/powerpoint/2010/main" val="198418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Echam</a:t>
            </a:r>
            <a:r>
              <a:rPr lang="en-US" dirty="0" smtClean="0"/>
              <a:t> 5 A1B mid-range emissions scenario to project future climate data</a:t>
            </a:r>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6</a:t>
            </a:fld>
            <a:endParaRPr lang="en-US"/>
          </a:p>
        </p:txBody>
      </p:sp>
    </p:spTree>
    <p:extLst>
      <p:ext uri="{BB962C8B-B14F-4D97-AF65-F5344CB8AC3E}">
        <p14:creationId xmlns:p14="http://schemas.microsoft.com/office/powerpoint/2010/main" val="422326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stream channels are more likely to respond to changes in flood magnitude than others. Channel typing schemes are useful for understanding the likely effects of increased flood magnitude on channel morphology. We reclassified R10’s channel typing system (</a:t>
            </a:r>
            <a:r>
              <a:rPr lang="en-US" dirty="0" err="1"/>
              <a:t>Paustian</a:t>
            </a:r>
            <a:r>
              <a:rPr lang="en-US" dirty="0"/>
              <a:t> et al. 1992) to correspond with the channel classification scheme of Montgomery and Buffington (1997).  We used the revised R10 channel typing user guide to determine which R10 channel types corresponded with the Montgomery and Buffington system. In some cases (</a:t>
            </a:r>
            <a:r>
              <a:rPr lang="en-US" dirty="0" err="1"/>
              <a:t>i.e</a:t>
            </a:r>
            <a:r>
              <a:rPr lang="en-US" dirty="0"/>
              <a:t>, within HC and AF process groups), we used professional judgment and field photos to split R10 process groups into morphologies consistent with the Montgomery and Buffington system based on channel gradient. The reclassification of channel types was done in order to reduce the number of process groups considered in our coarse-scale analysis and to emphasize similarities in channel morphology, sediment transport, and hydrologic discharge, and also to facilitate reach-scale predictions of channel morphology as a function of channel gradient (Montgomery and Buffington 1997, 1998; Buffington et al. 2003). </a:t>
            </a:r>
          </a:p>
        </p:txBody>
      </p:sp>
      <p:sp>
        <p:nvSpPr>
          <p:cNvPr id="4" name="Slide Number Placeholder 3"/>
          <p:cNvSpPr>
            <a:spLocks noGrp="1"/>
          </p:cNvSpPr>
          <p:nvPr>
            <p:ph type="sldNum" sz="quarter" idx="10"/>
          </p:nvPr>
        </p:nvSpPr>
        <p:spPr/>
        <p:txBody>
          <a:bodyPr/>
          <a:lstStyle/>
          <a:p>
            <a:fld id="{FA6DF143-81E8-41D0-9CDE-93EFA7545CBD}" type="slidenum">
              <a:rPr lang="en-US" smtClean="0"/>
              <a:pPr/>
              <a:t>12</a:t>
            </a:fld>
            <a:endParaRPr lang="en-US"/>
          </a:p>
        </p:txBody>
      </p:sp>
    </p:spTree>
    <p:extLst>
      <p:ext uri="{BB962C8B-B14F-4D97-AF65-F5344CB8AC3E}">
        <p14:creationId xmlns:p14="http://schemas.microsoft.com/office/powerpoint/2010/main" val="2066059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figures shows the distribution of channel slopes as a function of reach-scale channel morphology based on field measurements from 318 stream reaches on the </a:t>
            </a:r>
            <a:r>
              <a:rPr lang="en-US" dirty="0" err="1"/>
              <a:t>Tongass</a:t>
            </a:r>
            <a:r>
              <a:rPr lang="en-US" dirty="0"/>
              <a:t> NF. Although the observed gradient ranges of different channel types overlap, they have </a:t>
            </a:r>
            <a:r>
              <a:rPr lang="en-US" dirty="0" err="1"/>
              <a:t>nonoverlapping</a:t>
            </a:r>
            <a:r>
              <a:rPr lang="en-US" dirty="0"/>
              <a:t> central tendencies that allow first-order prediction of channel types based on reach-average channel gradient. Slope breaks dividing reach-scale channel morphology are 0.02, 0.045, and 0.085. These slope breaks differ slightly from those used in the Pacific Northwest (i.e., 0.015, 0.03, and 0.075), which likely reflects differences in regional sediment transport and hydrological processes (and could possibly be an artifact of translating R10 channel types to Montgomery Buffington morphologies). Overall, they are remarkably similar, however. The bottom line is that knowing the slope of a stream reach gives us a fairly good idea of its likely channel morphology. Channel slope can easily be obtained from </a:t>
            </a:r>
            <a:r>
              <a:rPr lang="en-US" dirty="0" err="1"/>
              <a:t>DEMs.</a:t>
            </a:r>
            <a:endParaRPr lang="en-US" dirty="0"/>
          </a:p>
        </p:txBody>
      </p:sp>
      <p:sp>
        <p:nvSpPr>
          <p:cNvPr id="4" name="Slide Number Placeholder 3"/>
          <p:cNvSpPr>
            <a:spLocks noGrp="1"/>
          </p:cNvSpPr>
          <p:nvPr>
            <p:ph type="sldNum" sz="quarter" idx="10"/>
          </p:nvPr>
        </p:nvSpPr>
        <p:spPr/>
        <p:txBody>
          <a:bodyPr/>
          <a:lstStyle/>
          <a:p>
            <a:fld id="{FA6DF143-81E8-41D0-9CDE-93EFA7545CBD}" type="slidenum">
              <a:rPr lang="en-US" smtClean="0"/>
              <a:pPr/>
              <a:t>13</a:t>
            </a:fld>
            <a:endParaRPr lang="en-US"/>
          </a:p>
        </p:txBody>
      </p:sp>
    </p:spTree>
    <p:extLst>
      <p:ext uri="{BB962C8B-B14F-4D97-AF65-F5344CB8AC3E}">
        <p14:creationId xmlns:p14="http://schemas.microsoft.com/office/powerpoint/2010/main" val="127745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shows</a:t>
            </a:r>
            <a:r>
              <a:rPr lang="en-US" baseline="0" dirty="0" smtClean="0"/>
              <a:t> the expected reach-level channel response potential to changes in sediment supply and/or discharge. In general, moving from high-gradient headwaters (i.e., cascades) to low-gradient, low-elevation portions of the watershed (e.g., pool-riffle channels), channels become more responsive to altered sediment and hydrologic regimes. “+” indicates that a particular type of channel response is likely in a given channel type, “p” indicates the response is possible, and “o” indicates it is unlikely. Understanding the spatial arrangement of different channel types is a first step in understanding spatial variation in channel response potential.</a:t>
            </a:r>
            <a:endParaRPr lang="en-US" dirty="0"/>
          </a:p>
        </p:txBody>
      </p:sp>
      <p:sp>
        <p:nvSpPr>
          <p:cNvPr id="4" name="Slide Number Placeholder 3"/>
          <p:cNvSpPr>
            <a:spLocks noGrp="1"/>
          </p:cNvSpPr>
          <p:nvPr>
            <p:ph type="sldNum" sz="quarter" idx="10"/>
          </p:nvPr>
        </p:nvSpPr>
        <p:spPr/>
        <p:txBody>
          <a:bodyPr/>
          <a:lstStyle/>
          <a:p>
            <a:fld id="{FA6DF143-81E8-41D0-9CDE-93EFA7545CBD}" type="slidenum">
              <a:rPr lang="en-US" smtClean="0"/>
              <a:pPr/>
              <a:t>14</a:t>
            </a:fld>
            <a:endParaRPr lang="en-US"/>
          </a:p>
        </p:txBody>
      </p:sp>
    </p:spTree>
    <p:extLst>
      <p:ext uri="{BB962C8B-B14F-4D97-AF65-F5344CB8AC3E}">
        <p14:creationId xmlns:p14="http://schemas.microsoft.com/office/powerpoint/2010/main" val="145882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grain size was characterized by estimated median grain size (</a:t>
            </a:r>
            <a:r>
              <a:rPr lang="en-US" i="1" dirty="0"/>
              <a:t>D</a:t>
            </a:r>
            <a:r>
              <a:rPr lang="en-US" baseline="-25000" dirty="0"/>
              <a:t>50</a:t>
            </a:r>
            <a:r>
              <a:rPr lang="en-US" dirty="0"/>
              <a:t>) according to methods of Buffington et al. (2004) using empirical relationships between bank-full Shields stress (</a:t>
            </a:r>
            <a:r>
              <a:rPr lang="en-US" dirty="0" err="1"/>
              <a:t>τ</a:t>
            </a:r>
            <a:r>
              <a:rPr lang="en-US" baseline="-25000" dirty="0" err="1"/>
              <a:t>bf</a:t>
            </a:r>
            <a:r>
              <a:rPr lang="en-US" dirty="0"/>
              <a:t>*) and total bank-full shear stress (τ) (Figure ##). The relationship shown in Figure ## can be mathematically represented as: </a:t>
            </a:r>
          </a:p>
          <a:p>
            <a:r>
              <a:rPr lang="en-US" dirty="0" err="1"/>
              <a:t>τ</a:t>
            </a:r>
            <a:r>
              <a:rPr lang="en-US" baseline="-25000" dirty="0" err="1"/>
              <a:t>bf</a:t>
            </a:r>
            <a:r>
              <a:rPr lang="en-US" dirty="0"/>
              <a:t>* = </a:t>
            </a:r>
            <a:r>
              <a:rPr lang="en-US" i="1" dirty="0"/>
              <a:t>k</a:t>
            </a:r>
            <a:r>
              <a:rPr lang="en-US" dirty="0"/>
              <a:t>(</a:t>
            </a:r>
            <a:r>
              <a:rPr lang="en-US" dirty="0" err="1"/>
              <a:t>ρ</a:t>
            </a:r>
            <a:r>
              <a:rPr lang="en-US" i="1" dirty="0" err="1"/>
              <a:t>ghS</a:t>
            </a:r>
            <a:r>
              <a:rPr lang="en-US" dirty="0"/>
              <a:t>)</a:t>
            </a:r>
            <a:r>
              <a:rPr lang="en-US" i="1" baseline="30000" dirty="0"/>
              <a:t>n</a:t>
            </a:r>
            <a:r>
              <a:rPr lang="en-US" dirty="0"/>
              <a:t> = </a:t>
            </a:r>
            <a:r>
              <a:rPr lang="en-US" i="1" dirty="0"/>
              <a:t>k </a:t>
            </a:r>
            <a:r>
              <a:rPr lang="en-US" dirty="0" err="1"/>
              <a:t>τ</a:t>
            </a:r>
            <a:r>
              <a:rPr lang="en-US" i="1" baseline="30000" dirty="0" err="1"/>
              <a:t>n</a:t>
            </a:r>
            <a:r>
              <a:rPr lang="en-US" dirty="0"/>
              <a:t> </a:t>
            </a:r>
          </a:p>
          <a:p>
            <a:r>
              <a:rPr lang="en-US" dirty="0"/>
              <a:t>where ρ is water density (typically 1000 kg·m</a:t>
            </a:r>
            <a:r>
              <a:rPr lang="en-US" baseline="30000" dirty="0"/>
              <a:t>-3</a:t>
            </a:r>
            <a:r>
              <a:rPr lang="en-US" dirty="0"/>
              <a:t>·s</a:t>
            </a:r>
            <a:r>
              <a:rPr lang="en-US" baseline="30000" dirty="0"/>
              <a:t>-1</a:t>
            </a:r>
            <a:r>
              <a:rPr lang="en-US" dirty="0"/>
              <a:t>), </a:t>
            </a:r>
            <a:r>
              <a:rPr lang="en-US" i="1" dirty="0"/>
              <a:t>g</a:t>
            </a:r>
            <a:r>
              <a:rPr lang="en-US" dirty="0"/>
              <a:t> is gravitational acceleration, </a:t>
            </a:r>
            <a:r>
              <a:rPr lang="en-US" i="1" dirty="0"/>
              <a:t>h</a:t>
            </a:r>
            <a:r>
              <a:rPr lang="en-US" dirty="0"/>
              <a:t> is bank-full depth, </a:t>
            </a:r>
            <a:r>
              <a:rPr lang="en-US" i="1" dirty="0"/>
              <a:t>S </a:t>
            </a:r>
            <a:r>
              <a:rPr lang="en-US" dirty="0"/>
              <a:t>is channel slope, and </a:t>
            </a:r>
            <a:r>
              <a:rPr lang="en-US" i="1" dirty="0"/>
              <a:t>k</a:t>
            </a:r>
            <a:r>
              <a:rPr lang="en-US" dirty="0"/>
              <a:t> and </a:t>
            </a:r>
            <a:r>
              <a:rPr lang="en-US" i="1" dirty="0"/>
              <a:t>n</a:t>
            </a:r>
            <a:r>
              <a:rPr lang="en-US" dirty="0"/>
              <a:t> are empirical values relating </a:t>
            </a:r>
            <a:r>
              <a:rPr lang="en-US" dirty="0" err="1"/>
              <a:t>τ</a:t>
            </a:r>
            <a:r>
              <a:rPr lang="en-US" baseline="-25000" dirty="0" err="1"/>
              <a:t>bf</a:t>
            </a:r>
            <a:r>
              <a:rPr lang="en-US" dirty="0"/>
              <a:t>* and τ for streams in southeastern Alaska. Following this relationship, reach-average median particle size (</a:t>
            </a:r>
            <a:r>
              <a:rPr lang="en-US" i="1" dirty="0"/>
              <a:t>D</a:t>
            </a:r>
            <a:r>
              <a:rPr lang="en-US" baseline="-25000" dirty="0"/>
              <a:t>50</a:t>
            </a:r>
            <a:r>
              <a:rPr lang="en-US" dirty="0"/>
              <a:t>) can be predicted from the following equation (Buffington et al. 2004):</a:t>
            </a:r>
          </a:p>
          <a:p>
            <a:r>
              <a:rPr lang="en-US" i="1" dirty="0"/>
              <a:t>D</a:t>
            </a:r>
            <a:r>
              <a:rPr lang="en-US" baseline="-25000" dirty="0"/>
              <a:t>50</a:t>
            </a:r>
            <a:r>
              <a:rPr lang="en-US" dirty="0"/>
              <a:t> = (</a:t>
            </a:r>
            <a:r>
              <a:rPr lang="en-US" dirty="0" err="1"/>
              <a:t>ρ</a:t>
            </a:r>
            <a:r>
              <a:rPr lang="en-US" i="1" dirty="0" err="1"/>
              <a:t>hS</a:t>
            </a:r>
            <a:r>
              <a:rPr lang="en-US" dirty="0"/>
              <a:t>)</a:t>
            </a:r>
            <a:r>
              <a:rPr lang="en-US" baseline="30000" dirty="0"/>
              <a:t>1-</a:t>
            </a:r>
            <a:r>
              <a:rPr lang="en-US" i="1" baseline="30000" dirty="0"/>
              <a:t>n</a:t>
            </a:r>
            <a:r>
              <a:rPr lang="en-US" dirty="0"/>
              <a:t>/(</a:t>
            </a:r>
            <a:r>
              <a:rPr lang="en-US" dirty="0" err="1"/>
              <a:t>ρ</a:t>
            </a:r>
            <a:r>
              <a:rPr lang="en-US" baseline="-25000" dirty="0" err="1"/>
              <a:t>s</a:t>
            </a:r>
            <a:r>
              <a:rPr lang="en-US" dirty="0"/>
              <a:t>-ρ)</a:t>
            </a:r>
            <a:r>
              <a:rPr lang="en-US" i="1" dirty="0" err="1"/>
              <a:t>k</a:t>
            </a:r>
            <a:r>
              <a:rPr lang="en-US" dirty="0" err="1"/>
              <a:t>g</a:t>
            </a:r>
            <a:r>
              <a:rPr lang="en-US" i="1" baseline="30000" dirty="0" err="1"/>
              <a:t>n</a:t>
            </a:r>
            <a:endParaRPr lang="en-US" dirty="0"/>
          </a:p>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17</a:t>
            </a:fld>
            <a:endParaRPr lang="en-US"/>
          </a:p>
        </p:txBody>
      </p:sp>
    </p:spTree>
    <p:extLst>
      <p:ext uri="{BB962C8B-B14F-4D97-AF65-F5344CB8AC3E}">
        <p14:creationId xmlns:p14="http://schemas.microsoft.com/office/powerpoint/2010/main" val="2134087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 grain size was characterized by estimated median grain size (</a:t>
            </a:r>
            <a:r>
              <a:rPr lang="en-US" i="1" dirty="0"/>
              <a:t>D</a:t>
            </a:r>
            <a:r>
              <a:rPr lang="en-US" baseline="-25000" dirty="0"/>
              <a:t>50</a:t>
            </a:r>
            <a:r>
              <a:rPr lang="en-US" dirty="0"/>
              <a:t>) according to methods of Buffington et al. (2004) using empirical relationships between bank-full Shields stress (</a:t>
            </a:r>
            <a:r>
              <a:rPr lang="en-US" dirty="0" err="1"/>
              <a:t>τ</a:t>
            </a:r>
            <a:r>
              <a:rPr lang="en-US" baseline="-25000" dirty="0" err="1"/>
              <a:t>bf</a:t>
            </a:r>
            <a:r>
              <a:rPr lang="en-US" dirty="0"/>
              <a:t>*) and total bank-full shear stress (τ) (Figure ##). The relationship shown in Figure ## can be mathematically represented as: </a:t>
            </a:r>
          </a:p>
          <a:p>
            <a:r>
              <a:rPr lang="en-US" dirty="0" err="1"/>
              <a:t>τ</a:t>
            </a:r>
            <a:r>
              <a:rPr lang="en-US" baseline="-25000" dirty="0" err="1"/>
              <a:t>bf</a:t>
            </a:r>
            <a:r>
              <a:rPr lang="en-US" dirty="0"/>
              <a:t>* = </a:t>
            </a:r>
            <a:r>
              <a:rPr lang="en-US" i="1" dirty="0"/>
              <a:t>k</a:t>
            </a:r>
            <a:r>
              <a:rPr lang="en-US" dirty="0"/>
              <a:t>(</a:t>
            </a:r>
            <a:r>
              <a:rPr lang="en-US" dirty="0" err="1"/>
              <a:t>ρ</a:t>
            </a:r>
            <a:r>
              <a:rPr lang="en-US" i="1" dirty="0" err="1"/>
              <a:t>ghS</a:t>
            </a:r>
            <a:r>
              <a:rPr lang="en-US" dirty="0"/>
              <a:t>)</a:t>
            </a:r>
            <a:r>
              <a:rPr lang="en-US" i="1" baseline="30000" dirty="0"/>
              <a:t>n</a:t>
            </a:r>
            <a:r>
              <a:rPr lang="en-US" dirty="0"/>
              <a:t> = </a:t>
            </a:r>
            <a:r>
              <a:rPr lang="en-US" i="1" dirty="0"/>
              <a:t>k </a:t>
            </a:r>
            <a:r>
              <a:rPr lang="en-US" dirty="0" err="1"/>
              <a:t>τ</a:t>
            </a:r>
            <a:r>
              <a:rPr lang="en-US" i="1" baseline="30000" dirty="0" err="1"/>
              <a:t>n</a:t>
            </a:r>
            <a:r>
              <a:rPr lang="en-US" dirty="0"/>
              <a:t> </a:t>
            </a:r>
          </a:p>
          <a:p>
            <a:r>
              <a:rPr lang="en-US" dirty="0"/>
              <a:t>where ρ is water density (typically 1000 kg·m</a:t>
            </a:r>
            <a:r>
              <a:rPr lang="en-US" baseline="30000" dirty="0"/>
              <a:t>-3</a:t>
            </a:r>
            <a:r>
              <a:rPr lang="en-US" dirty="0"/>
              <a:t>·s</a:t>
            </a:r>
            <a:r>
              <a:rPr lang="en-US" baseline="30000" dirty="0"/>
              <a:t>-1</a:t>
            </a:r>
            <a:r>
              <a:rPr lang="en-US" dirty="0"/>
              <a:t>), </a:t>
            </a:r>
            <a:r>
              <a:rPr lang="en-US" i="1" dirty="0"/>
              <a:t>g</a:t>
            </a:r>
            <a:r>
              <a:rPr lang="en-US" dirty="0"/>
              <a:t> is gravitational acceleration, </a:t>
            </a:r>
            <a:r>
              <a:rPr lang="en-US" i="1" dirty="0"/>
              <a:t>h</a:t>
            </a:r>
            <a:r>
              <a:rPr lang="en-US" dirty="0"/>
              <a:t> is bank-full depth, </a:t>
            </a:r>
            <a:r>
              <a:rPr lang="en-US" i="1" dirty="0"/>
              <a:t>S </a:t>
            </a:r>
            <a:r>
              <a:rPr lang="en-US" dirty="0"/>
              <a:t>is channel slope, and </a:t>
            </a:r>
            <a:r>
              <a:rPr lang="en-US" i="1" dirty="0"/>
              <a:t>k</a:t>
            </a:r>
            <a:r>
              <a:rPr lang="en-US" dirty="0"/>
              <a:t> and </a:t>
            </a:r>
            <a:r>
              <a:rPr lang="en-US" i="1" dirty="0"/>
              <a:t>n</a:t>
            </a:r>
            <a:r>
              <a:rPr lang="en-US" dirty="0"/>
              <a:t> are empirical values relating </a:t>
            </a:r>
            <a:r>
              <a:rPr lang="en-US" dirty="0" err="1"/>
              <a:t>τ</a:t>
            </a:r>
            <a:r>
              <a:rPr lang="en-US" baseline="-25000" dirty="0" err="1"/>
              <a:t>bf</a:t>
            </a:r>
            <a:r>
              <a:rPr lang="en-US" dirty="0"/>
              <a:t>* and τ for streams in southeastern Alaska. Following this relationship, reach-average median particle size (</a:t>
            </a:r>
            <a:r>
              <a:rPr lang="en-US" i="1" dirty="0"/>
              <a:t>D</a:t>
            </a:r>
            <a:r>
              <a:rPr lang="en-US" baseline="-25000" dirty="0"/>
              <a:t>50</a:t>
            </a:r>
            <a:r>
              <a:rPr lang="en-US" dirty="0"/>
              <a:t>) can be predicted from the following equation (Buffington et al. 2004):</a:t>
            </a:r>
          </a:p>
          <a:p>
            <a:r>
              <a:rPr lang="en-US" i="1" dirty="0"/>
              <a:t>D</a:t>
            </a:r>
            <a:r>
              <a:rPr lang="en-US" baseline="-25000" dirty="0"/>
              <a:t>50</a:t>
            </a:r>
            <a:r>
              <a:rPr lang="en-US" dirty="0"/>
              <a:t> = (</a:t>
            </a:r>
            <a:r>
              <a:rPr lang="en-US" dirty="0" err="1"/>
              <a:t>ρ</a:t>
            </a:r>
            <a:r>
              <a:rPr lang="en-US" i="1" dirty="0" err="1"/>
              <a:t>hS</a:t>
            </a:r>
            <a:r>
              <a:rPr lang="en-US" dirty="0"/>
              <a:t>)</a:t>
            </a:r>
            <a:r>
              <a:rPr lang="en-US" baseline="30000" dirty="0"/>
              <a:t>1-</a:t>
            </a:r>
            <a:r>
              <a:rPr lang="en-US" i="1" baseline="30000" dirty="0"/>
              <a:t>n</a:t>
            </a:r>
            <a:r>
              <a:rPr lang="en-US" dirty="0"/>
              <a:t>/(</a:t>
            </a:r>
            <a:r>
              <a:rPr lang="en-US" dirty="0" err="1"/>
              <a:t>ρ</a:t>
            </a:r>
            <a:r>
              <a:rPr lang="en-US" baseline="-25000" dirty="0" err="1"/>
              <a:t>s</a:t>
            </a:r>
            <a:r>
              <a:rPr lang="en-US" dirty="0"/>
              <a:t>-ρ)</a:t>
            </a:r>
            <a:r>
              <a:rPr lang="en-US" i="1" dirty="0" err="1"/>
              <a:t>k</a:t>
            </a:r>
            <a:r>
              <a:rPr lang="en-US" dirty="0" err="1"/>
              <a:t>g</a:t>
            </a:r>
            <a:r>
              <a:rPr lang="en-US" i="1" baseline="30000" dirty="0" err="1"/>
              <a:t>n</a:t>
            </a:r>
            <a:endParaRPr lang="en-US" dirty="0"/>
          </a:p>
          <a:p>
            <a:endParaRPr lang="en-US" dirty="0"/>
          </a:p>
        </p:txBody>
      </p:sp>
      <p:sp>
        <p:nvSpPr>
          <p:cNvPr id="4" name="Slide Number Placeholder 3"/>
          <p:cNvSpPr>
            <a:spLocks noGrp="1"/>
          </p:cNvSpPr>
          <p:nvPr>
            <p:ph type="sldNum" sz="quarter" idx="10"/>
          </p:nvPr>
        </p:nvSpPr>
        <p:spPr/>
        <p:txBody>
          <a:bodyPr/>
          <a:lstStyle/>
          <a:p>
            <a:fld id="{283F00B8-F8D3-4399-B813-82108A20A17B}" type="slidenum">
              <a:rPr lang="en-US" smtClean="0"/>
              <a:pPr/>
              <a:t>18</a:t>
            </a:fld>
            <a:endParaRPr lang="en-US"/>
          </a:p>
        </p:txBody>
      </p:sp>
    </p:spTree>
    <p:extLst>
      <p:ext uri="{BB962C8B-B14F-4D97-AF65-F5344CB8AC3E}">
        <p14:creationId xmlns:p14="http://schemas.microsoft.com/office/powerpoint/2010/main" val="2987167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D2B0EF-78CF-4822-938F-D72095BCB127}"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187481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2B0EF-78CF-4822-938F-D72095BCB127}"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225650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2B0EF-78CF-4822-938F-D72095BCB127}"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342494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D2B0EF-78CF-4822-938F-D72095BCB127}"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77836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D2B0EF-78CF-4822-938F-D72095BCB127}" type="datetimeFigureOut">
              <a:rPr lang="en-US" smtClean="0"/>
              <a:pPr/>
              <a:t>8/18/2014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175165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D2B0EF-78CF-4822-938F-D72095BCB127}"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664371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D2B0EF-78CF-4822-938F-D72095BCB127}" type="datetimeFigureOut">
              <a:rPr lang="en-US" smtClean="0"/>
              <a:pPr/>
              <a:t>8/18/2014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22744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D2B0EF-78CF-4822-938F-D72095BCB127}" type="datetimeFigureOut">
              <a:rPr lang="en-US" smtClean="0"/>
              <a:pPr/>
              <a:t>8/18/2014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138176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2B0EF-78CF-4822-938F-D72095BCB127}" type="datetimeFigureOut">
              <a:rPr lang="en-US" smtClean="0"/>
              <a:pPr/>
              <a:t>8/18/2014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2863032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D2B0EF-78CF-4822-938F-D72095BCB127}"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43362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D2B0EF-78CF-4822-938F-D72095BCB127}" type="datetimeFigureOut">
              <a:rPr lang="en-US" smtClean="0"/>
              <a:pPr/>
              <a:t>8/18/2014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4B4A97-38EB-4BFC-845D-EB71781EB8DD}" type="slidenum">
              <a:rPr lang="en-US" smtClean="0"/>
              <a:pPr/>
              <a:t>‹#›</a:t>
            </a:fld>
            <a:endParaRPr lang="en-US"/>
          </a:p>
        </p:txBody>
      </p:sp>
    </p:spTree>
    <p:extLst>
      <p:ext uri="{BB962C8B-B14F-4D97-AF65-F5344CB8AC3E}">
        <p14:creationId xmlns:p14="http://schemas.microsoft.com/office/powerpoint/2010/main" val="167072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2B0EF-78CF-4822-938F-D72095BCB127}" type="datetimeFigureOut">
              <a:rPr lang="en-US" smtClean="0"/>
              <a:pPr/>
              <a:t>8/18/2014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B4A97-38EB-4BFC-845D-EB71781EB8DD}" type="slidenum">
              <a:rPr lang="en-US" smtClean="0"/>
              <a:pPr/>
              <a:t>‹#›</a:t>
            </a:fld>
            <a:endParaRPr lang="en-US"/>
          </a:p>
        </p:txBody>
      </p:sp>
    </p:spTree>
    <p:extLst>
      <p:ext uri="{BB962C8B-B14F-4D97-AF65-F5344CB8AC3E}">
        <p14:creationId xmlns:p14="http://schemas.microsoft.com/office/powerpoint/2010/main" val="753876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9"/>
          <p:cNvSpPr>
            <a:spLocks noGrp="1" noChangeArrowheads="1"/>
          </p:cNvSpPr>
          <p:nvPr>
            <p:ph type="ctrTitle"/>
          </p:nvPr>
        </p:nvSpPr>
        <p:spPr>
          <a:xfrm>
            <a:off x="0" y="103728"/>
            <a:ext cx="9144000" cy="1470025"/>
          </a:xfrm>
        </p:spPr>
        <p:txBody>
          <a:bodyPr/>
          <a:lstStyle/>
          <a:p>
            <a:pPr eaLnBrk="1" hangingPunct="1"/>
            <a:r>
              <a:rPr lang="en-US" sz="3200" dirty="0" smtClean="0">
                <a:solidFill>
                  <a:schemeClr val="tx2"/>
                </a:solidFill>
              </a:rPr>
              <a:t>Climate Change &amp; the </a:t>
            </a:r>
            <a:r>
              <a:rPr lang="en-US" sz="3200" dirty="0" err="1" smtClean="0">
                <a:solidFill>
                  <a:schemeClr val="tx2"/>
                </a:solidFill>
              </a:rPr>
              <a:t>Tongass</a:t>
            </a:r>
            <a:r>
              <a:rPr lang="en-US" sz="3200" dirty="0" smtClean="0">
                <a:solidFill>
                  <a:schemeClr val="tx2"/>
                </a:solidFill>
              </a:rPr>
              <a:t> NF:</a:t>
            </a:r>
            <a:br>
              <a:rPr lang="en-US" sz="3200" dirty="0" smtClean="0">
                <a:solidFill>
                  <a:schemeClr val="tx2"/>
                </a:solidFill>
              </a:rPr>
            </a:br>
            <a:r>
              <a:rPr lang="en-US" sz="3200" dirty="0" smtClean="0">
                <a:solidFill>
                  <a:schemeClr val="tx2"/>
                </a:solidFill>
              </a:rPr>
              <a:t>Potential Impacts on Salmon Spawning Habitat</a:t>
            </a:r>
          </a:p>
        </p:txBody>
      </p:sp>
      <p:sp>
        <p:nvSpPr>
          <p:cNvPr id="7" name="Subtitle 9"/>
          <p:cNvSpPr txBox="1">
            <a:spLocks/>
          </p:cNvSpPr>
          <p:nvPr/>
        </p:nvSpPr>
        <p:spPr bwMode="auto">
          <a:xfrm>
            <a:off x="2363838" y="4910642"/>
            <a:ext cx="4780674"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Pct val="85000"/>
              <a:buFontTx/>
              <a:buNone/>
              <a:tabLst/>
              <a:defRPr/>
            </a:pPr>
            <a:r>
              <a:rPr kumimoji="0" lang="en-US" sz="3200" b="0" i="0" u="none" strike="noStrike" kern="1200" cap="none" spc="0" normalizeH="0" baseline="0" noProof="0" dirty="0" smtClean="0">
                <a:ln>
                  <a:noFill/>
                </a:ln>
                <a:solidFill>
                  <a:schemeClr val="tx2"/>
                </a:solidFill>
                <a:effectLst/>
                <a:uLnTx/>
                <a:uFillTx/>
                <a:latin typeface="+mn-lt"/>
                <a:ea typeface="+mn-ea"/>
                <a:cs typeface="+mn-cs"/>
              </a:rPr>
              <a:t>Matt Sloat,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Gordie</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Reeves, Kelly Christiansen </a:t>
            </a:r>
          </a:p>
          <a:p>
            <a:pPr marL="0" marR="0" lvl="0" indent="0" algn="ctr" defTabSz="914400" rtl="0" eaLnBrk="0" fontAlgn="base" latinLnBrk="0" hangingPunct="0">
              <a:lnSpc>
                <a:spcPct val="100000"/>
              </a:lnSpc>
              <a:spcBef>
                <a:spcPct val="20000"/>
              </a:spcBef>
              <a:spcAft>
                <a:spcPct val="0"/>
              </a:spcAft>
              <a:buClrTx/>
              <a:buSzPct val="85000"/>
              <a:buFontTx/>
              <a:buNone/>
              <a:tabLst/>
              <a:defRPr/>
            </a:pPr>
            <a:r>
              <a:rPr kumimoji="0" lang="en-US" sz="2800" b="0" i="1" u="none" strike="noStrike" kern="1200" cap="none" spc="0" normalizeH="0" baseline="0" noProof="0" dirty="0" smtClean="0">
                <a:ln>
                  <a:noFill/>
                </a:ln>
                <a:solidFill>
                  <a:schemeClr val="tx2"/>
                </a:solidFill>
                <a:effectLst/>
                <a:uLnTx/>
                <a:uFillTx/>
                <a:latin typeface="+mn-lt"/>
                <a:ea typeface="+mn-ea"/>
                <a:cs typeface="+mn-cs"/>
              </a:rPr>
              <a:t>US Forest Service</a:t>
            </a:r>
          </a:p>
          <a:p>
            <a:pPr algn="ctr" eaLnBrk="0" hangingPunct="0">
              <a:buSzPct val="85000"/>
              <a:defRPr/>
            </a:pPr>
            <a:r>
              <a:rPr kumimoji="0" lang="en-US" sz="2800" b="0" i="1" u="none" strike="noStrike" kern="1200" cap="none" spc="0" normalizeH="0" baseline="0" noProof="0" dirty="0" smtClean="0">
                <a:ln>
                  <a:noFill/>
                </a:ln>
                <a:solidFill>
                  <a:schemeClr val="tx2"/>
                </a:solidFill>
                <a:effectLst/>
                <a:uLnTx/>
                <a:uFillTx/>
                <a:latin typeface="+mn-lt"/>
                <a:ea typeface="+mn-ea"/>
                <a:cs typeface="+mn-cs"/>
              </a:rPr>
              <a:t>PNW Research Station</a:t>
            </a:r>
          </a:p>
        </p:txBody>
      </p:sp>
      <p:pic>
        <p:nvPicPr>
          <p:cNvPr id="4" name="Picture 2" descr="http://www.ourforests.org/places/tongass.jpg"/>
          <p:cNvPicPr>
            <a:picLocks noChangeAspect="1" noChangeArrowheads="1"/>
          </p:cNvPicPr>
          <p:nvPr/>
        </p:nvPicPr>
        <p:blipFill>
          <a:blip r:embed="rId3" cstate="print"/>
          <a:srcRect/>
          <a:stretch>
            <a:fillRect/>
          </a:stretch>
        </p:blipFill>
        <p:spPr bwMode="auto">
          <a:xfrm>
            <a:off x="348344" y="1499417"/>
            <a:ext cx="3219904" cy="3107418"/>
          </a:xfrm>
          <a:prstGeom prst="rect">
            <a:avLst/>
          </a:prstGeom>
          <a:noFill/>
        </p:spPr>
      </p:pic>
      <p:pic>
        <p:nvPicPr>
          <p:cNvPr id="5" name="Picture 6" descr="http://www.onepennysheet.com/wp-content/uploads/2009/07/r-TONGASS-FOREST-large.jpg"/>
          <p:cNvPicPr>
            <a:picLocks noChangeAspect="1" noChangeArrowheads="1"/>
          </p:cNvPicPr>
          <p:nvPr/>
        </p:nvPicPr>
        <p:blipFill>
          <a:blip r:embed="rId4" cstate="print"/>
          <a:srcRect/>
          <a:stretch>
            <a:fillRect/>
          </a:stretch>
        </p:blipFill>
        <p:spPr bwMode="auto">
          <a:xfrm>
            <a:off x="3772297" y="1486265"/>
            <a:ext cx="5052391" cy="3098800"/>
          </a:xfrm>
          <a:prstGeom prst="rect">
            <a:avLst/>
          </a:prstGeom>
          <a:noFill/>
        </p:spPr>
      </p:pic>
    </p:spTree>
    <p:extLst>
      <p:ext uri="{BB962C8B-B14F-4D97-AF65-F5344CB8AC3E}">
        <p14:creationId xmlns:p14="http://schemas.microsoft.com/office/powerpoint/2010/main" val="1530818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grpSp>
        <p:nvGrpSpPr>
          <p:cNvPr id="12" name="Group 11"/>
          <p:cNvGrpSpPr/>
          <p:nvPr/>
        </p:nvGrpSpPr>
        <p:grpSpPr>
          <a:xfrm>
            <a:off x="1996592" y="543501"/>
            <a:ext cx="7123521" cy="6213408"/>
            <a:chOff x="1996592" y="543501"/>
            <a:chExt cx="7123521" cy="6213408"/>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630" t="25000" r="22426" b="25945"/>
            <a:stretch/>
          </p:blipFill>
          <p:spPr>
            <a:xfrm>
              <a:off x="4633838" y="1573434"/>
              <a:ext cx="4486275" cy="5183475"/>
            </a:xfrm>
            <a:prstGeom prst="rect">
              <a:avLst/>
            </a:prstGeom>
            <a:ln>
              <a:solidFill>
                <a:schemeClr val="tx1"/>
              </a:solidFill>
            </a:ln>
          </p:spPr>
        </p:pic>
        <p:sp>
          <p:nvSpPr>
            <p:cNvPr id="42" name="Oval 41"/>
            <p:cNvSpPr/>
            <p:nvPr/>
          </p:nvSpPr>
          <p:spPr>
            <a:xfrm>
              <a:off x="1996592" y="1932862"/>
              <a:ext cx="2184721" cy="760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4195240" y="2313039"/>
              <a:ext cx="786335" cy="777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739309" y="543501"/>
              <a:ext cx="1675699" cy="1385850"/>
              <a:chOff x="2207147" y="303876"/>
              <a:chExt cx="6164627" cy="591291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147" y="303876"/>
                <a:ext cx="6164627" cy="5912916"/>
              </a:xfrm>
              <a:prstGeom prst="rect">
                <a:avLst/>
              </a:prstGeom>
              <a:ln>
                <a:solidFill>
                  <a:schemeClr val="tx1"/>
                </a:solidFill>
              </a:ln>
            </p:spPr>
          </p:pic>
          <p:sp>
            <p:nvSpPr>
              <p:cNvPr id="4" name="Freeform 3"/>
              <p:cNvSpPr/>
              <p:nvPr/>
            </p:nvSpPr>
            <p:spPr>
              <a:xfrm>
                <a:off x="6600825" y="3477715"/>
                <a:ext cx="1388077" cy="1094285"/>
              </a:xfrm>
              <a:custGeom>
                <a:avLst/>
                <a:gdLst>
                  <a:gd name="connsiteX0" fmla="*/ 0 w 1409700"/>
                  <a:gd name="connsiteY0" fmla="*/ 66675 h 1038225"/>
                  <a:gd name="connsiteX1" fmla="*/ 66675 w 1409700"/>
                  <a:gd name="connsiteY1" fmla="*/ 28575 h 1038225"/>
                  <a:gd name="connsiteX2" fmla="*/ 285750 w 1409700"/>
                  <a:gd name="connsiteY2" fmla="*/ 219075 h 1038225"/>
                  <a:gd name="connsiteX3" fmla="*/ 361950 w 1409700"/>
                  <a:gd name="connsiteY3" fmla="*/ 152400 h 1038225"/>
                  <a:gd name="connsiteX4" fmla="*/ 438150 w 1409700"/>
                  <a:gd name="connsiteY4" fmla="*/ 0 h 1038225"/>
                  <a:gd name="connsiteX5" fmla="*/ 504825 w 1409700"/>
                  <a:gd name="connsiteY5" fmla="*/ 0 h 1038225"/>
                  <a:gd name="connsiteX6" fmla="*/ 571500 w 1409700"/>
                  <a:gd name="connsiteY6" fmla="*/ 57150 h 1038225"/>
                  <a:gd name="connsiteX7" fmla="*/ 771525 w 1409700"/>
                  <a:gd name="connsiteY7" fmla="*/ 228600 h 1038225"/>
                  <a:gd name="connsiteX8" fmla="*/ 1057275 w 1409700"/>
                  <a:gd name="connsiteY8" fmla="*/ 514350 h 1038225"/>
                  <a:gd name="connsiteX9" fmla="*/ 1114425 w 1409700"/>
                  <a:gd name="connsiteY9" fmla="*/ 571500 h 1038225"/>
                  <a:gd name="connsiteX10" fmla="*/ 1304925 w 1409700"/>
                  <a:gd name="connsiteY10" fmla="*/ 590550 h 1038225"/>
                  <a:gd name="connsiteX11" fmla="*/ 1390650 w 1409700"/>
                  <a:gd name="connsiteY11" fmla="*/ 676275 h 1038225"/>
                  <a:gd name="connsiteX12" fmla="*/ 1409700 w 1409700"/>
                  <a:gd name="connsiteY12" fmla="*/ 809625 h 1038225"/>
                  <a:gd name="connsiteX13" fmla="*/ 1381125 w 1409700"/>
                  <a:gd name="connsiteY13" fmla="*/ 923925 h 1038225"/>
                  <a:gd name="connsiteX14" fmla="*/ 1295400 w 1409700"/>
                  <a:gd name="connsiteY14" fmla="*/ 990600 h 1038225"/>
                  <a:gd name="connsiteX15" fmla="*/ 1076325 w 1409700"/>
                  <a:gd name="connsiteY15" fmla="*/ 1038225 h 1038225"/>
                  <a:gd name="connsiteX16" fmla="*/ 1000125 w 1409700"/>
                  <a:gd name="connsiteY16" fmla="*/ 952500 h 1038225"/>
                  <a:gd name="connsiteX17" fmla="*/ 838200 w 1409700"/>
                  <a:gd name="connsiteY17" fmla="*/ 819150 h 1038225"/>
                  <a:gd name="connsiteX18" fmla="*/ 657225 w 1409700"/>
                  <a:gd name="connsiteY18" fmla="*/ 666750 h 1038225"/>
                  <a:gd name="connsiteX19" fmla="*/ 647700 w 1409700"/>
                  <a:gd name="connsiteY19" fmla="*/ 571500 h 1038225"/>
                  <a:gd name="connsiteX20" fmla="*/ 561975 w 1409700"/>
                  <a:gd name="connsiteY20" fmla="*/ 619125 h 1038225"/>
                  <a:gd name="connsiteX21" fmla="*/ 571500 w 1409700"/>
                  <a:gd name="connsiteY21" fmla="*/ 542925 h 1038225"/>
                  <a:gd name="connsiteX22" fmla="*/ 466725 w 1409700"/>
                  <a:gd name="connsiteY22" fmla="*/ 438150 h 1038225"/>
                  <a:gd name="connsiteX23" fmla="*/ 447675 w 1409700"/>
                  <a:gd name="connsiteY23" fmla="*/ 371475 h 1038225"/>
                  <a:gd name="connsiteX24" fmla="*/ 333375 w 1409700"/>
                  <a:gd name="connsiteY24" fmla="*/ 352425 h 1038225"/>
                  <a:gd name="connsiteX25" fmla="*/ 200025 w 1409700"/>
                  <a:gd name="connsiteY25" fmla="*/ 238125 h 1038225"/>
                  <a:gd name="connsiteX26" fmla="*/ 200025 w 1409700"/>
                  <a:gd name="connsiteY26" fmla="*/ 238125 h 1038225"/>
                  <a:gd name="connsiteX27" fmla="*/ 38100 w 1409700"/>
                  <a:gd name="connsiteY27" fmla="*/ 190500 h 1038225"/>
                  <a:gd name="connsiteX28" fmla="*/ 38100 w 1409700"/>
                  <a:gd name="connsiteY28" fmla="*/ 190500 h 1038225"/>
                  <a:gd name="connsiteX29" fmla="*/ 0 w 1409700"/>
                  <a:gd name="connsiteY29" fmla="*/ 6667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9700" h="1038225">
                    <a:moveTo>
                      <a:pt x="0" y="66675"/>
                    </a:moveTo>
                    <a:lnTo>
                      <a:pt x="66675" y="28575"/>
                    </a:lnTo>
                    <a:lnTo>
                      <a:pt x="285750" y="219075"/>
                    </a:lnTo>
                    <a:lnTo>
                      <a:pt x="361950" y="152400"/>
                    </a:lnTo>
                    <a:lnTo>
                      <a:pt x="438150" y="0"/>
                    </a:lnTo>
                    <a:lnTo>
                      <a:pt x="504825" y="0"/>
                    </a:lnTo>
                    <a:lnTo>
                      <a:pt x="571500" y="57150"/>
                    </a:lnTo>
                    <a:lnTo>
                      <a:pt x="771525" y="228600"/>
                    </a:lnTo>
                    <a:lnTo>
                      <a:pt x="1057275" y="514350"/>
                    </a:lnTo>
                    <a:lnTo>
                      <a:pt x="1114425" y="571500"/>
                    </a:lnTo>
                    <a:lnTo>
                      <a:pt x="1304925" y="590550"/>
                    </a:lnTo>
                    <a:lnTo>
                      <a:pt x="1390650" y="676275"/>
                    </a:lnTo>
                    <a:lnTo>
                      <a:pt x="1409700" y="809625"/>
                    </a:lnTo>
                    <a:lnTo>
                      <a:pt x="1381125" y="923925"/>
                    </a:lnTo>
                    <a:lnTo>
                      <a:pt x="1295400" y="990600"/>
                    </a:lnTo>
                    <a:lnTo>
                      <a:pt x="1076325" y="1038225"/>
                    </a:lnTo>
                    <a:lnTo>
                      <a:pt x="1000125" y="952500"/>
                    </a:lnTo>
                    <a:lnTo>
                      <a:pt x="838200" y="819150"/>
                    </a:lnTo>
                    <a:lnTo>
                      <a:pt x="657225" y="666750"/>
                    </a:lnTo>
                    <a:lnTo>
                      <a:pt x="647700" y="571500"/>
                    </a:lnTo>
                    <a:lnTo>
                      <a:pt x="561975" y="619125"/>
                    </a:lnTo>
                    <a:lnTo>
                      <a:pt x="571500" y="542925"/>
                    </a:lnTo>
                    <a:lnTo>
                      <a:pt x="466725" y="438150"/>
                    </a:lnTo>
                    <a:lnTo>
                      <a:pt x="447675" y="371475"/>
                    </a:lnTo>
                    <a:lnTo>
                      <a:pt x="333375" y="352425"/>
                    </a:lnTo>
                    <a:lnTo>
                      <a:pt x="200025" y="238125"/>
                    </a:lnTo>
                    <a:lnTo>
                      <a:pt x="200025" y="238125"/>
                    </a:lnTo>
                    <a:lnTo>
                      <a:pt x="38100" y="190500"/>
                    </a:lnTo>
                    <a:lnTo>
                      <a:pt x="38100" y="190500"/>
                    </a:lnTo>
                    <a:lnTo>
                      <a:pt x="0" y="666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flipV="1">
              <a:off x="5474454" y="1382625"/>
              <a:ext cx="2390775" cy="5502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299418" y="1657743"/>
              <a:ext cx="752046" cy="317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464457" y="4470400"/>
            <a:ext cx="3884653" cy="1477328"/>
          </a:xfrm>
          <a:prstGeom prst="rect">
            <a:avLst/>
          </a:prstGeom>
          <a:noFill/>
        </p:spPr>
        <p:txBody>
          <a:bodyPr wrap="none" rtlCol="0">
            <a:spAutoFit/>
          </a:bodyPr>
          <a:lstStyle/>
          <a:p>
            <a:r>
              <a:rPr lang="en-US" dirty="0" smtClean="0"/>
              <a:t>NetMap’s attributed and routed stream</a:t>
            </a:r>
          </a:p>
          <a:p>
            <a:r>
              <a:rPr lang="en-US" dirty="0" smtClean="0"/>
              <a:t>layer in southeast Alaska was used to</a:t>
            </a:r>
          </a:p>
          <a:p>
            <a:r>
              <a:rPr lang="en-US" dirty="0" smtClean="0"/>
              <a:t>delineate fish habitats and to calculate</a:t>
            </a:r>
          </a:p>
          <a:p>
            <a:r>
              <a:rPr lang="en-US" dirty="0" smtClean="0"/>
              <a:t>hydrographic and morphological</a:t>
            </a:r>
            <a:br>
              <a:rPr lang="en-US" dirty="0" smtClean="0"/>
            </a:br>
            <a:r>
              <a:rPr lang="en-US" dirty="0" smtClean="0"/>
              <a:t>variables (www.terrainworks.com)</a:t>
            </a:r>
            <a:endParaRPr lang="en-US" dirty="0"/>
          </a:p>
        </p:txBody>
      </p:sp>
    </p:spTree>
    <p:extLst>
      <p:ext uri="{BB962C8B-B14F-4D97-AF65-F5344CB8AC3E}">
        <p14:creationId xmlns:p14="http://schemas.microsoft.com/office/powerpoint/2010/main" val="301937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grpSp>
        <p:nvGrpSpPr>
          <p:cNvPr id="3" name="Group 2"/>
          <p:cNvGrpSpPr/>
          <p:nvPr/>
        </p:nvGrpSpPr>
        <p:grpSpPr>
          <a:xfrm>
            <a:off x="2962325" y="1706009"/>
            <a:ext cx="5568678" cy="5014246"/>
            <a:chOff x="2962325" y="1706009"/>
            <a:chExt cx="5568678" cy="501424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722" y="1706009"/>
              <a:ext cx="3933281" cy="5014246"/>
            </a:xfrm>
            <a:prstGeom prst="rect">
              <a:avLst/>
            </a:prstGeom>
          </p:spPr>
        </p:pic>
        <p:sp>
          <p:nvSpPr>
            <p:cNvPr id="42" name="Oval 41"/>
            <p:cNvSpPr/>
            <p:nvPr/>
          </p:nvSpPr>
          <p:spPr>
            <a:xfrm>
              <a:off x="2962325" y="3303595"/>
              <a:ext cx="511076" cy="522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flipV="1">
              <a:off x="3555083" y="3257624"/>
              <a:ext cx="1620181" cy="323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05634" y="1731803"/>
              <a:ext cx="2814418" cy="338554"/>
            </a:xfrm>
            <a:prstGeom prst="rect">
              <a:avLst/>
            </a:prstGeom>
            <a:noFill/>
            <a:ln w="12700">
              <a:noFill/>
            </a:ln>
          </p:spPr>
          <p:txBody>
            <a:bodyPr wrap="square" rtlCol="0">
              <a:spAutoFit/>
            </a:bodyPr>
            <a:lstStyle/>
            <a:p>
              <a:pPr algn="ctr"/>
              <a:r>
                <a:rPr lang="en-US" sz="1600" dirty="0" smtClean="0"/>
                <a:t>DEM-derived channel slope</a:t>
              </a:r>
              <a:endParaRPr lang="en-US" sz="1600" dirty="0"/>
            </a:p>
          </p:txBody>
        </p:sp>
      </p:grpSp>
    </p:spTree>
    <p:extLst>
      <p:ext uri="{BB962C8B-B14F-4D97-AF65-F5344CB8AC3E}">
        <p14:creationId xmlns:p14="http://schemas.microsoft.com/office/powerpoint/2010/main" val="417933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03329" y="182880"/>
            <a:ext cx="4506559" cy="1822715"/>
          </a:xfrm>
          <a:prstGeom prst="rect">
            <a:avLst/>
          </a:prstGeom>
          <a:solidFill>
            <a:srgbClr val="EFE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741145" y="1289084"/>
            <a:ext cx="8008219" cy="3860432"/>
          </a:xfrm>
          <a:custGeom>
            <a:avLst/>
            <a:gdLst>
              <a:gd name="connsiteX0" fmla="*/ 0 w 6949440"/>
              <a:gd name="connsiteY0" fmla="*/ 635969 h 3648676"/>
              <a:gd name="connsiteX1" fmla="*/ 539015 w 6949440"/>
              <a:gd name="connsiteY1" fmla="*/ 10327 h 3648676"/>
              <a:gd name="connsiteX2" fmla="*/ 1463040 w 6949440"/>
              <a:gd name="connsiteY2" fmla="*/ 1088356 h 3648676"/>
              <a:gd name="connsiteX3" fmla="*/ 2454442 w 6949440"/>
              <a:gd name="connsiteY3" fmla="*/ 2416642 h 3648676"/>
              <a:gd name="connsiteX4" fmla="*/ 2877954 w 6949440"/>
              <a:gd name="connsiteY4" fmla="*/ 2811278 h 3648676"/>
              <a:gd name="connsiteX5" fmla="*/ 3272589 w 6949440"/>
              <a:gd name="connsiteY5" fmla="*/ 3023034 h 3648676"/>
              <a:gd name="connsiteX6" fmla="*/ 3667225 w 6949440"/>
              <a:gd name="connsiteY6" fmla="*/ 3157788 h 3648676"/>
              <a:gd name="connsiteX7" fmla="*/ 4745255 w 6949440"/>
              <a:gd name="connsiteY7" fmla="*/ 3485047 h 3648676"/>
              <a:gd name="connsiteX8" fmla="*/ 5640404 w 6949440"/>
              <a:gd name="connsiteY8" fmla="*/ 3619800 h 3648676"/>
              <a:gd name="connsiteX9" fmla="*/ 6949440 w 6949440"/>
              <a:gd name="connsiteY9" fmla="*/ 3648676 h 364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9440" h="3648676">
                <a:moveTo>
                  <a:pt x="0" y="635969"/>
                </a:moveTo>
                <a:cubicBezTo>
                  <a:pt x="147587" y="285449"/>
                  <a:pt x="295175" y="-65071"/>
                  <a:pt x="539015" y="10327"/>
                </a:cubicBezTo>
                <a:cubicBezTo>
                  <a:pt x="782855" y="85725"/>
                  <a:pt x="1143802" y="687304"/>
                  <a:pt x="1463040" y="1088356"/>
                </a:cubicBezTo>
                <a:cubicBezTo>
                  <a:pt x="1782278" y="1489408"/>
                  <a:pt x="2218623" y="2129488"/>
                  <a:pt x="2454442" y="2416642"/>
                </a:cubicBezTo>
                <a:cubicBezTo>
                  <a:pt x="2690261" y="2703796"/>
                  <a:pt x="2741596" y="2710213"/>
                  <a:pt x="2877954" y="2811278"/>
                </a:cubicBezTo>
                <a:cubicBezTo>
                  <a:pt x="3014312" y="2912343"/>
                  <a:pt x="3141044" y="2965282"/>
                  <a:pt x="3272589" y="3023034"/>
                </a:cubicBezTo>
                <a:cubicBezTo>
                  <a:pt x="3404134" y="3080786"/>
                  <a:pt x="3421781" y="3080786"/>
                  <a:pt x="3667225" y="3157788"/>
                </a:cubicBezTo>
                <a:cubicBezTo>
                  <a:pt x="3912669" y="3234790"/>
                  <a:pt x="4416392" y="3408045"/>
                  <a:pt x="4745255" y="3485047"/>
                </a:cubicBezTo>
                <a:cubicBezTo>
                  <a:pt x="5074118" y="3562049"/>
                  <a:pt x="5273040" y="3592528"/>
                  <a:pt x="5640404" y="3619800"/>
                </a:cubicBezTo>
                <a:cubicBezTo>
                  <a:pt x="6007768" y="3647072"/>
                  <a:pt x="6478604" y="3647874"/>
                  <a:pt x="6949440" y="36486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638349" y="3551722"/>
            <a:ext cx="9625" cy="77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645343" y="2328760"/>
            <a:ext cx="9625" cy="77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84282" y="4252762"/>
            <a:ext cx="9625" cy="77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13094" y="4559166"/>
            <a:ext cx="9625" cy="77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205536" y="4711566"/>
            <a:ext cx="9625" cy="779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79185" y="1459342"/>
            <a:ext cx="1170513" cy="369332"/>
          </a:xfrm>
          <a:prstGeom prst="rect">
            <a:avLst/>
          </a:prstGeom>
          <a:noFill/>
        </p:spPr>
        <p:txBody>
          <a:bodyPr wrap="none" rtlCol="0">
            <a:spAutoFit/>
          </a:bodyPr>
          <a:lstStyle/>
          <a:p>
            <a:r>
              <a:rPr lang="en-US" dirty="0" smtClean="0"/>
              <a:t>HC (&gt;0.35)</a:t>
            </a:r>
            <a:endParaRPr lang="en-US" dirty="0"/>
          </a:p>
        </p:txBody>
      </p:sp>
      <p:sp>
        <p:nvSpPr>
          <p:cNvPr id="10" name="TextBox 9"/>
          <p:cNvSpPr txBox="1"/>
          <p:nvPr/>
        </p:nvSpPr>
        <p:spPr>
          <a:xfrm>
            <a:off x="2808634" y="2005595"/>
            <a:ext cx="1694695" cy="646331"/>
          </a:xfrm>
          <a:prstGeom prst="rect">
            <a:avLst/>
          </a:prstGeom>
          <a:noFill/>
        </p:spPr>
        <p:txBody>
          <a:bodyPr wrap="none" rtlCol="0">
            <a:spAutoFit/>
          </a:bodyPr>
          <a:lstStyle/>
          <a:p>
            <a:r>
              <a:rPr lang="en-US" dirty="0" smtClean="0"/>
              <a:t>HC (&gt;0.08–0.35)</a:t>
            </a:r>
          </a:p>
          <a:p>
            <a:r>
              <a:rPr lang="en-US" dirty="0" smtClean="0"/>
              <a:t>AF (&gt;0.08)</a:t>
            </a:r>
            <a:endParaRPr lang="en-US" dirty="0"/>
          </a:p>
        </p:txBody>
      </p:sp>
      <p:sp>
        <p:nvSpPr>
          <p:cNvPr id="11" name="TextBox 10"/>
          <p:cNvSpPr txBox="1"/>
          <p:nvPr/>
        </p:nvSpPr>
        <p:spPr>
          <a:xfrm>
            <a:off x="3782723" y="3290402"/>
            <a:ext cx="1170513" cy="646331"/>
          </a:xfrm>
          <a:prstGeom prst="rect">
            <a:avLst/>
          </a:prstGeom>
          <a:noFill/>
        </p:spPr>
        <p:txBody>
          <a:bodyPr wrap="none" rtlCol="0">
            <a:spAutoFit/>
          </a:bodyPr>
          <a:lstStyle/>
          <a:p>
            <a:r>
              <a:rPr lang="en-US" dirty="0" smtClean="0"/>
              <a:t>HC (&lt;0.08)</a:t>
            </a:r>
          </a:p>
          <a:p>
            <a:r>
              <a:rPr lang="en-US" dirty="0" smtClean="0"/>
              <a:t>AF (&lt;0.08)</a:t>
            </a:r>
            <a:endParaRPr lang="en-US" dirty="0"/>
          </a:p>
        </p:txBody>
      </p:sp>
      <p:sp>
        <p:nvSpPr>
          <p:cNvPr id="12" name="TextBox 11"/>
          <p:cNvSpPr txBox="1"/>
          <p:nvPr/>
        </p:nvSpPr>
        <p:spPr>
          <a:xfrm>
            <a:off x="5282659" y="4298920"/>
            <a:ext cx="1010213" cy="369332"/>
          </a:xfrm>
          <a:prstGeom prst="rect">
            <a:avLst/>
          </a:prstGeom>
          <a:noFill/>
        </p:spPr>
        <p:txBody>
          <a:bodyPr wrap="none" rtlCol="0">
            <a:spAutoFit/>
          </a:bodyPr>
          <a:lstStyle/>
          <a:p>
            <a:r>
              <a:rPr lang="en-US" dirty="0" smtClean="0"/>
              <a:t>MM, MC</a:t>
            </a:r>
            <a:endParaRPr lang="en-US" dirty="0"/>
          </a:p>
        </p:txBody>
      </p:sp>
      <p:sp>
        <p:nvSpPr>
          <p:cNvPr id="13" name="TextBox 12"/>
          <p:cNvSpPr txBox="1"/>
          <p:nvPr/>
        </p:nvSpPr>
        <p:spPr>
          <a:xfrm>
            <a:off x="6869223" y="4483586"/>
            <a:ext cx="1054071" cy="369332"/>
          </a:xfrm>
          <a:prstGeom prst="rect">
            <a:avLst/>
          </a:prstGeom>
          <a:noFill/>
        </p:spPr>
        <p:txBody>
          <a:bodyPr wrap="none" rtlCol="0">
            <a:spAutoFit/>
          </a:bodyPr>
          <a:lstStyle/>
          <a:p>
            <a:r>
              <a:rPr lang="en-US" dirty="0" smtClean="0"/>
              <a:t>LC, FP, PA</a:t>
            </a:r>
            <a:endParaRPr lang="en-US" dirty="0"/>
          </a:p>
        </p:txBody>
      </p:sp>
      <p:sp>
        <p:nvSpPr>
          <p:cNvPr id="14" name="TextBox 13"/>
          <p:cNvSpPr txBox="1"/>
          <p:nvPr/>
        </p:nvSpPr>
        <p:spPr>
          <a:xfrm>
            <a:off x="8348932" y="4457919"/>
            <a:ext cx="400431" cy="369332"/>
          </a:xfrm>
          <a:prstGeom prst="rect">
            <a:avLst/>
          </a:prstGeom>
          <a:noFill/>
        </p:spPr>
        <p:txBody>
          <a:bodyPr wrap="none" rtlCol="0">
            <a:spAutoFit/>
          </a:bodyPr>
          <a:lstStyle/>
          <a:p>
            <a:r>
              <a:rPr lang="en-US" dirty="0" smtClean="0"/>
              <a:t>ES</a:t>
            </a:r>
            <a:endParaRPr lang="en-US" dirty="0"/>
          </a:p>
        </p:txBody>
      </p:sp>
      <p:sp>
        <p:nvSpPr>
          <p:cNvPr id="16" name="TextBox 15"/>
          <p:cNvSpPr txBox="1"/>
          <p:nvPr/>
        </p:nvSpPr>
        <p:spPr>
          <a:xfrm>
            <a:off x="1315756" y="2382391"/>
            <a:ext cx="978153" cy="369332"/>
          </a:xfrm>
          <a:prstGeom prst="rect">
            <a:avLst/>
          </a:prstGeom>
          <a:noFill/>
        </p:spPr>
        <p:txBody>
          <a:bodyPr wrap="none" rtlCol="0">
            <a:spAutoFit/>
          </a:bodyPr>
          <a:lstStyle/>
          <a:p>
            <a:r>
              <a:rPr lang="en-US" dirty="0" err="1" smtClean="0"/>
              <a:t>Colluvial</a:t>
            </a:r>
            <a:endParaRPr lang="en-US" dirty="0"/>
          </a:p>
        </p:txBody>
      </p:sp>
      <p:sp>
        <p:nvSpPr>
          <p:cNvPr id="17" name="TextBox 16"/>
          <p:cNvSpPr txBox="1"/>
          <p:nvPr/>
        </p:nvSpPr>
        <p:spPr>
          <a:xfrm>
            <a:off x="2418319" y="3752067"/>
            <a:ext cx="952184" cy="369332"/>
          </a:xfrm>
          <a:prstGeom prst="rect">
            <a:avLst/>
          </a:prstGeom>
          <a:noFill/>
        </p:spPr>
        <p:txBody>
          <a:bodyPr wrap="none" rtlCol="0">
            <a:spAutoFit/>
          </a:bodyPr>
          <a:lstStyle/>
          <a:p>
            <a:r>
              <a:rPr lang="en-US" dirty="0" smtClean="0"/>
              <a:t>Cascade</a:t>
            </a:r>
            <a:endParaRPr lang="en-US" dirty="0"/>
          </a:p>
        </p:txBody>
      </p:sp>
      <p:sp>
        <p:nvSpPr>
          <p:cNvPr id="18" name="TextBox 17"/>
          <p:cNvSpPr txBox="1"/>
          <p:nvPr/>
        </p:nvSpPr>
        <p:spPr>
          <a:xfrm>
            <a:off x="3751913" y="4642585"/>
            <a:ext cx="1091068" cy="369332"/>
          </a:xfrm>
          <a:prstGeom prst="rect">
            <a:avLst/>
          </a:prstGeom>
          <a:noFill/>
        </p:spPr>
        <p:txBody>
          <a:bodyPr wrap="none" rtlCol="0">
            <a:spAutoFit/>
          </a:bodyPr>
          <a:lstStyle/>
          <a:p>
            <a:r>
              <a:rPr lang="en-US" dirty="0" smtClean="0"/>
              <a:t>Step-pool</a:t>
            </a:r>
            <a:endParaRPr lang="en-US" dirty="0"/>
          </a:p>
        </p:txBody>
      </p:sp>
      <p:sp>
        <p:nvSpPr>
          <p:cNvPr id="19" name="TextBox 18"/>
          <p:cNvSpPr txBox="1"/>
          <p:nvPr/>
        </p:nvSpPr>
        <p:spPr>
          <a:xfrm>
            <a:off x="5197675" y="5149516"/>
            <a:ext cx="1133644" cy="369332"/>
          </a:xfrm>
          <a:prstGeom prst="rect">
            <a:avLst/>
          </a:prstGeom>
          <a:noFill/>
        </p:spPr>
        <p:txBody>
          <a:bodyPr wrap="none" rtlCol="0">
            <a:spAutoFit/>
          </a:bodyPr>
          <a:lstStyle/>
          <a:p>
            <a:r>
              <a:rPr lang="en-US" dirty="0" smtClean="0"/>
              <a:t>Plane-bed</a:t>
            </a:r>
            <a:endParaRPr lang="en-US" dirty="0"/>
          </a:p>
        </p:txBody>
      </p:sp>
      <p:sp>
        <p:nvSpPr>
          <p:cNvPr id="20" name="TextBox 19"/>
          <p:cNvSpPr txBox="1"/>
          <p:nvPr/>
        </p:nvSpPr>
        <p:spPr>
          <a:xfrm>
            <a:off x="6869223" y="5301916"/>
            <a:ext cx="1105944" cy="369332"/>
          </a:xfrm>
          <a:prstGeom prst="rect">
            <a:avLst/>
          </a:prstGeom>
          <a:noFill/>
        </p:spPr>
        <p:txBody>
          <a:bodyPr wrap="none" rtlCol="0">
            <a:spAutoFit/>
          </a:bodyPr>
          <a:lstStyle/>
          <a:p>
            <a:r>
              <a:rPr lang="en-US" dirty="0" smtClean="0"/>
              <a:t>Pool-riffle</a:t>
            </a:r>
            <a:endParaRPr lang="en-US" dirty="0"/>
          </a:p>
        </p:txBody>
      </p:sp>
      <p:cxnSp>
        <p:nvCxnSpPr>
          <p:cNvPr id="26" name="Straight Arrow Connector 25"/>
          <p:cNvCxnSpPr/>
          <p:nvPr/>
        </p:nvCxnSpPr>
        <p:spPr>
          <a:xfrm>
            <a:off x="3106911" y="6021694"/>
            <a:ext cx="318596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74203" y="5837028"/>
            <a:ext cx="668861" cy="369332"/>
          </a:xfrm>
          <a:prstGeom prst="rect">
            <a:avLst/>
          </a:prstGeom>
          <a:noFill/>
        </p:spPr>
        <p:txBody>
          <a:bodyPr wrap="square" rtlCol="0">
            <a:spAutoFit/>
          </a:bodyPr>
          <a:lstStyle/>
          <a:p>
            <a:r>
              <a:rPr lang="en-US" dirty="0" smtClean="0"/>
              <a:t>High</a:t>
            </a:r>
            <a:endParaRPr lang="en-US" dirty="0"/>
          </a:p>
        </p:txBody>
      </p:sp>
      <p:sp>
        <p:nvSpPr>
          <p:cNvPr id="29" name="TextBox 28"/>
          <p:cNvSpPr txBox="1"/>
          <p:nvPr/>
        </p:nvSpPr>
        <p:spPr>
          <a:xfrm>
            <a:off x="6292872" y="5858246"/>
            <a:ext cx="1078030" cy="369332"/>
          </a:xfrm>
          <a:prstGeom prst="rect">
            <a:avLst/>
          </a:prstGeom>
          <a:noFill/>
        </p:spPr>
        <p:txBody>
          <a:bodyPr wrap="square" rtlCol="0">
            <a:spAutoFit/>
          </a:bodyPr>
          <a:lstStyle/>
          <a:p>
            <a:r>
              <a:rPr lang="en-US" dirty="0" smtClean="0"/>
              <a:t>Low</a:t>
            </a:r>
            <a:endParaRPr lang="en-US" dirty="0"/>
          </a:p>
        </p:txBody>
      </p:sp>
      <p:sp>
        <p:nvSpPr>
          <p:cNvPr id="31" name="TextBox 30"/>
          <p:cNvSpPr txBox="1"/>
          <p:nvPr/>
        </p:nvSpPr>
        <p:spPr>
          <a:xfrm>
            <a:off x="4160632" y="6021694"/>
            <a:ext cx="1027451" cy="369332"/>
          </a:xfrm>
          <a:prstGeom prst="rect">
            <a:avLst/>
          </a:prstGeom>
          <a:noFill/>
        </p:spPr>
        <p:txBody>
          <a:bodyPr wrap="square" rtlCol="0">
            <a:spAutoFit/>
          </a:bodyPr>
          <a:lstStyle/>
          <a:p>
            <a:r>
              <a:rPr lang="en-US" dirty="0" smtClean="0"/>
              <a:t>Gradient</a:t>
            </a:r>
            <a:endParaRPr lang="en-US" dirty="0"/>
          </a:p>
        </p:txBody>
      </p:sp>
      <p:pic>
        <p:nvPicPr>
          <p:cNvPr id="21" name="Picture 20"/>
          <p:cNvPicPr>
            <a:picLocks noChangeAspect="1"/>
          </p:cNvPicPr>
          <p:nvPr/>
        </p:nvPicPr>
        <p:blipFill rotWithShape="1">
          <a:blip r:embed="rId3"/>
          <a:srcRect t="14382" b="39711"/>
          <a:stretch/>
        </p:blipFill>
        <p:spPr>
          <a:xfrm>
            <a:off x="3782723" y="270969"/>
            <a:ext cx="5945363" cy="1582226"/>
          </a:xfrm>
          <a:prstGeom prst="rect">
            <a:avLst/>
          </a:prstGeom>
        </p:spPr>
      </p:pic>
    </p:spTree>
    <p:extLst>
      <p:ext uri="{BB962C8B-B14F-4D97-AF65-F5344CB8AC3E}">
        <p14:creationId xmlns:p14="http://schemas.microsoft.com/office/powerpoint/2010/main" val="847862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78038" y="158926"/>
            <a:ext cx="7053112" cy="6202049"/>
            <a:chOff x="1078038" y="14551"/>
            <a:chExt cx="7053112" cy="6202049"/>
          </a:xfrm>
        </p:grpSpPr>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038" y="14551"/>
              <a:ext cx="7053112" cy="620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67000" y="5377934"/>
              <a:ext cx="470000" cy="400110"/>
            </a:xfrm>
            <a:prstGeom prst="rect">
              <a:avLst/>
            </a:prstGeom>
            <a:noFill/>
          </p:spPr>
          <p:txBody>
            <a:bodyPr wrap="none" rtlCol="0">
              <a:spAutoFit/>
            </a:bodyPr>
            <a:lstStyle/>
            <a:p>
              <a:r>
                <a:rPr lang="en-US" sz="2000" dirty="0" smtClean="0"/>
                <a:t>CA</a:t>
              </a:r>
              <a:endParaRPr lang="en-US" sz="2000" dirty="0"/>
            </a:p>
          </p:txBody>
        </p:sp>
        <p:sp>
          <p:nvSpPr>
            <p:cNvPr id="6" name="TextBox 5"/>
            <p:cNvSpPr txBox="1"/>
            <p:nvPr/>
          </p:nvSpPr>
          <p:spPr>
            <a:xfrm>
              <a:off x="3733800" y="5377934"/>
              <a:ext cx="436338" cy="400110"/>
            </a:xfrm>
            <a:prstGeom prst="rect">
              <a:avLst/>
            </a:prstGeom>
            <a:noFill/>
          </p:spPr>
          <p:txBody>
            <a:bodyPr wrap="none" rtlCol="0">
              <a:spAutoFit/>
            </a:bodyPr>
            <a:lstStyle/>
            <a:p>
              <a:r>
                <a:rPr lang="en-US" sz="2000" dirty="0" smtClean="0"/>
                <a:t>SP</a:t>
              </a:r>
              <a:endParaRPr lang="en-US" sz="2000" dirty="0"/>
            </a:p>
          </p:txBody>
        </p:sp>
        <p:sp>
          <p:nvSpPr>
            <p:cNvPr id="7" name="TextBox 6"/>
            <p:cNvSpPr txBox="1"/>
            <p:nvPr/>
          </p:nvSpPr>
          <p:spPr>
            <a:xfrm>
              <a:off x="4745262" y="5391090"/>
              <a:ext cx="457176" cy="400110"/>
            </a:xfrm>
            <a:prstGeom prst="rect">
              <a:avLst/>
            </a:prstGeom>
            <a:noFill/>
          </p:spPr>
          <p:txBody>
            <a:bodyPr wrap="none" rtlCol="0">
              <a:spAutoFit/>
            </a:bodyPr>
            <a:lstStyle/>
            <a:p>
              <a:r>
                <a:rPr lang="en-US" sz="2000" dirty="0" smtClean="0"/>
                <a:t>PB</a:t>
              </a:r>
              <a:endParaRPr lang="en-US" sz="2000" dirty="0"/>
            </a:p>
          </p:txBody>
        </p:sp>
        <p:sp>
          <p:nvSpPr>
            <p:cNvPr id="8" name="TextBox 7"/>
            <p:cNvSpPr txBox="1"/>
            <p:nvPr/>
          </p:nvSpPr>
          <p:spPr>
            <a:xfrm>
              <a:off x="5735862" y="5391090"/>
              <a:ext cx="457176" cy="400110"/>
            </a:xfrm>
            <a:prstGeom prst="rect">
              <a:avLst/>
            </a:prstGeom>
            <a:noFill/>
          </p:spPr>
          <p:txBody>
            <a:bodyPr wrap="none" rtlCol="0">
              <a:spAutoFit/>
            </a:bodyPr>
            <a:lstStyle/>
            <a:p>
              <a:r>
                <a:rPr lang="en-US" sz="2000" dirty="0" smtClean="0"/>
                <a:t>PR</a:t>
              </a:r>
              <a:endParaRPr lang="en-US" sz="2000" dirty="0"/>
            </a:p>
          </p:txBody>
        </p:sp>
        <p:sp>
          <p:nvSpPr>
            <p:cNvPr id="9" name="TextBox 8"/>
            <p:cNvSpPr txBox="1"/>
            <p:nvPr/>
          </p:nvSpPr>
          <p:spPr>
            <a:xfrm>
              <a:off x="6726462" y="5391090"/>
              <a:ext cx="425822" cy="400110"/>
            </a:xfrm>
            <a:prstGeom prst="rect">
              <a:avLst/>
            </a:prstGeom>
            <a:noFill/>
          </p:spPr>
          <p:txBody>
            <a:bodyPr wrap="none" rtlCol="0">
              <a:spAutoFit/>
            </a:bodyPr>
            <a:lstStyle/>
            <a:p>
              <a:r>
                <a:rPr lang="en-US" sz="2000" dirty="0" smtClean="0"/>
                <a:t>ES</a:t>
              </a:r>
              <a:endParaRPr lang="en-US" sz="2000" dirty="0"/>
            </a:p>
          </p:txBody>
        </p:sp>
        <p:cxnSp>
          <p:nvCxnSpPr>
            <p:cNvPr id="10" name="Straight Connector 9"/>
            <p:cNvCxnSpPr/>
            <p:nvPr/>
          </p:nvCxnSpPr>
          <p:spPr>
            <a:xfrm>
              <a:off x="2209799" y="3485239"/>
              <a:ext cx="239546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9798" y="4274418"/>
              <a:ext cx="3228476"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09798" y="4782953"/>
              <a:ext cx="545191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3407533" y="5293895"/>
              <a:ext cx="0" cy="97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6558" y="5292295"/>
              <a:ext cx="0" cy="97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46433" y="5292295"/>
              <a:ext cx="0" cy="97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5458" y="5290695"/>
              <a:ext cx="0" cy="97195"/>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72100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273" y="3090897"/>
            <a:ext cx="1542433" cy="225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027" y="3350603"/>
            <a:ext cx="2405289" cy="158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2092" y="3090897"/>
            <a:ext cx="1624387" cy="232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100" y="3090897"/>
            <a:ext cx="1543921" cy="225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152579" y="2680001"/>
            <a:ext cx="952184" cy="369332"/>
          </a:xfrm>
          <a:prstGeom prst="rect">
            <a:avLst/>
          </a:prstGeom>
          <a:noFill/>
        </p:spPr>
        <p:txBody>
          <a:bodyPr wrap="none" rtlCol="0">
            <a:spAutoFit/>
          </a:bodyPr>
          <a:lstStyle/>
          <a:p>
            <a:r>
              <a:rPr lang="en-US" dirty="0" smtClean="0"/>
              <a:t>Cascade</a:t>
            </a:r>
            <a:endParaRPr lang="en-US" dirty="0"/>
          </a:p>
        </p:txBody>
      </p:sp>
      <p:sp>
        <p:nvSpPr>
          <p:cNvPr id="31" name="TextBox 30"/>
          <p:cNvSpPr txBox="1"/>
          <p:nvPr/>
        </p:nvSpPr>
        <p:spPr>
          <a:xfrm>
            <a:off x="3303397" y="2695373"/>
            <a:ext cx="1091068" cy="369332"/>
          </a:xfrm>
          <a:prstGeom prst="rect">
            <a:avLst/>
          </a:prstGeom>
          <a:noFill/>
        </p:spPr>
        <p:txBody>
          <a:bodyPr wrap="none" rtlCol="0">
            <a:spAutoFit/>
          </a:bodyPr>
          <a:lstStyle/>
          <a:p>
            <a:r>
              <a:rPr lang="en-US" dirty="0" smtClean="0"/>
              <a:t>Step-pool</a:t>
            </a:r>
            <a:endParaRPr lang="en-US" dirty="0"/>
          </a:p>
        </p:txBody>
      </p:sp>
      <p:sp>
        <p:nvSpPr>
          <p:cNvPr id="32" name="TextBox 31"/>
          <p:cNvSpPr txBox="1"/>
          <p:nvPr/>
        </p:nvSpPr>
        <p:spPr>
          <a:xfrm>
            <a:off x="4968751" y="2663107"/>
            <a:ext cx="1133644" cy="369332"/>
          </a:xfrm>
          <a:prstGeom prst="rect">
            <a:avLst/>
          </a:prstGeom>
          <a:noFill/>
        </p:spPr>
        <p:txBody>
          <a:bodyPr wrap="none" rtlCol="0">
            <a:spAutoFit/>
          </a:bodyPr>
          <a:lstStyle/>
          <a:p>
            <a:r>
              <a:rPr lang="en-US" dirty="0" smtClean="0"/>
              <a:t>Plane-bed</a:t>
            </a:r>
            <a:endParaRPr lang="en-US" dirty="0"/>
          </a:p>
        </p:txBody>
      </p:sp>
      <p:sp>
        <p:nvSpPr>
          <p:cNvPr id="33" name="TextBox 32"/>
          <p:cNvSpPr txBox="1"/>
          <p:nvPr/>
        </p:nvSpPr>
        <p:spPr>
          <a:xfrm>
            <a:off x="6691446" y="2695373"/>
            <a:ext cx="1105944" cy="369332"/>
          </a:xfrm>
          <a:prstGeom prst="rect">
            <a:avLst/>
          </a:prstGeom>
          <a:noFill/>
        </p:spPr>
        <p:txBody>
          <a:bodyPr wrap="none" rtlCol="0">
            <a:spAutoFit/>
          </a:bodyPr>
          <a:lstStyle/>
          <a:p>
            <a:r>
              <a:rPr lang="en-US" dirty="0" smtClean="0"/>
              <a:t>Pool-riffle</a:t>
            </a:r>
            <a:endParaRPr lang="en-US" dirty="0"/>
          </a:p>
        </p:txBody>
      </p:sp>
      <p:sp>
        <p:nvSpPr>
          <p:cNvPr id="20" name="TextBox 19"/>
          <p:cNvSpPr txBox="1"/>
          <p:nvPr/>
        </p:nvSpPr>
        <p:spPr>
          <a:xfrm>
            <a:off x="976280" y="5771696"/>
            <a:ext cx="1080937" cy="369332"/>
          </a:xfrm>
          <a:prstGeom prst="rect">
            <a:avLst/>
          </a:prstGeom>
          <a:noFill/>
        </p:spPr>
        <p:txBody>
          <a:bodyPr wrap="none" rtlCol="0">
            <a:spAutoFit/>
          </a:bodyPr>
          <a:lstStyle/>
          <a:p>
            <a:r>
              <a:rPr lang="en-US" dirty="0" smtClean="0"/>
              <a:t>Transport</a:t>
            </a:r>
            <a:endParaRPr lang="en-US" dirty="0"/>
          </a:p>
        </p:txBody>
      </p:sp>
      <p:grpSp>
        <p:nvGrpSpPr>
          <p:cNvPr id="24" name="Group 23"/>
          <p:cNvGrpSpPr/>
          <p:nvPr/>
        </p:nvGrpSpPr>
        <p:grpSpPr>
          <a:xfrm>
            <a:off x="1153288" y="355608"/>
            <a:ext cx="6644102" cy="2278580"/>
            <a:chOff x="1310417" y="208135"/>
            <a:chExt cx="6644102" cy="2278580"/>
          </a:xfrm>
        </p:grpSpPr>
        <p:grpSp>
          <p:nvGrpSpPr>
            <p:cNvPr id="15" name="Group 14"/>
            <p:cNvGrpSpPr/>
            <p:nvPr/>
          </p:nvGrpSpPr>
          <p:grpSpPr>
            <a:xfrm>
              <a:off x="1310417" y="208135"/>
              <a:ext cx="6644102" cy="2278580"/>
              <a:chOff x="2775312" y="728024"/>
              <a:chExt cx="6644102" cy="2278580"/>
            </a:xfrm>
          </p:grpSpPr>
          <p:sp>
            <p:nvSpPr>
              <p:cNvPr id="11" name="Rectangle 10"/>
              <p:cNvSpPr/>
              <p:nvPr/>
            </p:nvSpPr>
            <p:spPr>
              <a:xfrm>
                <a:off x="2775312" y="728024"/>
                <a:ext cx="6644102" cy="2278580"/>
              </a:xfrm>
              <a:prstGeom prst="rect">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6624" b="36688"/>
              <a:stretch/>
            </p:blipFill>
            <p:spPr bwMode="auto">
              <a:xfrm>
                <a:off x="2981325" y="1776845"/>
                <a:ext cx="6162675" cy="58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1325" y="1481569"/>
                <a:ext cx="60388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81644" y="911070"/>
                <a:ext cx="6308341" cy="584775"/>
              </a:xfrm>
              <a:prstGeom prst="rect">
                <a:avLst/>
              </a:prstGeom>
              <a:solidFill>
                <a:schemeClr val="bg1"/>
              </a:solidFill>
            </p:spPr>
            <p:txBody>
              <a:bodyPr wrap="square" rtlCol="0">
                <a:spAutoFit/>
              </a:bodyPr>
              <a:lstStyle/>
              <a:p>
                <a:r>
                  <a:rPr lang="en-US" sz="1600" b="1" dirty="0" smtClean="0"/>
                  <a:t>Reach-level channel response potential to changes in sediment </a:t>
                </a:r>
              </a:p>
              <a:p>
                <a:r>
                  <a:rPr lang="en-US" sz="1600" b="1" dirty="0" smtClean="0"/>
                  <a:t>supply and discharge (modified from Montgomery and Buffington 1997)</a:t>
                </a:r>
                <a:endParaRPr lang="en-US" sz="1600" b="1" dirty="0"/>
              </a:p>
            </p:txBody>
          </p:sp>
        </p:grpSp>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3580" y="1844042"/>
              <a:ext cx="592455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6796667" y="5771696"/>
            <a:ext cx="1081515" cy="369332"/>
          </a:xfrm>
          <a:prstGeom prst="rect">
            <a:avLst/>
          </a:prstGeom>
          <a:noFill/>
        </p:spPr>
        <p:txBody>
          <a:bodyPr wrap="none" rtlCol="0">
            <a:spAutoFit/>
          </a:bodyPr>
          <a:lstStyle/>
          <a:p>
            <a:r>
              <a:rPr lang="en-US" dirty="0" smtClean="0"/>
              <a:t>Response</a:t>
            </a:r>
            <a:endParaRPr lang="en-US" dirty="0"/>
          </a:p>
        </p:txBody>
      </p:sp>
      <p:cxnSp>
        <p:nvCxnSpPr>
          <p:cNvPr id="27" name="Straight Arrow Connector 26"/>
          <p:cNvCxnSpPr>
            <a:stCxn id="20" idx="3"/>
            <a:endCxn id="25" idx="1"/>
          </p:cNvCxnSpPr>
          <p:nvPr/>
        </p:nvCxnSpPr>
        <p:spPr>
          <a:xfrm>
            <a:off x="2057217" y="5956362"/>
            <a:ext cx="47394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58943" y="6269662"/>
            <a:ext cx="318596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6235" y="6084996"/>
            <a:ext cx="668861" cy="369332"/>
          </a:xfrm>
          <a:prstGeom prst="rect">
            <a:avLst/>
          </a:prstGeom>
          <a:noFill/>
        </p:spPr>
        <p:txBody>
          <a:bodyPr wrap="square" rtlCol="0">
            <a:spAutoFit/>
          </a:bodyPr>
          <a:lstStyle/>
          <a:p>
            <a:r>
              <a:rPr lang="en-US" dirty="0" smtClean="0"/>
              <a:t>High</a:t>
            </a:r>
            <a:endParaRPr lang="en-US" dirty="0"/>
          </a:p>
        </p:txBody>
      </p:sp>
      <p:sp>
        <p:nvSpPr>
          <p:cNvPr id="26" name="TextBox 25"/>
          <p:cNvSpPr txBox="1"/>
          <p:nvPr/>
        </p:nvSpPr>
        <p:spPr>
          <a:xfrm>
            <a:off x="6044904" y="6106214"/>
            <a:ext cx="1078030" cy="369332"/>
          </a:xfrm>
          <a:prstGeom prst="rect">
            <a:avLst/>
          </a:prstGeom>
          <a:noFill/>
        </p:spPr>
        <p:txBody>
          <a:bodyPr wrap="square" rtlCol="0">
            <a:spAutoFit/>
          </a:bodyPr>
          <a:lstStyle/>
          <a:p>
            <a:r>
              <a:rPr lang="en-US" dirty="0" smtClean="0"/>
              <a:t>Low</a:t>
            </a:r>
            <a:endParaRPr lang="en-US" dirty="0"/>
          </a:p>
        </p:txBody>
      </p:sp>
      <p:sp>
        <p:nvSpPr>
          <p:cNvPr id="28" name="TextBox 27"/>
          <p:cNvSpPr txBox="1"/>
          <p:nvPr/>
        </p:nvSpPr>
        <p:spPr>
          <a:xfrm>
            <a:off x="3912664" y="6269662"/>
            <a:ext cx="1027451" cy="369332"/>
          </a:xfrm>
          <a:prstGeom prst="rect">
            <a:avLst/>
          </a:prstGeom>
          <a:noFill/>
        </p:spPr>
        <p:txBody>
          <a:bodyPr wrap="square" rtlCol="0">
            <a:spAutoFit/>
          </a:bodyPr>
          <a:lstStyle/>
          <a:p>
            <a:r>
              <a:rPr lang="en-US" dirty="0" smtClean="0"/>
              <a:t>Slope</a:t>
            </a:r>
            <a:endParaRPr lang="en-US" dirty="0"/>
          </a:p>
        </p:txBody>
      </p:sp>
    </p:spTree>
    <p:extLst>
      <p:ext uri="{BB962C8B-B14F-4D97-AF65-F5344CB8AC3E}">
        <p14:creationId xmlns:p14="http://schemas.microsoft.com/office/powerpoint/2010/main" val="4138282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grpSp>
        <p:nvGrpSpPr>
          <p:cNvPr id="4" name="Group 3"/>
          <p:cNvGrpSpPr/>
          <p:nvPr/>
        </p:nvGrpSpPr>
        <p:grpSpPr>
          <a:xfrm>
            <a:off x="0" y="2970145"/>
            <a:ext cx="9083318" cy="3887855"/>
            <a:chOff x="0" y="2970145"/>
            <a:chExt cx="9083318" cy="3887855"/>
          </a:xfrm>
        </p:grpSpPr>
        <p:sp>
          <p:nvSpPr>
            <p:cNvPr id="16" name="Rectangle 3"/>
            <p:cNvSpPr>
              <a:spLocks noChangeArrowheads="1"/>
            </p:cNvSpPr>
            <p:nvPr/>
          </p:nvSpPr>
          <p:spPr bwMode="auto">
            <a:xfrm>
              <a:off x="0" y="4312083"/>
              <a:ext cx="35030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err="1" smtClean="0">
                  <a:ln>
                    <a:noFill/>
                  </a:ln>
                  <a:solidFill>
                    <a:schemeClr val="tx1"/>
                  </a:solidFill>
                  <a:effectLst/>
                  <a:latin typeface="+mj-lt"/>
                  <a:ea typeface="Calibri" panose="020F0502020204030204" pitchFamily="34" charset="0"/>
                  <a:cs typeface="Swiss721BT-Roman"/>
                </a:rPr>
                <a:t>Zynda</a:t>
              </a:r>
              <a:r>
                <a:rPr kumimoji="0" lang="en-US" sz="1000" b="0" i="0" u="none" strike="noStrike" cap="none" normalizeH="0" baseline="0" dirty="0" smtClean="0">
                  <a:ln>
                    <a:noFill/>
                  </a:ln>
                  <a:solidFill>
                    <a:schemeClr val="tx1"/>
                  </a:solidFill>
                  <a:effectLst/>
                  <a:latin typeface="+mj-lt"/>
                  <a:ea typeface="Calibri" panose="020F0502020204030204" pitchFamily="34" charset="0"/>
                  <a:cs typeface="Swiss721BT-Roman"/>
                </a:rPr>
                <a:t>, T. (2005).  </a:t>
              </a:r>
              <a:r>
                <a:rPr kumimoji="0" lang="en-US" sz="11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Development of regional hydraulic geometry relationships and stream basin equations for the </a:t>
              </a:r>
              <a:r>
                <a:rPr kumimoji="0" lang="en-US" sz="1100" b="0" i="0" u="none" strike="noStrike" cap="none" normalizeH="0" baseline="0" dirty="0" err="1" smtClean="0">
                  <a:ln>
                    <a:noFill/>
                  </a:ln>
                  <a:solidFill>
                    <a:schemeClr val="tx1"/>
                  </a:solidFill>
                  <a:effectLst/>
                  <a:latin typeface="+mj-lt"/>
                  <a:ea typeface="Calibri" panose="020F0502020204030204" pitchFamily="34" charset="0"/>
                  <a:cs typeface="Times New Roman" panose="02020603050405020304" pitchFamily="18" charset="0"/>
                </a:rPr>
                <a:t>Tongass</a:t>
              </a:r>
              <a:r>
                <a:rPr kumimoji="0" lang="en-US" sz="11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National Forest, Southeast Alaska. Unpublished Master’s Thesis, Michigan State University, Lansing MI.</a:t>
              </a:r>
              <a:r>
                <a:rPr kumimoji="0" lang="en-US" sz="600" b="0" i="0" u="none" strike="noStrike" cap="none" normalizeH="0" baseline="0" dirty="0" smtClean="0">
                  <a:ln>
                    <a:noFill/>
                  </a:ln>
                  <a:solidFill>
                    <a:schemeClr val="tx1"/>
                  </a:solidFill>
                  <a:effectLst/>
                  <a:latin typeface="+mj-lt"/>
                </a:rPr>
                <a:t> </a:t>
              </a:r>
              <a:endParaRPr kumimoji="0" lang="en-US" sz="1800" b="0" i="0" u="none" strike="noStrike" cap="none" normalizeH="0" baseline="0" dirty="0" smtClean="0">
                <a:ln>
                  <a:noFill/>
                </a:ln>
                <a:solidFill>
                  <a:schemeClr val="tx1"/>
                </a:solidFill>
                <a:effectLst/>
                <a:latin typeface="+mj-lt"/>
              </a:endParaRPr>
            </a:p>
          </p:txBody>
        </p:sp>
        <p:grpSp>
          <p:nvGrpSpPr>
            <p:cNvPr id="3" name="Group 2"/>
            <p:cNvGrpSpPr/>
            <p:nvPr/>
          </p:nvGrpSpPr>
          <p:grpSpPr>
            <a:xfrm>
              <a:off x="2314575" y="2970145"/>
              <a:ext cx="6768743" cy="3887855"/>
              <a:chOff x="2314575" y="2970145"/>
              <a:chExt cx="6768743" cy="3887855"/>
            </a:xfrm>
          </p:grpSpPr>
          <p:pic>
            <p:nvPicPr>
              <p:cNvPr id="43" name="Picture 42"/>
              <p:cNvPicPr>
                <a:picLocks noChangeAspect="1"/>
              </p:cNvPicPr>
              <p:nvPr/>
            </p:nvPicPr>
            <p:blipFill>
              <a:blip r:embed="rId2"/>
              <a:stretch>
                <a:fillRect/>
              </a:stretch>
            </p:blipFill>
            <p:spPr>
              <a:xfrm>
                <a:off x="3681489" y="2970145"/>
                <a:ext cx="5401829" cy="3887855"/>
              </a:xfrm>
              <a:prstGeom prst="rect">
                <a:avLst/>
              </a:prstGeom>
              <a:ln>
                <a:noFill/>
              </a:ln>
            </p:spPr>
          </p:pic>
          <p:sp>
            <p:nvSpPr>
              <p:cNvPr id="42" name="Oval 41"/>
              <p:cNvSpPr/>
              <p:nvPr/>
            </p:nvSpPr>
            <p:spPr>
              <a:xfrm>
                <a:off x="2314575" y="3248026"/>
                <a:ext cx="904875" cy="760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3219450" y="3645233"/>
                <a:ext cx="866775" cy="3631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5273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099" y="1676400"/>
            <a:ext cx="3942475" cy="5025966"/>
          </a:xfrm>
          <a:prstGeom prst="rect">
            <a:avLst/>
          </a:prstGeom>
        </p:spPr>
      </p:pic>
      <p:pic>
        <p:nvPicPr>
          <p:cNvPr id="43" name="Picture 42"/>
          <p:cNvPicPr>
            <a:picLocks noChangeAspect="1"/>
          </p:cNvPicPr>
          <p:nvPr/>
        </p:nvPicPr>
        <p:blipFill>
          <a:blip r:embed="rId3"/>
          <a:stretch>
            <a:fillRect/>
          </a:stretch>
        </p:blipFill>
        <p:spPr>
          <a:xfrm>
            <a:off x="999285" y="3970392"/>
            <a:ext cx="3771730" cy="2714625"/>
          </a:xfrm>
          <a:prstGeom prst="rect">
            <a:avLst/>
          </a:prstGeom>
          <a:ln>
            <a:noFill/>
          </a:ln>
        </p:spPr>
      </p:pic>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cxnSp>
        <p:nvCxnSpPr>
          <p:cNvPr id="48" name="Straight Arrow Connector 47"/>
          <p:cNvCxnSpPr/>
          <p:nvPr/>
        </p:nvCxnSpPr>
        <p:spPr>
          <a:xfrm flipV="1">
            <a:off x="4406121" y="4298173"/>
            <a:ext cx="1146953" cy="251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05634" y="1731803"/>
            <a:ext cx="2814418" cy="338554"/>
          </a:xfrm>
          <a:prstGeom prst="rect">
            <a:avLst/>
          </a:prstGeom>
          <a:noFill/>
          <a:ln w="12700">
            <a:noFill/>
          </a:ln>
        </p:spPr>
        <p:txBody>
          <a:bodyPr wrap="square" rtlCol="0">
            <a:spAutoFit/>
          </a:bodyPr>
          <a:lstStyle/>
          <a:p>
            <a:pPr algn="ctr"/>
            <a:r>
              <a:rPr lang="en-US" sz="1600" dirty="0" smtClean="0"/>
              <a:t>Bank-full channel depth (</a:t>
            </a:r>
            <a:r>
              <a:rPr lang="en-US" sz="1600" i="1" dirty="0" err="1"/>
              <a:t>h</a:t>
            </a:r>
            <a:r>
              <a:rPr lang="en-US" sz="1600" i="1" baseline="-25000" dirty="0" err="1"/>
              <a:t>bf</a:t>
            </a:r>
            <a:r>
              <a:rPr lang="en-US" sz="1600" i="1" baseline="-25000" dirty="0"/>
              <a:t> </a:t>
            </a:r>
            <a:r>
              <a:rPr lang="en-US" sz="1600" dirty="0" smtClean="0"/>
              <a:t>)</a:t>
            </a:r>
            <a:endParaRPr lang="en-US" sz="1600" dirty="0"/>
          </a:p>
        </p:txBody>
      </p:sp>
    </p:spTree>
    <p:extLst>
      <p:ext uri="{BB962C8B-B14F-4D97-AF65-F5344CB8AC3E}">
        <p14:creationId xmlns:p14="http://schemas.microsoft.com/office/powerpoint/2010/main" val="3916078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pic>
        <p:nvPicPr>
          <p:cNvPr id="12290" name="Picture 2" descr="s39a_FP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805" y="783754"/>
            <a:ext cx="4020472" cy="264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00440" y="3296978"/>
            <a:ext cx="8088852" cy="3450551"/>
            <a:chOff x="500440" y="3296978"/>
            <a:chExt cx="8088852" cy="3450551"/>
          </a:xfrm>
        </p:grpSpPr>
        <p:pic>
          <p:nvPicPr>
            <p:cNvPr id="12" name="Picture 11"/>
            <p:cNvPicPr>
              <a:picLocks noChangeAspect="1"/>
            </p:cNvPicPr>
            <p:nvPr/>
          </p:nvPicPr>
          <p:blipFill>
            <a:blip r:embed="rId4"/>
            <a:stretch>
              <a:fillRect/>
            </a:stretch>
          </p:blipFill>
          <p:spPr>
            <a:xfrm>
              <a:off x="500440" y="3666451"/>
              <a:ext cx="3928685" cy="3081078"/>
            </a:xfrm>
            <a:prstGeom prst="rect">
              <a:avLst/>
            </a:prstGeom>
          </p:spPr>
        </p:pic>
        <p:sp>
          <p:nvSpPr>
            <p:cNvPr id="42" name="Oval 41"/>
            <p:cNvSpPr/>
            <p:nvPr/>
          </p:nvSpPr>
          <p:spPr>
            <a:xfrm>
              <a:off x="3217798" y="3296978"/>
              <a:ext cx="626496" cy="6177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3865615" y="3778778"/>
              <a:ext cx="1222190" cy="215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101607" y="3724171"/>
              <a:ext cx="3487685" cy="2862322"/>
            </a:xfrm>
            <a:prstGeom prst="rect">
              <a:avLst/>
            </a:prstGeom>
            <a:noFill/>
          </p:spPr>
          <p:txBody>
            <a:bodyPr wrap="square" rtlCol="0">
              <a:spAutoFit/>
            </a:bodyPr>
            <a:lstStyle/>
            <a:p>
              <a:r>
                <a:rPr lang="en-US" dirty="0" smtClean="0"/>
                <a:t>Surface substrate size characterized by median grain size (</a:t>
              </a:r>
              <a:r>
                <a:rPr lang="en-US" i="1" dirty="0" smtClean="0"/>
                <a:t>D</a:t>
              </a:r>
              <a:r>
                <a:rPr lang="en-US" i="1" baseline="-25000" dirty="0" smtClean="0"/>
                <a:t>50</a:t>
              </a:r>
              <a:r>
                <a:rPr lang="en-US" dirty="0" smtClean="0"/>
                <a:t>) and predicted by :</a:t>
              </a:r>
            </a:p>
            <a:p>
              <a:r>
                <a:rPr lang="en-US" i="1" dirty="0" smtClean="0"/>
                <a:t>D</a:t>
              </a:r>
              <a:r>
                <a:rPr lang="en-US" baseline="-25000" dirty="0" smtClean="0"/>
                <a:t>50</a:t>
              </a:r>
              <a:r>
                <a:rPr lang="en-US" dirty="0" smtClean="0"/>
                <a:t> </a:t>
              </a:r>
              <a:r>
                <a:rPr lang="en-US" dirty="0"/>
                <a:t>= (</a:t>
              </a:r>
              <a:r>
                <a:rPr lang="en-US" dirty="0" err="1"/>
                <a:t>ρ</a:t>
              </a:r>
              <a:r>
                <a:rPr lang="en-US" i="1" dirty="0" err="1"/>
                <a:t>hS</a:t>
              </a:r>
              <a:r>
                <a:rPr lang="en-US" dirty="0"/>
                <a:t>)</a:t>
              </a:r>
              <a:r>
                <a:rPr lang="en-US" baseline="30000" dirty="0"/>
                <a:t>1-</a:t>
              </a:r>
              <a:r>
                <a:rPr lang="en-US" i="1" baseline="30000" dirty="0"/>
                <a:t>n</a:t>
              </a:r>
              <a:r>
                <a:rPr lang="en-US" dirty="0"/>
                <a:t>/(</a:t>
              </a:r>
              <a:r>
                <a:rPr lang="en-US" dirty="0" err="1"/>
                <a:t>ρ</a:t>
              </a:r>
              <a:r>
                <a:rPr lang="en-US" baseline="-25000" dirty="0" err="1"/>
                <a:t>s</a:t>
              </a:r>
              <a:r>
                <a:rPr lang="en-US" dirty="0"/>
                <a:t>-ρ)</a:t>
              </a:r>
              <a:r>
                <a:rPr lang="en-US" i="1" dirty="0" err="1"/>
                <a:t>k</a:t>
              </a:r>
              <a:r>
                <a:rPr lang="en-US" dirty="0" err="1"/>
                <a:t>g</a:t>
              </a:r>
              <a:r>
                <a:rPr lang="en-US" i="1" baseline="30000" dirty="0" err="1"/>
                <a:t>n</a:t>
              </a:r>
              <a:endParaRPr lang="en-US" dirty="0"/>
            </a:p>
            <a:p>
              <a:pPr algn="r"/>
              <a:r>
                <a:rPr lang="en-US" sz="1200" dirty="0" smtClean="0"/>
                <a:t>(Buffington et al. 2004)</a:t>
              </a:r>
            </a:p>
            <a:p>
              <a:r>
                <a:rPr lang="en-US" dirty="0" smtClean="0"/>
                <a:t>where </a:t>
              </a:r>
              <a:r>
                <a:rPr lang="en-US" i="1" dirty="0" smtClean="0"/>
                <a:t>k</a:t>
              </a:r>
              <a:r>
                <a:rPr lang="en-US" dirty="0" smtClean="0"/>
                <a:t> and </a:t>
              </a:r>
              <a:r>
                <a:rPr lang="en-US" i="1" dirty="0" smtClean="0"/>
                <a:t>n</a:t>
              </a:r>
              <a:r>
                <a:rPr lang="en-US" dirty="0" smtClean="0"/>
                <a:t> are empirical constants relating bank-full Shields stress and total bank-full shear stress in southeast AK streams.</a:t>
              </a:r>
            </a:p>
            <a:p>
              <a:r>
                <a:rPr lang="en-US" dirty="0" smtClean="0"/>
                <a:t> </a:t>
              </a:r>
              <a:endParaRPr lang="en-US" dirty="0"/>
            </a:p>
          </p:txBody>
        </p:sp>
        <p:cxnSp>
          <p:nvCxnSpPr>
            <p:cNvPr id="25" name="Straight Arrow Connector 24"/>
            <p:cNvCxnSpPr/>
            <p:nvPr/>
          </p:nvCxnSpPr>
          <p:spPr>
            <a:xfrm flipH="1">
              <a:off x="3957270" y="5524500"/>
              <a:ext cx="10528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76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508" y="1950757"/>
            <a:ext cx="3833195" cy="4907243"/>
          </a:xfrm>
          <a:prstGeom prst="rect">
            <a:avLst/>
          </a:prstGeom>
        </p:spPr>
      </p:pic>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42" name="Oval 41"/>
          <p:cNvSpPr/>
          <p:nvPr/>
        </p:nvSpPr>
        <p:spPr>
          <a:xfrm>
            <a:off x="3217798" y="3296978"/>
            <a:ext cx="626496" cy="6177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9125" y="6229350"/>
            <a:ext cx="237566" cy="369332"/>
          </a:xfrm>
          <a:prstGeom prst="rect">
            <a:avLst/>
          </a:prstGeom>
          <a:noFill/>
        </p:spPr>
        <p:txBody>
          <a:bodyPr wrap="none" rtlCol="0">
            <a:spAutoFit/>
          </a:bodyPr>
          <a:lstStyle/>
          <a:p>
            <a:r>
              <a:rPr lang="en-US" dirty="0" smtClean="0"/>
              <a:t> </a:t>
            </a:r>
            <a:endParaRPr lang="en-US" dirty="0"/>
          </a:p>
        </p:txBody>
      </p:sp>
      <p:cxnSp>
        <p:nvCxnSpPr>
          <p:cNvPr id="48" name="Straight Arrow Connector 47"/>
          <p:cNvCxnSpPr/>
          <p:nvPr/>
        </p:nvCxnSpPr>
        <p:spPr>
          <a:xfrm>
            <a:off x="3870365" y="3605876"/>
            <a:ext cx="1311235" cy="3088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06121" y="1305255"/>
            <a:ext cx="4681317" cy="830997"/>
          </a:xfrm>
          <a:prstGeom prst="rect">
            <a:avLst/>
          </a:prstGeom>
          <a:solidFill>
            <a:srgbClr val="FDE099"/>
          </a:solidFill>
          <a:ln w="12700">
            <a:solidFill>
              <a:schemeClr val="tx1"/>
            </a:solidFill>
          </a:ln>
        </p:spPr>
        <p:txBody>
          <a:bodyPr wrap="square" rtlCol="0">
            <a:spAutoFit/>
          </a:bodyPr>
          <a:lstStyle/>
          <a:p>
            <a:pPr algn="ctr"/>
            <a:r>
              <a:rPr lang="en-US" sz="1600" dirty="0" smtClean="0"/>
              <a:t>Spatially explicit prediction of median gravel size is used to assess the extent of reaches with suitable size gravel for salmon spawning</a:t>
            </a:r>
            <a:endParaRPr lang="en-US" sz="1600" dirty="0"/>
          </a:p>
        </p:txBody>
      </p:sp>
      <p:sp>
        <p:nvSpPr>
          <p:cNvPr id="10" name="Freeform 9"/>
          <p:cNvSpPr/>
          <p:nvPr/>
        </p:nvSpPr>
        <p:spPr>
          <a:xfrm>
            <a:off x="7286625" y="3208962"/>
            <a:ext cx="200025" cy="67638"/>
          </a:xfrm>
          <a:custGeom>
            <a:avLst/>
            <a:gdLst>
              <a:gd name="connsiteX0" fmla="*/ 0 w 390561"/>
              <a:gd name="connsiteY0" fmla="*/ 66675 h 76200"/>
              <a:gd name="connsiteX1" fmla="*/ 38100 w 390561"/>
              <a:gd name="connsiteY1" fmla="*/ 19050 h 76200"/>
              <a:gd name="connsiteX2" fmla="*/ 95250 w 390561"/>
              <a:gd name="connsiteY2" fmla="*/ 0 h 76200"/>
              <a:gd name="connsiteX3" fmla="*/ 200025 w 390561"/>
              <a:gd name="connsiteY3" fmla="*/ 19050 h 76200"/>
              <a:gd name="connsiteX4" fmla="*/ 257175 w 390561"/>
              <a:gd name="connsiteY4" fmla="*/ 57150 h 76200"/>
              <a:gd name="connsiteX5" fmla="*/ 285750 w 390561"/>
              <a:gd name="connsiteY5" fmla="*/ 76200 h 76200"/>
              <a:gd name="connsiteX6" fmla="*/ 361950 w 390561"/>
              <a:gd name="connsiteY6" fmla="*/ 57150 h 76200"/>
              <a:gd name="connsiteX7" fmla="*/ 390525 w 390561"/>
              <a:gd name="connsiteY7"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61" h="76200">
                <a:moveTo>
                  <a:pt x="0" y="66675"/>
                </a:moveTo>
                <a:cubicBezTo>
                  <a:pt x="12700" y="50800"/>
                  <a:pt x="21445" y="30708"/>
                  <a:pt x="38100" y="19050"/>
                </a:cubicBezTo>
                <a:cubicBezTo>
                  <a:pt x="54551" y="7535"/>
                  <a:pt x="95250" y="0"/>
                  <a:pt x="95250" y="0"/>
                </a:cubicBezTo>
                <a:cubicBezTo>
                  <a:pt x="111857" y="2076"/>
                  <a:pt x="174448" y="4841"/>
                  <a:pt x="200025" y="19050"/>
                </a:cubicBezTo>
                <a:cubicBezTo>
                  <a:pt x="220039" y="30169"/>
                  <a:pt x="238125" y="44450"/>
                  <a:pt x="257175" y="57150"/>
                </a:cubicBezTo>
                <a:lnTo>
                  <a:pt x="285750" y="76200"/>
                </a:lnTo>
                <a:cubicBezTo>
                  <a:pt x="292620" y="74826"/>
                  <a:pt x="349398" y="65518"/>
                  <a:pt x="361950" y="57150"/>
                </a:cubicBezTo>
                <a:cubicBezTo>
                  <a:pt x="392770" y="36603"/>
                  <a:pt x="390525" y="39624"/>
                  <a:pt x="390525" y="19050"/>
                </a:cubicBezTo>
              </a:path>
            </a:pathLst>
          </a:custGeom>
          <a:noFill/>
          <a:ln>
            <a:solidFill>
              <a:srgbClr val="458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58075" y="2772229"/>
            <a:ext cx="1178528" cy="646331"/>
          </a:xfrm>
          <a:prstGeom prst="rect">
            <a:avLst/>
          </a:prstGeom>
          <a:noFill/>
        </p:spPr>
        <p:txBody>
          <a:bodyPr wrap="none" rtlCol="0">
            <a:spAutoFit/>
          </a:bodyPr>
          <a:lstStyle/>
          <a:p>
            <a:pPr algn="ctr"/>
            <a:r>
              <a:rPr lang="en-US" i="1" dirty="0" smtClean="0"/>
              <a:t>D</a:t>
            </a:r>
            <a:r>
              <a:rPr lang="en-US" i="1" baseline="-25000" dirty="0" smtClean="0"/>
              <a:t>50 </a:t>
            </a:r>
            <a:r>
              <a:rPr lang="en-US" i="1" dirty="0" smtClean="0"/>
              <a:t>range</a:t>
            </a:r>
            <a:endParaRPr lang="en-US" i="1" baseline="-25000" dirty="0" smtClean="0"/>
          </a:p>
          <a:p>
            <a:r>
              <a:rPr lang="en-US" dirty="0" smtClean="0"/>
              <a:t>7 – 50 mm</a:t>
            </a:r>
            <a:endParaRPr lang="en-US" dirty="0"/>
          </a:p>
        </p:txBody>
      </p:sp>
    </p:spTree>
    <p:extLst>
      <p:ext uri="{BB962C8B-B14F-4D97-AF65-F5344CB8AC3E}">
        <p14:creationId xmlns:p14="http://schemas.microsoft.com/office/powerpoint/2010/main" val="3400022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a:off x="3058990" y="3724171"/>
            <a:ext cx="0" cy="910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58990" y="5712036"/>
            <a:ext cx="0" cy="321283"/>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89" name="Rectangle 88"/>
          <p:cNvSpPr/>
          <p:nvPr/>
        </p:nvSpPr>
        <p:spPr>
          <a:xfrm>
            <a:off x="2570942" y="3990816"/>
            <a:ext cx="161303" cy="30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71279" y="3869354"/>
            <a:ext cx="942886" cy="461665"/>
          </a:xfrm>
          <a:prstGeom prst="rect">
            <a:avLst/>
          </a:prstGeom>
          <a:solidFill>
            <a:srgbClr val="BBC9E4"/>
          </a:solidFill>
        </p:spPr>
        <p:txBody>
          <a:bodyPr wrap="none" rtlCol="0">
            <a:spAutoFit/>
          </a:bodyPr>
          <a:lstStyle/>
          <a:p>
            <a:pPr algn="ctr"/>
            <a:r>
              <a:rPr lang="en-US" sz="1200" dirty="0" smtClean="0"/>
              <a:t>historic</a:t>
            </a:r>
          </a:p>
          <a:p>
            <a:pPr algn="ctr"/>
            <a:r>
              <a:rPr lang="en-US" sz="1200" dirty="0" smtClean="0"/>
              <a:t>morphology</a:t>
            </a:r>
            <a:endParaRPr lang="en-US" sz="1200" dirty="0"/>
          </a:p>
        </p:txBody>
      </p:sp>
      <p:grpSp>
        <p:nvGrpSpPr>
          <p:cNvPr id="17" name="Group 16"/>
          <p:cNvGrpSpPr/>
          <p:nvPr/>
        </p:nvGrpSpPr>
        <p:grpSpPr>
          <a:xfrm>
            <a:off x="4108503" y="4733925"/>
            <a:ext cx="3594394" cy="1117521"/>
            <a:chOff x="4108503" y="4733925"/>
            <a:chExt cx="3594394" cy="1117521"/>
          </a:xfrm>
        </p:grpSpPr>
        <p:sp>
          <p:nvSpPr>
            <p:cNvPr id="2" name="TextBox 1"/>
            <p:cNvSpPr txBox="1"/>
            <p:nvPr/>
          </p:nvSpPr>
          <p:spPr>
            <a:xfrm>
              <a:off x="4640199" y="4743450"/>
              <a:ext cx="3062698" cy="1107996"/>
            </a:xfrm>
            <a:prstGeom prst="rect">
              <a:avLst/>
            </a:prstGeom>
            <a:noFill/>
          </p:spPr>
          <p:txBody>
            <a:bodyPr wrap="none" rtlCol="0">
              <a:spAutoFit/>
            </a:bodyPr>
            <a:lstStyle/>
            <a:p>
              <a:r>
                <a:rPr lang="en-US" dirty="0" smtClean="0"/>
                <a:t>  </a:t>
              </a:r>
              <a:r>
                <a:rPr lang="en-US" dirty="0"/>
                <a:t>τ</a:t>
              </a:r>
              <a:r>
                <a:rPr lang="en-US" dirty="0" smtClean="0"/>
                <a:t>* </a:t>
              </a:r>
              <a:r>
                <a:rPr lang="en-US" dirty="0"/>
                <a:t>= </a:t>
              </a:r>
              <a:r>
                <a:rPr lang="en-US" dirty="0" err="1"/>
                <a:t>ρ</a:t>
              </a:r>
              <a:r>
                <a:rPr lang="en-US" i="1" dirty="0" err="1"/>
                <a:t>ghS</a:t>
              </a:r>
              <a:r>
                <a:rPr lang="en-US" dirty="0"/>
                <a:t>/(</a:t>
              </a:r>
              <a:r>
                <a:rPr lang="en-US" dirty="0" err="1"/>
                <a:t>ρ</a:t>
              </a:r>
              <a:r>
                <a:rPr lang="en-US" baseline="-25000" dirty="0" err="1"/>
                <a:t>s</a:t>
              </a:r>
              <a:r>
                <a:rPr lang="en-US" dirty="0"/>
                <a:t> – </a:t>
              </a:r>
              <a:r>
                <a:rPr lang="en-US" dirty="0" smtClean="0"/>
                <a:t>ρ)</a:t>
              </a:r>
              <a:r>
                <a:rPr lang="en-US" i="1" dirty="0" smtClean="0"/>
                <a:t>gD</a:t>
              </a:r>
              <a:r>
                <a:rPr lang="en-US" baseline="-25000" dirty="0" smtClean="0"/>
                <a:t>50</a:t>
              </a:r>
            </a:p>
            <a:p>
              <a:endParaRPr lang="en-US" baseline="-25000" dirty="0"/>
            </a:p>
            <a:p>
              <a:r>
                <a:rPr lang="en-US" dirty="0" smtClean="0"/>
                <a:t>  τ*</a:t>
              </a:r>
              <a:r>
                <a:rPr lang="en-US" baseline="-25000" dirty="0" smtClean="0"/>
                <a:t>c</a:t>
              </a:r>
              <a:r>
                <a:rPr lang="en-US" dirty="0" smtClean="0"/>
                <a:t> </a:t>
              </a:r>
              <a:r>
                <a:rPr lang="en-US" dirty="0"/>
                <a:t>=0.15 </a:t>
              </a:r>
              <a:r>
                <a:rPr lang="en-US" i="1" dirty="0" smtClean="0"/>
                <a:t>S</a:t>
              </a:r>
              <a:r>
                <a:rPr lang="en-US" baseline="30000" dirty="0" smtClean="0"/>
                <a:t>0.25    </a:t>
              </a:r>
              <a:r>
                <a:rPr lang="en-US" baseline="-25000" dirty="0" smtClean="0"/>
                <a:t> </a:t>
              </a:r>
              <a:r>
                <a:rPr lang="en-US" sz="1400" dirty="0" smtClean="0"/>
                <a:t>(Lamb et al. 2008)</a:t>
              </a:r>
              <a:endParaRPr lang="en-US" sz="1400" dirty="0"/>
            </a:p>
            <a:p>
              <a:endParaRPr lang="en-US" dirty="0"/>
            </a:p>
          </p:txBody>
        </p:sp>
        <p:sp>
          <p:nvSpPr>
            <p:cNvPr id="3" name="Left Brace 2"/>
            <p:cNvSpPr/>
            <p:nvPr/>
          </p:nvSpPr>
          <p:spPr>
            <a:xfrm>
              <a:off x="4108503" y="4733925"/>
              <a:ext cx="453972" cy="96858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15"/>
          <p:cNvGrpSpPr/>
          <p:nvPr/>
        </p:nvGrpSpPr>
        <p:grpSpPr>
          <a:xfrm>
            <a:off x="4127553" y="6026890"/>
            <a:ext cx="5380011" cy="698925"/>
            <a:chOff x="4127553" y="6026890"/>
            <a:chExt cx="5380011" cy="698925"/>
          </a:xfrm>
        </p:grpSpPr>
        <p:sp>
          <p:nvSpPr>
            <p:cNvPr id="4" name="TextBox 3"/>
            <p:cNvSpPr txBox="1"/>
            <p:nvPr/>
          </p:nvSpPr>
          <p:spPr>
            <a:xfrm>
              <a:off x="4573614" y="6141040"/>
              <a:ext cx="4933950" cy="584775"/>
            </a:xfrm>
            <a:prstGeom prst="rect">
              <a:avLst/>
            </a:prstGeom>
            <a:noFill/>
          </p:spPr>
          <p:txBody>
            <a:bodyPr wrap="square" rtlCol="0">
              <a:spAutoFit/>
            </a:bodyPr>
            <a:lstStyle/>
            <a:p>
              <a:r>
                <a:rPr lang="en-US" dirty="0" err="1" smtClean="0"/>
                <a:t>Pscour</a:t>
              </a:r>
              <a:r>
                <a:rPr lang="en-US" dirty="0" smtClean="0"/>
                <a:t>(</a:t>
              </a:r>
              <a:r>
                <a:rPr lang="en-US" dirty="0"/>
                <a:t>≥ </a:t>
              </a:r>
              <a:r>
                <a:rPr lang="en-US" dirty="0" smtClean="0"/>
                <a:t>30 cm) </a:t>
              </a:r>
              <a:r>
                <a:rPr lang="en-US" dirty="0"/>
                <a:t>= </a:t>
              </a:r>
              <a:r>
                <a:rPr lang="en-US" i="1" dirty="0"/>
                <a:t>e</a:t>
              </a:r>
              <a:r>
                <a:rPr lang="en-US" baseline="30000" dirty="0" smtClean="0"/>
                <a:t>(-30 (3.33</a:t>
              </a:r>
              <a:r>
                <a:rPr lang="en-US" i="1" baseline="30000" dirty="0" smtClean="0"/>
                <a:t>e</a:t>
              </a:r>
              <a:r>
                <a:rPr lang="en-US" sz="1600" baseline="58000" dirty="0" smtClean="0"/>
                <a:t>(-</a:t>
              </a:r>
              <a:r>
                <a:rPr lang="en-US" sz="1600" baseline="58000" dirty="0"/>
                <a:t>1.52 τ*/</a:t>
              </a:r>
              <a:r>
                <a:rPr lang="en-US" sz="1600" baseline="58000" dirty="0" smtClean="0"/>
                <a:t>τ*c)</a:t>
              </a:r>
              <a:r>
                <a:rPr lang="en-US" baseline="30000" dirty="0" smtClean="0"/>
                <a:t>)</a:t>
              </a:r>
            </a:p>
            <a:p>
              <a:r>
                <a:rPr lang="en-US" baseline="30000" dirty="0"/>
                <a:t>	</a:t>
              </a:r>
              <a:r>
                <a:rPr lang="en-US" sz="1400" dirty="0" smtClean="0"/>
                <a:t>(</a:t>
              </a:r>
              <a:r>
                <a:rPr lang="en-US" sz="1400" dirty="0" err="1" smtClean="0"/>
                <a:t>Haschenburger</a:t>
              </a:r>
              <a:r>
                <a:rPr lang="en-US" sz="1400" dirty="0" smtClean="0"/>
                <a:t> 1999; Goode et al. 2013)</a:t>
              </a:r>
              <a:endParaRPr lang="en-US" sz="1400" dirty="0"/>
            </a:p>
          </p:txBody>
        </p:sp>
        <p:sp>
          <p:nvSpPr>
            <p:cNvPr id="42" name="Left Brace 41"/>
            <p:cNvSpPr/>
            <p:nvPr/>
          </p:nvSpPr>
          <p:spPr>
            <a:xfrm>
              <a:off x="4127553" y="6026890"/>
              <a:ext cx="415872" cy="57806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45606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0818" y="937260"/>
            <a:ext cx="3162300" cy="1447800"/>
          </a:xfrm>
          <a:prstGeom prst="rect">
            <a:avLst/>
          </a:prstGeom>
        </p:spPr>
      </p:pic>
      <p:pic>
        <p:nvPicPr>
          <p:cNvPr id="4" name="Picture 3"/>
          <p:cNvPicPr>
            <a:picLocks noChangeAspect="1"/>
          </p:cNvPicPr>
          <p:nvPr/>
        </p:nvPicPr>
        <p:blipFill>
          <a:blip r:embed="rId3"/>
          <a:stretch>
            <a:fillRect/>
          </a:stretch>
        </p:blipFill>
        <p:spPr>
          <a:xfrm>
            <a:off x="1210818" y="2731198"/>
            <a:ext cx="3952875" cy="1152525"/>
          </a:xfrm>
          <a:prstGeom prst="rect">
            <a:avLst/>
          </a:prstGeom>
        </p:spPr>
      </p:pic>
      <p:pic>
        <p:nvPicPr>
          <p:cNvPr id="5" name="Picture 4"/>
          <p:cNvPicPr>
            <a:picLocks noChangeAspect="1"/>
          </p:cNvPicPr>
          <p:nvPr/>
        </p:nvPicPr>
        <p:blipFill>
          <a:blip r:embed="rId4"/>
          <a:stretch>
            <a:fillRect/>
          </a:stretch>
        </p:blipFill>
        <p:spPr>
          <a:xfrm>
            <a:off x="1210818" y="4229861"/>
            <a:ext cx="3105150" cy="2324100"/>
          </a:xfrm>
          <a:prstGeom prst="rect">
            <a:avLst/>
          </a:prstGeom>
        </p:spPr>
      </p:pic>
      <p:sp>
        <p:nvSpPr>
          <p:cNvPr id="6" name="TextBox 5"/>
          <p:cNvSpPr txBox="1"/>
          <p:nvPr/>
        </p:nvSpPr>
        <p:spPr>
          <a:xfrm>
            <a:off x="1137666" y="406456"/>
            <a:ext cx="3223896" cy="523220"/>
          </a:xfrm>
          <a:prstGeom prst="rect">
            <a:avLst/>
          </a:prstGeom>
          <a:noFill/>
        </p:spPr>
        <p:txBody>
          <a:bodyPr wrap="none" rtlCol="0">
            <a:spAutoFit/>
          </a:bodyPr>
          <a:lstStyle/>
          <a:p>
            <a:r>
              <a:rPr lang="en-US" sz="2800" i="1" dirty="0" smtClean="0"/>
              <a:t>Funding provided by:</a:t>
            </a:r>
            <a:endParaRPr lang="en-US" sz="2800" i="1" dirty="0"/>
          </a:p>
        </p:txBody>
      </p:sp>
      <p:sp>
        <p:nvSpPr>
          <p:cNvPr id="7" name="TextBox 6"/>
          <p:cNvSpPr txBox="1"/>
          <p:nvPr/>
        </p:nvSpPr>
        <p:spPr>
          <a:xfrm>
            <a:off x="4634130" y="4741162"/>
            <a:ext cx="4745210" cy="1938992"/>
          </a:xfrm>
          <a:prstGeom prst="rect">
            <a:avLst/>
          </a:prstGeom>
          <a:noFill/>
        </p:spPr>
        <p:txBody>
          <a:bodyPr wrap="none" rtlCol="0">
            <a:spAutoFit/>
          </a:bodyPr>
          <a:lstStyle/>
          <a:p>
            <a:r>
              <a:rPr lang="en-US" sz="2400" i="1" dirty="0" smtClean="0"/>
              <a:t>Additional assistance </a:t>
            </a:r>
          </a:p>
          <a:p>
            <a:r>
              <a:rPr lang="en-US" sz="2400" i="1" dirty="0" smtClean="0"/>
              <a:t>provided by:</a:t>
            </a:r>
          </a:p>
          <a:p>
            <a:r>
              <a:rPr lang="en-US" sz="2400" i="1" dirty="0" smtClean="0"/>
              <a:t>TNF, UCSB Marine Science Institute,</a:t>
            </a:r>
          </a:p>
          <a:p>
            <a:r>
              <a:rPr lang="en-US" sz="2400" i="1" dirty="0" smtClean="0"/>
              <a:t>UC Davis, Oregon State University,</a:t>
            </a:r>
          </a:p>
          <a:p>
            <a:r>
              <a:rPr lang="en-US" sz="2400" i="1" dirty="0" smtClean="0"/>
              <a:t>and USFS PNW RS.</a:t>
            </a:r>
            <a:endParaRPr lang="en-US" sz="2400" i="1" dirty="0"/>
          </a:p>
        </p:txBody>
      </p:sp>
    </p:spTree>
    <p:extLst>
      <p:ext uri="{BB962C8B-B14F-4D97-AF65-F5344CB8AC3E}">
        <p14:creationId xmlns:p14="http://schemas.microsoft.com/office/powerpoint/2010/main" val="4073266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a:off x="3058990" y="3724171"/>
            <a:ext cx="0" cy="910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58990" y="5712036"/>
            <a:ext cx="0" cy="321283"/>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89" name="Rectangle 88"/>
          <p:cNvSpPr/>
          <p:nvPr/>
        </p:nvSpPr>
        <p:spPr>
          <a:xfrm>
            <a:off x="2570942" y="3990816"/>
            <a:ext cx="161303" cy="30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71279" y="3869354"/>
            <a:ext cx="942886" cy="461665"/>
          </a:xfrm>
          <a:prstGeom prst="rect">
            <a:avLst/>
          </a:prstGeom>
          <a:solidFill>
            <a:srgbClr val="BBC9E4"/>
          </a:solidFill>
        </p:spPr>
        <p:txBody>
          <a:bodyPr wrap="none" rtlCol="0">
            <a:spAutoFit/>
          </a:bodyPr>
          <a:lstStyle/>
          <a:p>
            <a:pPr algn="ctr"/>
            <a:r>
              <a:rPr lang="en-US" sz="1200" dirty="0" smtClean="0"/>
              <a:t>historic</a:t>
            </a:r>
          </a:p>
          <a:p>
            <a:pPr algn="ctr"/>
            <a:r>
              <a:rPr lang="en-US" sz="1200" dirty="0" smtClean="0"/>
              <a:t>morphology</a:t>
            </a:r>
            <a:endParaRPr lang="en-US" sz="1200" dirty="0"/>
          </a:p>
        </p:txBody>
      </p:sp>
      <p:cxnSp>
        <p:nvCxnSpPr>
          <p:cNvPr id="24" name="Straight Arrow Connector 23"/>
          <p:cNvCxnSpPr/>
          <p:nvPr/>
        </p:nvCxnSpPr>
        <p:spPr>
          <a:xfrm flipV="1">
            <a:off x="3954633" y="6227879"/>
            <a:ext cx="660478" cy="48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15110" y="5242561"/>
            <a:ext cx="3919290" cy="1569660"/>
          </a:xfrm>
          <a:prstGeom prst="rect">
            <a:avLst/>
          </a:prstGeom>
          <a:solidFill>
            <a:schemeClr val="bg1">
              <a:lumMod val="85000"/>
            </a:schemeClr>
          </a:solidFill>
          <a:ln>
            <a:solidFill>
              <a:schemeClr val="tx1"/>
            </a:solidFill>
          </a:ln>
        </p:spPr>
        <p:txBody>
          <a:bodyPr wrap="square" rtlCol="0">
            <a:spAutoFit/>
          </a:bodyPr>
          <a:lstStyle/>
          <a:p>
            <a:pPr algn="ctr"/>
            <a:r>
              <a:rPr lang="en-US" sz="2400" dirty="0" smtClean="0"/>
              <a:t>Suitable spawning reaches </a:t>
            </a:r>
          </a:p>
          <a:p>
            <a:pPr algn="ctr"/>
            <a:r>
              <a:rPr lang="en-US" sz="2400" dirty="0" smtClean="0"/>
              <a:t>(</a:t>
            </a:r>
            <a:r>
              <a:rPr lang="en-US" sz="2400" i="1" dirty="0" smtClean="0"/>
              <a:t>D</a:t>
            </a:r>
            <a:r>
              <a:rPr lang="en-US" sz="2400" i="1" baseline="-25000" dirty="0" smtClean="0"/>
              <a:t>50</a:t>
            </a:r>
            <a:r>
              <a:rPr lang="en-US" sz="2400" dirty="0" smtClean="0"/>
              <a:t>:</a:t>
            </a:r>
            <a:r>
              <a:rPr lang="en-US" sz="2400" i="1" dirty="0" smtClean="0"/>
              <a:t> </a:t>
            </a:r>
            <a:r>
              <a:rPr lang="en-US" sz="2400" dirty="0" smtClean="0"/>
              <a:t>7 – 50 mm; </a:t>
            </a:r>
            <a:r>
              <a:rPr lang="en-US" sz="2400" i="1" dirty="0" err="1" smtClean="0"/>
              <a:t>h</a:t>
            </a:r>
            <a:r>
              <a:rPr lang="en-US" sz="2400" i="1" baseline="-25000" dirty="0" err="1" smtClean="0"/>
              <a:t>bf</a:t>
            </a:r>
            <a:r>
              <a:rPr lang="en-US" sz="2400" i="1" baseline="-25000" dirty="0" smtClean="0"/>
              <a:t> </a:t>
            </a:r>
            <a:r>
              <a:rPr lang="en-US" sz="2400" dirty="0" smtClean="0"/>
              <a:t>≥ 0.5 m;</a:t>
            </a:r>
            <a:r>
              <a:rPr lang="en-US" sz="2400" i="1" dirty="0" smtClean="0"/>
              <a:t> </a:t>
            </a:r>
            <a:r>
              <a:rPr lang="en-US" sz="2400" i="1" dirty="0" err="1" smtClean="0"/>
              <a:t>w</a:t>
            </a:r>
            <a:r>
              <a:rPr lang="en-US" sz="2400" i="1" baseline="-25000" dirty="0" err="1" smtClean="0"/>
              <a:t>bf</a:t>
            </a:r>
            <a:r>
              <a:rPr lang="en-US" sz="2400" i="1" baseline="-25000" dirty="0" smtClean="0"/>
              <a:t> </a:t>
            </a:r>
            <a:r>
              <a:rPr lang="en-US" sz="2400" dirty="0" smtClean="0"/>
              <a:t>≥ 2 m; Probability of scour mortality &lt;0.50)</a:t>
            </a:r>
            <a:endParaRPr lang="en-US" sz="2400" baseline="-25000" dirty="0" smtClean="0"/>
          </a:p>
        </p:txBody>
      </p:sp>
      <p:pic>
        <p:nvPicPr>
          <p:cNvPr id="17410" name="Picture 2" descr="http://www.stillaguamish.nsn.us/images/hatchery%20tours/streamchu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171" y="1725400"/>
            <a:ext cx="4518936" cy="33900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059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Elbow Connector 46"/>
          <p:cNvCxnSpPr>
            <a:stCxn id="5" idx="2"/>
            <a:endCxn id="7" idx="1"/>
          </p:cNvCxnSpPr>
          <p:nvPr/>
        </p:nvCxnSpPr>
        <p:spPr>
          <a:xfrm rot="16200000" flipH="1">
            <a:off x="1124932"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3794556"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025726"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356101"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pic>
        <p:nvPicPr>
          <p:cNvPr id="44" name="Picture 43"/>
          <p:cNvPicPr>
            <a:picLocks noChangeAspect="1"/>
          </p:cNvPicPr>
          <p:nvPr/>
        </p:nvPicPr>
        <p:blipFill rotWithShape="1">
          <a:blip r:embed="rId3"/>
          <a:srcRect r="51355"/>
          <a:stretch/>
        </p:blipFill>
        <p:spPr>
          <a:xfrm>
            <a:off x="5938890" y="4688546"/>
            <a:ext cx="2928065" cy="1953322"/>
          </a:xfrm>
          <a:prstGeom prst="rect">
            <a:avLst/>
          </a:prstGeom>
        </p:spPr>
      </p:pic>
      <p:pic>
        <p:nvPicPr>
          <p:cNvPr id="45" name="Picture 44"/>
          <p:cNvPicPr>
            <a:picLocks noChangeAspect="1"/>
          </p:cNvPicPr>
          <p:nvPr/>
        </p:nvPicPr>
        <p:blipFill>
          <a:blip r:embed="rId4"/>
          <a:stretch>
            <a:fillRect/>
          </a:stretch>
        </p:blipFill>
        <p:spPr>
          <a:xfrm>
            <a:off x="5934607" y="140654"/>
            <a:ext cx="2932347" cy="2213691"/>
          </a:xfrm>
          <a:prstGeom prst="rect">
            <a:avLst/>
          </a:prstGeom>
        </p:spPr>
      </p:pic>
      <p:sp>
        <p:nvSpPr>
          <p:cNvPr id="4" name="Oval 3"/>
          <p:cNvSpPr/>
          <p:nvPr/>
        </p:nvSpPr>
        <p:spPr>
          <a:xfrm>
            <a:off x="0" y="0"/>
            <a:ext cx="5602737" cy="807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4" idx="6"/>
          </p:cNvCxnSpPr>
          <p:nvPr/>
        </p:nvCxnSpPr>
        <p:spPr>
          <a:xfrm>
            <a:off x="5602737" y="403746"/>
            <a:ext cx="607563" cy="1487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rotWithShape="1">
          <a:blip r:embed="rId3"/>
          <a:srcRect l="49337"/>
          <a:stretch/>
        </p:blipFill>
        <p:spPr>
          <a:xfrm>
            <a:off x="5923159" y="2561608"/>
            <a:ext cx="2943795" cy="1885561"/>
          </a:xfrm>
          <a:prstGeom prst="rect">
            <a:avLst/>
          </a:prstGeom>
        </p:spPr>
      </p:pic>
    </p:spTree>
    <p:extLst>
      <p:ext uri="{BB962C8B-B14F-4D97-AF65-F5344CB8AC3E}">
        <p14:creationId xmlns:p14="http://schemas.microsoft.com/office/powerpoint/2010/main" val="5689875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sloat\Downloads\huc12_ppt_cur_to_8089_perce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59" t="10133" r="16068" b="19644"/>
          <a:stretch/>
        </p:blipFill>
        <p:spPr bwMode="auto">
          <a:xfrm>
            <a:off x="679047" y="463296"/>
            <a:ext cx="7879737" cy="59740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823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r="51355"/>
          <a:stretch/>
        </p:blipFill>
        <p:spPr>
          <a:xfrm>
            <a:off x="5938890" y="4688546"/>
            <a:ext cx="2928065" cy="1953322"/>
          </a:xfrm>
          <a:prstGeom prst="rect">
            <a:avLst/>
          </a:prstGeom>
        </p:spPr>
      </p:pic>
      <p:pic>
        <p:nvPicPr>
          <p:cNvPr id="15" name="Picture 14"/>
          <p:cNvPicPr>
            <a:picLocks noChangeAspect="1"/>
          </p:cNvPicPr>
          <p:nvPr/>
        </p:nvPicPr>
        <p:blipFill>
          <a:blip r:embed="rId3"/>
          <a:stretch>
            <a:fillRect/>
          </a:stretch>
        </p:blipFill>
        <p:spPr>
          <a:xfrm>
            <a:off x="5934607" y="140654"/>
            <a:ext cx="2932347" cy="2213691"/>
          </a:xfrm>
          <a:prstGeom prst="rect">
            <a:avLst/>
          </a:prstGeom>
        </p:spPr>
      </p:pic>
      <p:pic>
        <p:nvPicPr>
          <p:cNvPr id="16" name="Picture 15"/>
          <p:cNvPicPr>
            <a:picLocks noChangeAspect="1"/>
          </p:cNvPicPr>
          <p:nvPr/>
        </p:nvPicPr>
        <p:blipFill rotWithShape="1">
          <a:blip r:embed="rId2"/>
          <a:srcRect l="49337"/>
          <a:stretch/>
        </p:blipFill>
        <p:spPr>
          <a:xfrm>
            <a:off x="5923159" y="2561608"/>
            <a:ext cx="2943795" cy="1885561"/>
          </a:xfrm>
          <a:prstGeom prst="rect">
            <a:avLst/>
          </a:prstGeom>
        </p:spPr>
      </p:pic>
      <p:sp>
        <p:nvSpPr>
          <p:cNvPr id="2" name="TextBox 1"/>
          <p:cNvSpPr txBox="1"/>
          <p:nvPr/>
        </p:nvSpPr>
        <p:spPr>
          <a:xfrm>
            <a:off x="1158338" y="3545262"/>
            <a:ext cx="3100079" cy="1508105"/>
          </a:xfrm>
          <a:prstGeom prst="rect">
            <a:avLst/>
          </a:prstGeom>
          <a:solidFill>
            <a:schemeClr val="accent1">
              <a:lumMod val="20000"/>
              <a:lumOff val="80000"/>
            </a:schemeClr>
          </a:solidFill>
          <a:ln>
            <a:solidFill>
              <a:schemeClr val="tx1"/>
            </a:solidFill>
          </a:ln>
        </p:spPr>
        <p:txBody>
          <a:bodyPr wrap="none" rtlCol="0">
            <a:spAutoFit/>
          </a:bodyPr>
          <a:lstStyle/>
          <a:p>
            <a:pPr marL="285750" indent="-285750">
              <a:buFont typeface="Arial" panose="020B0604020202020204" pitchFamily="34" charset="0"/>
              <a:buChar char="•"/>
            </a:pPr>
            <a:r>
              <a:rPr lang="en-US" dirty="0" smtClean="0"/>
              <a:t>Future conditions were </a:t>
            </a:r>
          </a:p>
          <a:p>
            <a:r>
              <a:rPr lang="en-US" dirty="0"/>
              <a:t> </a:t>
            </a:r>
            <a:r>
              <a:rPr lang="en-US" dirty="0" smtClean="0"/>
              <a:t>     considered at 2 time-steps: </a:t>
            </a:r>
          </a:p>
          <a:p>
            <a:r>
              <a:rPr lang="en-US" sz="2800" dirty="0"/>
              <a:t> </a:t>
            </a:r>
            <a:r>
              <a:rPr lang="en-US" sz="2800" dirty="0" smtClean="0"/>
              <a:t>     2040 – 2049  </a:t>
            </a:r>
          </a:p>
          <a:p>
            <a:r>
              <a:rPr lang="en-US" sz="2800" dirty="0" smtClean="0"/>
              <a:t>      2080 – 2089 </a:t>
            </a:r>
            <a:endParaRPr lang="en-US" sz="2800" dirty="0"/>
          </a:p>
        </p:txBody>
      </p:sp>
      <p:cxnSp>
        <p:nvCxnSpPr>
          <p:cNvPr id="30" name="Straight Arrow Connector 29"/>
          <p:cNvCxnSpPr>
            <a:endCxn id="37" idx="0"/>
          </p:cNvCxnSpPr>
          <p:nvPr/>
        </p:nvCxnSpPr>
        <p:spPr>
          <a:xfrm>
            <a:off x="3954633"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4" idx="2"/>
            <a:endCxn id="35" idx="3"/>
          </p:cNvCxnSpPr>
          <p:nvPr/>
        </p:nvCxnSpPr>
        <p:spPr>
          <a:xfrm rot="5400000">
            <a:off x="4242231"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473401"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35" name="TextBox 34"/>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37" name="TextBox 36"/>
          <p:cNvSpPr txBox="1"/>
          <p:nvPr/>
        </p:nvSpPr>
        <p:spPr>
          <a:xfrm>
            <a:off x="4511163"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39" name="Oval 38"/>
          <p:cNvSpPr/>
          <p:nvPr/>
        </p:nvSpPr>
        <p:spPr>
          <a:xfrm>
            <a:off x="4299003" y="1368925"/>
            <a:ext cx="1666875" cy="14725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3473401" y="2628900"/>
            <a:ext cx="908099" cy="7614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934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6" y="981075"/>
            <a:ext cx="4516331" cy="5773293"/>
          </a:xfrm>
          <a:prstGeom prst="rect">
            <a:avLst/>
          </a:prstGeom>
        </p:spPr>
      </p:pic>
      <p:sp>
        <p:nvSpPr>
          <p:cNvPr id="4" name="TextBox 3"/>
          <p:cNvSpPr txBox="1"/>
          <p:nvPr/>
        </p:nvSpPr>
        <p:spPr>
          <a:xfrm>
            <a:off x="889671" y="257419"/>
            <a:ext cx="7290198" cy="707886"/>
          </a:xfrm>
          <a:prstGeom prst="rect">
            <a:avLst/>
          </a:prstGeom>
          <a:solidFill>
            <a:schemeClr val="bg2"/>
          </a:solidFill>
          <a:ln>
            <a:solidFill>
              <a:schemeClr val="tx1"/>
            </a:solidFill>
          </a:ln>
        </p:spPr>
        <p:txBody>
          <a:bodyPr wrap="square" rtlCol="0">
            <a:spAutoFit/>
          </a:bodyPr>
          <a:lstStyle/>
          <a:p>
            <a:pPr algn="ctr"/>
            <a:r>
              <a:rPr lang="en-US" sz="2000" dirty="0" smtClean="0"/>
              <a:t>A warmer, wetter future for SE AK will produce larger mean annual floods (</a:t>
            </a:r>
            <a:r>
              <a:rPr lang="en-US" sz="2000" i="1" dirty="0" smtClean="0"/>
              <a:t>Q</a:t>
            </a:r>
            <a:r>
              <a:rPr lang="en-US" sz="2000" i="1" baseline="-25000" dirty="0" smtClean="0"/>
              <a:t>2</a:t>
            </a:r>
            <a:r>
              <a:rPr lang="en-US" sz="2000" dirty="0" smtClean="0"/>
              <a:t>)</a:t>
            </a:r>
            <a:endParaRPr lang="en-US" sz="20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768" y="1172291"/>
            <a:ext cx="1474547" cy="1414339"/>
          </a:xfrm>
          <a:prstGeom prst="rect">
            <a:avLst/>
          </a:prstGeom>
          <a:ln>
            <a:solidFill>
              <a:schemeClr val="tx1"/>
            </a:solidFill>
          </a:ln>
        </p:spPr>
      </p:pic>
      <p:sp>
        <p:nvSpPr>
          <p:cNvPr id="13" name="TextBox 12"/>
          <p:cNvSpPr txBox="1"/>
          <p:nvPr/>
        </p:nvSpPr>
        <p:spPr>
          <a:xfrm>
            <a:off x="121920" y="4063676"/>
            <a:ext cx="1400175" cy="307777"/>
          </a:xfrm>
          <a:prstGeom prst="rect">
            <a:avLst/>
          </a:prstGeom>
          <a:noFill/>
          <a:ln>
            <a:noFill/>
          </a:ln>
        </p:spPr>
        <p:txBody>
          <a:bodyPr wrap="square" rtlCol="0">
            <a:spAutoFit/>
          </a:bodyPr>
          <a:lstStyle/>
          <a:p>
            <a:pPr algn="ctr"/>
            <a:r>
              <a:rPr lang="en-US" sz="1400" b="1" dirty="0" smtClean="0"/>
              <a:t>Percent increase</a:t>
            </a:r>
            <a:endParaRPr lang="en-US" sz="1400" b="1"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7352" y="981075"/>
            <a:ext cx="4516331" cy="5773293"/>
          </a:xfrm>
          <a:prstGeom prst="rect">
            <a:avLst/>
          </a:prstGeom>
        </p:spPr>
      </p:pic>
      <p:sp>
        <p:nvSpPr>
          <p:cNvPr id="5" name="TextBox 4"/>
          <p:cNvSpPr txBox="1"/>
          <p:nvPr/>
        </p:nvSpPr>
        <p:spPr>
          <a:xfrm>
            <a:off x="438150" y="1171575"/>
            <a:ext cx="1223412" cy="707886"/>
          </a:xfrm>
          <a:prstGeom prst="rect">
            <a:avLst/>
          </a:prstGeom>
          <a:noFill/>
        </p:spPr>
        <p:txBody>
          <a:bodyPr wrap="none" rtlCol="0">
            <a:spAutoFit/>
          </a:bodyPr>
          <a:lstStyle/>
          <a:p>
            <a:r>
              <a:rPr lang="en-US" sz="4000" dirty="0" smtClean="0"/>
              <a:t>2040</a:t>
            </a:r>
            <a:endParaRPr lang="en-US" sz="4000" dirty="0"/>
          </a:p>
        </p:txBody>
      </p:sp>
      <p:sp>
        <p:nvSpPr>
          <p:cNvPr id="15" name="TextBox 14"/>
          <p:cNvSpPr txBox="1"/>
          <p:nvPr/>
        </p:nvSpPr>
        <p:spPr>
          <a:xfrm>
            <a:off x="5035550" y="1171575"/>
            <a:ext cx="1223412" cy="707886"/>
          </a:xfrm>
          <a:prstGeom prst="rect">
            <a:avLst/>
          </a:prstGeom>
          <a:noFill/>
        </p:spPr>
        <p:txBody>
          <a:bodyPr wrap="none" rtlCol="0">
            <a:spAutoFit/>
          </a:bodyPr>
          <a:lstStyle/>
          <a:p>
            <a:r>
              <a:rPr lang="en-US" sz="4000" dirty="0" smtClean="0"/>
              <a:t>2080</a:t>
            </a:r>
            <a:endParaRPr lang="en-US" sz="4000" dirty="0"/>
          </a:p>
        </p:txBody>
      </p:sp>
      <p:sp>
        <p:nvSpPr>
          <p:cNvPr id="16" name="TextBox 15"/>
          <p:cNvSpPr txBox="1"/>
          <p:nvPr/>
        </p:nvSpPr>
        <p:spPr>
          <a:xfrm>
            <a:off x="4656455" y="4060953"/>
            <a:ext cx="1400175" cy="307777"/>
          </a:xfrm>
          <a:prstGeom prst="rect">
            <a:avLst/>
          </a:prstGeom>
          <a:noFill/>
          <a:ln>
            <a:noFill/>
          </a:ln>
        </p:spPr>
        <p:txBody>
          <a:bodyPr wrap="square" rtlCol="0">
            <a:spAutoFit/>
          </a:bodyPr>
          <a:lstStyle/>
          <a:p>
            <a:pPr algn="ctr"/>
            <a:r>
              <a:rPr lang="en-US" sz="1400" b="1" dirty="0" smtClean="0"/>
              <a:t>Percent increase</a:t>
            </a:r>
            <a:endParaRPr lang="en-US" sz="1400" b="1" dirty="0"/>
          </a:p>
        </p:txBody>
      </p:sp>
    </p:spTree>
    <p:extLst>
      <p:ext uri="{BB962C8B-B14F-4D97-AF65-F5344CB8AC3E}">
        <p14:creationId xmlns:p14="http://schemas.microsoft.com/office/powerpoint/2010/main" val="12111706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14374" y="446566"/>
            <a:ext cx="7552203" cy="5864648"/>
          </a:xfrm>
          <a:prstGeom prst="rect">
            <a:avLst/>
          </a:prstGeom>
        </p:spPr>
      </p:pic>
      <p:sp>
        <p:nvSpPr>
          <p:cNvPr id="3" name="TextBox 2"/>
          <p:cNvSpPr txBox="1"/>
          <p:nvPr/>
        </p:nvSpPr>
        <p:spPr>
          <a:xfrm>
            <a:off x="2155296" y="446566"/>
            <a:ext cx="5122043" cy="369332"/>
          </a:xfrm>
          <a:prstGeom prst="rect">
            <a:avLst/>
          </a:prstGeom>
          <a:noFill/>
        </p:spPr>
        <p:txBody>
          <a:bodyPr wrap="none" rtlCol="0">
            <a:spAutoFit/>
          </a:bodyPr>
          <a:lstStyle/>
          <a:p>
            <a:r>
              <a:rPr lang="en-US" dirty="0" smtClean="0"/>
              <a:t>Predicted increase in southeast AK flood magnitude</a:t>
            </a:r>
            <a:endParaRPr lang="en-US" dirty="0"/>
          </a:p>
        </p:txBody>
      </p:sp>
      <p:grpSp>
        <p:nvGrpSpPr>
          <p:cNvPr id="12" name="Group 11"/>
          <p:cNvGrpSpPr/>
          <p:nvPr/>
        </p:nvGrpSpPr>
        <p:grpSpPr>
          <a:xfrm>
            <a:off x="2536559" y="790904"/>
            <a:ext cx="1471878" cy="4730644"/>
            <a:chOff x="2584184" y="800429"/>
            <a:chExt cx="1471878" cy="4730644"/>
          </a:xfrm>
        </p:grpSpPr>
        <p:sp>
          <p:nvSpPr>
            <p:cNvPr id="2" name="TextBox 1"/>
            <p:cNvSpPr txBox="1"/>
            <p:nvPr/>
          </p:nvSpPr>
          <p:spPr>
            <a:xfrm>
              <a:off x="2584184" y="800429"/>
              <a:ext cx="1471878" cy="369332"/>
            </a:xfrm>
            <a:prstGeom prst="rect">
              <a:avLst/>
            </a:prstGeom>
            <a:noFill/>
          </p:spPr>
          <p:txBody>
            <a:bodyPr wrap="none" rtlCol="0">
              <a:spAutoFit/>
            </a:bodyPr>
            <a:lstStyle/>
            <a:p>
              <a:r>
                <a:rPr lang="en-US" dirty="0" smtClean="0"/>
                <a:t>Median:  18%</a:t>
              </a:r>
              <a:endParaRPr lang="en-US" dirty="0"/>
            </a:p>
          </p:txBody>
        </p:sp>
        <p:cxnSp>
          <p:nvCxnSpPr>
            <p:cNvPr id="9" name="Straight Connector 8"/>
            <p:cNvCxnSpPr/>
            <p:nvPr/>
          </p:nvCxnSpPr>
          <p:spPr>
            <a:xfrm flipV="1">
              <a:off x="3623434" y="1190862"/>
              <a:ext cx="0" cy="43402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966488" y="791540"/>
            <a:ext cx="2091799" cy="4730009"/>
            <a:chOff x="4118888" y="801065"/>
            <a:chExt cx="2091799" cy="4730009"/>
          </a:xfrm>
        </p:grpSpPr>
        <p:sp>
          <p:nvSpPr>
            <p:cNvPr id="4" name="TextBox 3"/>
            <p:cNvSpPr txBox="1"/>
            <p:nvPr/>
          </p:nvSpPr>
          <p:spPr>
            <a:xfrm>
              <a:off x="5626873" y="801065"/>
              <a:ext cx="583814" cy="369332"/>
            </a:xfrm>
            <a:prstGeom prst="rect">
              <a:avLst/>
            </a:prstGeom>
            <a:noFill/>
          </p:spPr>
          <p:txBody>
            <a:bodyPr wrap="none" rtlCol="0">
              <a:spAutoFit/>
            </a:bodyPr>
            <a:lstStyle/>
            <a:p>
              <a:r>
                <a:rPr lang="en-US" dirty="0" smtClean="0"/>
                <a:t>28%</a:t>
              </a:r>
              <a:endParaRPr lang="en-US" dirty="0"/>
            </a:p>
          </p:txBody>
        </p:sp>
        <p:cxnSp>
          <p:nvCxnSpPr>
            <p:cNvPr id="6" name="Straight Arrow Connector 5"/>
            <p:cNvCxnSpPr/>
            <p:nvPr/>
          </p:nvCxnSpPr>
          <p:spPr>
            <a:xfrm>
              <a:off x="4118888" y="985095"/>
              <a:ext cx="153061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838509" y="1190863"/>
              <a:ext cx="0" cy="43402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714373" y="92623"/>
            <a:ext cx="7552203" cy="707886"/>
          </a:xfrm>
          <a:prstGeom prst="rect">
            <a:avLst/>
          </a:prstGeom>
          <a:solidFill>
            <a:schemeClr val="bg2"/>
          </a:solidFill>
          <a:ln>
            <a:solidFill>
              <a:schemeClr val="tx1"/>
            </a:solidFill>
          </a:ln>
        </p:spPr>
        <p:txBody>
          <a:bodyPr wrap="square" rtlCol="0">
            <a:spAutoFit/>
          </a:bodyPr>
          <a:lstStyle/>
          <a:p>
            <a:pPr algn="ctr"/>
            <a:r>
              <a:rPr lang="en-US" sz="2000" dirty="0" smtClean="0"/>
              <a:t>A warmer, wetter future for SE AK will produce larger mean annual floods</a:t>
            </a:r>
            <a:endParaRPr lang="en-US" sz="2000" dirty="0"/>
          </a:p>
        </p:txBody>
      </p:sp>
    </p:spTree>
    <p:extLst>
      <p:ext uri="{BB962C8B-B14F-4D97-AF65-F5344CB8AC3E}">
        <p14:creationId xmlns:p14="http://schemas.microsoft.com/office/powerpoint/2010/main" val="30474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a:endCxn id="10" idx="0"/>
          </p:cNvCxnSpPr>
          <p:nvPr/>
        </p:nvCxnSpPr>
        <p:spPr>
          <a:xfrm>
            <a:off x="3954633"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965789"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097090" y="5712036"/>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4633"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957270"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965790"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969754"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67216"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cxnSp>
        <p:nvCxnSpPr>
          <p:cNvPr id="49" name="Elbow Connector 48"/>
          <p:cNvCxnSpPr>
            <a:stCxn id="6" idx="2"/>
            <a:endCxn id="7" idx="3"/>
          </p:cNvCxnSpPr>
          <p:nvPr/>
        </p:nvCxnSpPr>
        <p:spPr>
          <a:xfrm rot="5400000">
            <a:off x="4242231"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73401"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511163"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698560" y="3896453"/>
            <a:ext cx="1791286" cy="584775"/>
          </a:xfrm>
          <a:prstGeom prst="rect">
            <a:avLst/>
          </a:prstGeom>
          <a:solidFill>
            <a:srgbClr val="C89BCF"/>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615110"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39" name="TextBox 38"/>
          <p:cNvSpPr txBox="1"/>
          <p:nvPr/>
        </p:nvSpPr>
        <p:spPr>
          <a:xfrm>
            <a:off x="4413627" y="4693871"/>
            <a:ext cx="769741" cy="461665"/>
          </a:xfrm>
          <a:prstGeom prst="rect">
            <a:avLst/>
          </a:prstGeom>
          <a:solidFill>
            <a:srgbClr val="BCCAE5"/>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40" name="TextBox 39"/>
          <p:cNvSpPr txBox="1"/>
          <p:nvPr/>
        </p:nvSpPr>
        <p:spPr>
          <a:xfrm>
            <a:off x="5708289" y="4669757"/>
            <a:ext cx="983063" cy="461665"/>
          </a:xfrm>
          <a:prstGeom prst="rect">
            <a:avLst/>
          </a:prstGeom>
          <a:solidFill>
            <a:srgbClr val="BCCAE5"/>
          </a:solidFill>
        </p:spPr>
        <p:txBody>
          <a:bodyPr wrap="square" rtlCol="0">
            <a:spAutoFit/>
          </a:bodyPr>
          <a:lstStyle/>
          <a:p>
            <a:pPr algn="ctr"/>
            <a:r>
              <a:rPr lang="en-US" sz="1200" dirty="0" smtClean="0"/>
              <a:t>Unconfined </a:t>
            </a:r>
          </a:p>
          <a:p>
            <a:pPr algn="ctr"/>
            <a:r>
              <a:rPr lang="en-US" sz="1200" dirty="0" smtClean="0"/>
              <a:t>valley</a:t>
            </a:r>
            <a:endParaRPr lang="en-US" sz="1200" dirty="0"/>
          </a:p>
        </p:txBody>
      </p:sp>
    </p:spTree>
    <p:extLst>
      <p:ext uri="{BB962C8B-B14F-4D97-AF65-F5344CB8AC3E}">
        <p14:creationId xmlns:p14="http://schemas.microsoft.com/office/powerpoint/2010/main" val="3950312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descr="F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639" y="0"/>
            <a:ext cx="4852361" cy="332084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1" name="Rectangle 70"/>
          <p:cNvSpPr/>
          <p:nvPr/>
        </p:nvSpPr>
        <p:spPr>
          <a:xfrm>
            <a:off x="-1" y="3097651"/>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330432" y="4330411"/>
            <a:ext cx="5810596" cy="1546168"/>
          </a:xfrm>
          <a:custGeom>
            <a:avLst/>
            <a:gdLst>
              <a:gd name="connsiteX0" fmla="*/ 0 w 5045826"/>
              <a:gd name="connsiteY0" fmla="*/ 91440 h 723207"/>
              <a:gd name="connsiteX1" fmla="*/ 972589 w 5045826"/>
              <a:gd name="connsiteY1" fmla="*/ 133004 h 723207"/>
              <a:gd name="connsiteX2" fmla="*/ 1529542 w 5045826"/>
              <a:gd name="connsiteY2" fmla="*/ 723207 h 723207"/>
              <a:gd name="connsiteX3" fmla="*/ 3300153 w 5045826"/>
              <a:gd name="connsiteY3" fmla="*/ 714894 h 723207"/>
              <a:gd name="connsiteX4" fmla="*/ 3732415 w 5045826"/>
              <a:gd name="connsiteY4" fmla="*/ 116378 h 723207"/>
              <a:gd name="connsiteX5" fmla="*/ 4754880 w 5045826"/>
              <a:gd name="connsiteY5" fmla="*/ 8313 h 723207"/>
              <a:gd name="connsiteX6" fmla="*/ 5045826 w 5045826"/>
              <a:gd name="connsiteY6" fmla="*/ 0 h 72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826" h="723207">
                <a:moveTo>
                  <a:pt x="0" y="91440"/>
                </a:moveTo>
                <a:lnTo>
                  <a:pt x="972589" y="133004"/>
                </a:lnTo>
                <a:lnTo>
                  <a:pt x="1529542" y="723207"/>
                </a:lnTo>
                <a:lnTo>
                  <a:pt x="3300153" y="714894"/>
                </a:lnTo>
                <a:lnTo>
                  <a:pt x="3732415" y="116378"/>
                </a:lnTo>
                <a:lnTo>
                  <a:pt x="4754880" y="8313"/>
                </a:lnTo>
                <a:lnTo>
                  <a:pt x="504582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556664" y="3316259"/>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5783062" y="4329895"/>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31" name="TextBox 30"/>
          <p:cNvSpPr txBox="1"/>
          <p:nvPr/>
        </p:nvSpPr>
        <p:spPr>
          <a:xfrm>
            <a:off x="6751391" y="5961339"/>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cxnSp>
        <p:nvCxnSpPr>
          <p:cNvPr id="33" name="Straight Connector 32"/>
          <p:cNvCxnSpPr/>
          <p:nvPr/>
        </p:nvCxnSpPr>
        <p:spPr>
          <a:xfrm flipH="1">
            <a:off x="6556664" y="4438477"/>
            <a:ext cx="947652" cy="14381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623165" y="4462861"/>
            <a:ext cx="1250363" cy="1413718"/>
            <a:chOff x="6623165" y="4462861"/>
            <a:chExt cx="1250363" cy="1413718"/>
          </a:xfrm>
        </p:grpSpPr>
        <p:cxnSp>
          <p:nvCxnSpPr>
            <p:cNvPr id="39" name="Straight Arrow Connector 38"/>
            <p:cNvCxnSpPr/>
            <p:nvPr/>
          </p:nvCxnSpPr>
          <p:spPr>
            <a:xfrm flipH="1">
              <a:off x="6623165" y="4462861"/>
              <a:ext cx="723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764176" y="4528592"/>
              <a:ext cx="428259" cy="369332"/>
            </a:xfrm>
            <a:prstGeom prst="rect">
              <a:avLst/>
            </a:prstGeom>
            <a:noFill/>
          </p:spPr>
          <p:txBody>
            <a:bodyPr wrap="none" rtlCol="0">
              <a:spAutoFit/>
            </a:bodyPr>
            <a:lstStyle/>
            <a:p>
              <a:r>
                <a:rPr lang="en-US" i="1" dirty="0" err="1" smtClean="0"/>
                <a:t>h</a:t>
              </a:r>
              <a:r>
                <a:rPr lang="en-US" i="1" baseline="-25000" dirty="0" err="1" smtClean="0"/>
                <a:t>bf</a:t>
              </a:r>
              <a:endParaRPr lang="en-US" i="1" baseline="-25000" dirty="0"/>
            </a:p>
          </p:txBody>
        </p:sp>
        <p:sp>
          <p:nvSpPr>
            <p:cNvPr id="41" name="TextBox 40"/>
            <p:cNvSpPr txBox="1"/>
            <p:nvPr/>
          </p:nvSpPr>
          <p:spPr>
            <a:xfrm>
              <a:off x="7456426" y="4909488"/>
              <a:ext cx="417102" cy="369332"/>
            </a:xfrm>
            <a:prstGeom prst="rect">
              <a:avLst/>
            </a:prstGeom>
            <a:noFill/>
          </p:spPr>
          <p:txBody>
            <a:bodyPr wrap="none" rtlCol="0">
              <a:spAutoFit/>
            </a:bodyPr>
            <a:lstStyle/>
            <a:p>
              <a:r>
                <a:rPr lang="en-US" i="1" dirty="0" smtClean="0"/>
                <a:t>Q</a:t>
              </a:r>
              <a:r>
                <a:rPr lang="en-US" i="1" baseline="-25000" dirty="0"/>
                <a:t>2</a:t>
              </a:r>
            </a:p>
          </p:txBody>
        </p:sp>
        <p:cxnSp>
          <p:nvCxnSpPr>
            <p:cNvPr id="42" name="Straight Arrow Connector 41"/>
            <p:cNvCxnSpPr/>
            <p:nvPr/>
          </p:nvCxnSpPr>
          <p:spPr>
            <a:xfrm>
              <a:off x="7504315" y="4514560"/>
              <a:ext cx="0" cy="1362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5" name="Freeform 44"/>
          <p:cNvSpPr/>
          <p:nvPr/>
        </p:nvSpPr>
        <p:spPr>
          <a:xfrm>
            <a:off x="1460961" y="4528592"/>
            <a:ext cx="3150523" cy="1331361"/>
          </a:xfrm>
          <a:custGeom>
            <a:avLst/>
            <a:gdLst>
              <a:gd name="connsiteX0" fmla="*/ 0 w 3175462"/>
              <a:gd name="connsiteY0" fmla="*/ 86048 h 1324644"/>
              <a:gd name="connsiteX1" fmla="*/ 648393 w 3175462"/>
              <a:gd name="connsiteY1" fmla="*/ 1324644 h 1324644"/>
              <a:gd name="connsiteX2" fmla="*/ 2685011 w 3175462"/>
              <a:gd name="connsiteY2" fmla="*/ 1316331 h 1324644"/>
              <a:gd name="connsiteX3" fmla="*/ 3175462 w 3175462"/>
              <a:gd name="connsiteY3" fmla="*/ 69422 h 1324644"/>
              <a:gd name="connsiteX4" fmla="*/ 2901142 w 3175462"/>
              <a:gd name="connsiteY4" fmla="*/ 86048 h 1324644"/>
              <a:gd name="connsiteX5" fmla="*/ 2593571 w 3175462"/>
              <a:gd name="connsiteY5" fmla="*/ 110986 h 1324644"/>
              <a:gd name="connsiteX6" fmla="*/ 2493819 w 3175462"/>
              <a:gd name="connsiteY6" fmla="*/ 127611 h 1324644"/>
              <a:gd name="connsiteX7" fmla="*/ 2369128 w 3175462"/>
              <a:gd name="connsiteY7" fmla="*/ 119299 h 1324644"/>
              <a:gd name="connsiteX8" fmla="*/ 2269375 w 3175462"/>
              <a:gd name="connsiteY8" fmla="*/ 86048 h 1324644"/>
              <a:gd name="connsiteX9" fmla="*/ 2244437 w 3175462"/>
              <a:gd name="connsiteY9" fmla="*/ 77735 h 1324644"/>
              <a:gd name="connsiteX10" fmla="*/ 2219499 w 3175462"/>
              <a:gd name="connsiteY10" fmla="*/ 69422 h 1324644"/>
              <a:gd name="connsiteX11" fmla="*/ 1870364 w 3175462"/>
              <a:gd name="connsiteY11" fmla="*/ 61110 h 1324644"/>
              <a:gd name="connsiteX12" fmla="*/ 1845426 w 3175462"/>
              <a:gd name="connsiteY12" fmla="*/ 52797 h 1324644"/>
              <a:gd name="connsiteX13" fmla="*/ 1745673 w 3175462"/>
              <a:gd name="connsiteY13" fmla="*/ 36171 h 1324644"/>
              <a:gd name="connsiteX14" fmla="*/ 1296786 w 3175462"/>
              <a:gd name="connsiteY14" fmla="*/ 44484 h 1324644"/>
              <a:gd name="connsiteX15" fmla="*/ 1271848 w 3175462"/>
              <a:gd name="connsiteY15" fmla="*/ 52797 h 1324644"/>
              <a:gd name="connsiteX16" fmla="*/ 1172095 w 3175462"/>
              <a:gd name="connsiteY16" fmla="*/ 69422 h 1324644"/>
              <a:gd name="connsiteX17" fmla="*/ 1072342 w 3175462"/>
              <a:gd name="connsiteY17" fmla="*/ 61110 h 1324644"/>
              <a:gd name="connsiteX18" fmla="*/ 1005840 w 3175462"/>
              <a:gd name="connsiteY18" fmla="*/ 44484 h 1324644"/>
              <a:gd name="connsiteX19" fmla="*/ 906088 w 3175462"/>
              <a:gd name="connsiteY19" fmla="*/ 27859 h 1324644"/>
              <a:gd name="connsiteX20" fmla="*/ 856211 w 3175462"/>
              <a:gd name="connsiteY20" fmla="*/ 11233 h 1324644"/>
              <a:gd name="connsiteX21" fmla="*/ 540328 w 3175462"/>
              <a:gd name="connsiteY21" fmla="*/ 11233 h 1324644"/>
              <a:gd name="connsiteX22" fmla="*/ 432262 w 3175462"/>
              <a:gd name="connsiteY22" fmla="*/ 27859 h 1324644"/>
              <a:gd name="connsiteX23" fmla="*/ 399011 w 3175462"/>
              <a:gd name="connsiteY23" fmla="*/ 36171 h 1324644"/>
              <a:gd name="connsiteX24" fmla="*/ 374073 w 3175462"/>
              <a:gd name="connsiteY24" fmla="*/ 52797 h 1324644"/>
              <a:gd name="connsiteX25" fmla="*/ 257695 w 3175462"/>
              <a:gd name="connsiteY25" fmla="*/ 86048 h 1324644"/>
              <a:gd name="connsiteX26" fmla="*/ 174568 w 3175462"/>
              <a:gd name="connsiteY26" fmla="*/ 102673 h 1324644"/>
              <a:gd name="connsiteX27" fmla="*/ 0 w 3175462"/>
              <a:gd name="connsiteY27" fmla="*/ 86048 h 132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75462" h="1324644">
                <a:moveTo>
                  <a:pt x="0" y="86048"/>
                </a:moveTo>
                <a:lnTo>
                  <a:pt x="648393" y="1324644"/>
                </a:lnTo>
                <a:lnTo>
                  <a:pt x="2685011" y="1316331"/>
                </a:lnTo>
                <a:lnTo>
                  <a:pt x="3175462" y="69422"/>
                </a:lnTo>
                <a:lnTo>
                  <a:pt x="2901142" y="86048"/>
                </a:lnTo>
                <a:cubicBezTo>
                  <a:pt x="2682354" y="106884"/>
                  <a:pt x="2784913" y="99027"/>
                  <a:pt x="2593571" y="110986"/>
                </a:cubicBezTo>
                <a:cubicBezTo>
                  <a:pt x="2558549" y="119742"/>
                  <a:pt x="2532742" y="127611"/>
                  <a:pt x="2493819" y="127611"/>
                </a:cubicBezTo>
                <a:cubicBezTo>
                  <a:pt x="2452163" y="127611"/>
                  <a:pt x="2410692" y="122070"/>
                  <a:pt x="2369128" y="119299"/>
                </a:cubicBezTo>
                <a:lnTo>
                  <a:pt x="2269375" y="86048"/>
                </a:lnTo>
                <a:lnTo>
                  <a:pt x="2244437" y="77735"/>
                </a:lnTo>
                <a:cubicBezTo>
                  <a:pt x="2236124" y="74964"/>
                  <a:pt x="2228259" y="69631"/>
                  <a:pt x="2219499" y="69422"/>
                </a:cubicBezTo>
                <a:lnTo>
                  <a:pt x="1870364" y="61110"/>
                </a:lnTo>
                <a:cubicBezTo>
                  <a:pt x="1862051" y="58339"/>
                  <a:pt x="1854018" y="54515"/>
                  <a:pt x="1845426" y="52797"/>
                </a:cubicBezTo>
                <a:cubicBezTo>
                  <a:pt x="1812371" y="46186"/>
                  <a:pt x="1745673" y="36171"/>
                  <a:pt x="1745673" y="36171"/>
                </a:cubicBezTo>
                <a:lnTo>
                  <a:pt x="1296786" y="44484"/>
                </a:lnTo>
                <a:cubicBezTo>
                  <a:pt x="1288029" y="44791"/>
                  <a:pt x="1280440" y="51079"/>
                  <a:pt x="1271848" y="52797"/>
                </a:cubicBezTo>
                <a:cubicBezTo>
                  <a:pt x="1238793" y="59408"/>
                  <a:pt x="1172095" y="69422"/>
                  <a:pt x="1172095" y="69422"/>
                </a:cubicBezTo>
                <a:cubicBezTo>
                  <a:pt x="1138844" y="66651"/>
                  <a:pt x="1105480" y="65008"/>
                  <a:pt x="1072342" y="61110"/>
                </a:cubicBezTo>
                <a:cubicBezTo>
                  <a:pt x="972255" y="49335"/>
                  <a:pt x="1075150" y="58346"/>
                  <a:pt x="1005840" y="44484"/>
                </a:cubicBezTo>
                <a:cubicBezTo>
                  <a:pt x="972785" y="37873"/>
                  <a:pt x="906088" y="27859"/>
                  <a:pt x="906088" y="27859"/>
                </a:cubicBezTo>
                <a:cubicBezTo>
                  <a:pt x="889462" y="22317"/>
                  <a:pt x="873213" y="15483"/>
                  <a:pt x="856211" y="11233"/>
                </a:cubicBezTo>
                <a:cubicBezTo>
                  <a:pt x="759541" y="-12934"/>
                  <a:pt x="608900" y="9090"/>
                  <a:pt x="540328" y="11233"/>
                </a:cubicBezTo>
                <a:cubicBezTo>
                  <a:pt x="512376" y="15226"/>
                  <a:pt x="461101" y="22091"/>
                  <a:pt x="432262" y="27859"/>
                </a:cubicBezTo>
                <a:cubicBezTo>
                  <a:pt x="421059" y="30099"/>
                  <a:pt x="410095" y="33400"/>
                  <a:pt x="399011" y="36171"/>
                </a:cubicBezTo>
                <a:cubicBezTo>
                  <a:pt x="390698" y="41713"/>
                  <a:pt x="383203" y="48739"/>
                  <a:pt x="374073" y="52797"/>
                </a:cubicBezTo>
                <a:cubicBezTo>
                  <a:pt x="326046" y="74142"/>
                  <a:pt x="310523" y="68438"/>
                  <a:pt x="257695" y="86048"/>
                </a:cubicBezTo>
                <a:cubicBezTo>
                  <a:pt x="214169" y="100557"/>
                  <a:pt x="241431" y="93122"/>
                  <a:pt x="174568" y="102673"/>
                </a:cubicBezTo>
                <a:cubicBezTo>
                  <a:pt x="107570" y="125006"/>
                  <a:pt x="158392" y="110986"/>
                  <a:pt x="0" y="8604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616702" y="3828302"/>
            <a:ext cx="2377084" cy="2016918"/>
            <a:chOff x="6616702" y="3828302"/>
            <a:chExt cx="2377084" cy="2016918"/>
          </a:xfrm>
        </p:grpSpPr>
        <p:cxnSp>
          <p:nvCxnSpPr>
            <p:cNvPr id="49" name="Straight Arrow Connector 48"/>
            <p:cNvCxnSpPr/>
            <p:nvPr/>
          </p:nvCxnSpPr>
          <p:spPr>
            <a:xfrm>
              <a:off x="8103992" y="4361769"/>
              <a:ext cx="15394" cy="1483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100336" y="4923126"/>
              <a:ext cx="893450" cy="369332"/>
            </a:xfrm>
            <a:prstGeom prst="rect">
              <a:avLst/>
            </a:prstGeom>
            <a:noFill/>
          </p:spPr>
          <p:txBody>
            <a:bodyPr wrap="none" rtlCol="0">
              <a:spAutoFit/>
            </a:bodyPr>
            <a:lstStyle/>
            <a:p>
              <a:r>
                <a:rPr lang="en-US" i="1" dirty="0" smtClean="0"/>
                <a:t>New Q</a:t>
              </a:r>
              <a:r>
                <a:rPr lang="en-US" i="1" baseline="-25000" dirty="0" smtClean="0"/>
                <a:t>2</a:t>
              </a:r>
              <a:endParaRPr lang="en-US" i="1" baseline="-25000" dirty="0"/>
            </a:p>
          </p:txBody>
        </p:sp>
        <p:cxnSp>
          <p:nvCxnSpPr>
            <p:cNvPr id="54" name="Straight Arrow Connector 53"/>
            <p:cNvCxnSpPr/>
            <p:nvPr/>
          </p:nvCxnSpPr>
          <p:spPr>
            <a:xfrm flipH="1" flipV="1">
              <a:off x="6616702" y="4243543"/>
              <a:ext cx="1401565" cy="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75608" y="3828302"/>
              <a:ext cx="779637" cy="369332"/>
            </a:xfrm>
            <a:prstGeom prst="rect">
              <a:avLst/>
            </a:prstGeom>
            <a:noFill/>
          </p:spPr>
          <p:txBody>
            <a:bodyPr wrap="none" rtlCol="0">
              <a:spAutoFit/>
            </a:bodyPr>
            <a:lstStyle/>
            <a:p>
              <a:r>
                <a:rPr lang="en-US" i="1" dirty="0" smtClean="0"/>
                <a:t>New h</a:t>
              </a:r>
              <a:endParaRPr lang="en-US" i="1" baseline="-25000" dirty="0"/>
            </a:p>
          </p:txBody>
        </p:sp>
      </p:grpSp>
      <p:grpSp>
        <p:nvGrpSpPr>
          <p:cNvPr id="3" name="Group 2"/>
          <p:cNvGrpSpPr/>
          <p:nvPr/>
        </p:nvGrpSpPr>
        <p:grpSpPr>
          <a:xfrm>
            <a:off x="257175" y="4171951"/>
            <a:ext cx="8534400" cy="533400"/>
            <a:chOff x="257175" y="4171951"/>
            <a:chExt cx="8534400" cy="533400"/>
          </a:xfrm>
        </p:grpSpPr>
        <p:cxnSp>
          <p:nvCxnSpPr>
            <p:cNvPr id="35" name="Straight Connector 34"/>
            <p:cNvCxnSpPr/>
            <p:nvPr/>
          </p:nvCxnSpPr>
          <p:spPr>
            <a:xfrm flipV="1">
              <a:off x="7504315" y="4171951"/>
              <a:ext cx="1287260" cy="26652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257175" y="4171951"/>
              <a:ext cx="5895975" cy="533400"/>
            </a:xfrm>
            <a:custGeom>
              <a:avLst/>
              <a:gdLst>
                <a:gd name="connsiteX0" fmla="*/ 9525 w 5819775"/>
                <a:gd name="connsiteY0" fmla="*/ 352425 h 542925"/>
                <a:gd name="connsiteX1" fmla="*/ 1171575 w 5819775"/>
                <a:gd name="connsiteY1" fmla="*/ 447675 h 542925"/>
                <a:gd name="connsiteX2" fmla="*/ 1247775 w 5819775"/>
                <a:gd name="connsiteY2" fmla="*/ 542925 h 542925"/>
                <a:gd name="connsiteX3" fmla="*/ 4248150 w 5819775"/>
                <a:gd name="connsiteY3" fmla="*/ 523875 h 542925"/>
                <a:gd name="connsiteX4" fmla="*/ 4324350 w 5819775"/>
                <a:gd name="connsiteY4" fmla="*/ 400050 h 542925"/>
                <a:gd name="connsiteX5" fmla="*/ 5514975 w 5819775"/>
                <a:gd name="connsiteY5" fmla="*/ 180975 h 542925"/>
                <a:gd name="connsiteX6" fmla="*/ 5819775 w 5819775"/>
                <a:gd name="connsiteY6" fmla="*/ 161925 h 542925"/>
                <a:gd name="connsiteX7" fmla="*/ 5819775 w 5819775"/>
                <a:gd name="connsiteY7" fmla="*/ 47625 h 542925"/>
                <a:gd name="connsiteX8" fmla="*/ 5438775 w 5819775"/>
                <a:gd name="connsiteY8" fmla="*/ 57150 h 542925"/>
                <a:gd name="connsiteX9" fmla="*/ 5410200 w 5819775"/>
                <a:gd name="connsiteY9" fmla="*/ 66675 h 542925"/>
                <a:gd name="connsiteX10" fmla="*/ 5314950 w 5819775"/>
                <a:gd name="connsiteY10" fmla="*/ 76200 h 542925"/>
                <a:gd name="connsiteX11" fmla="*/ 5124450 w 5819775"/>
                <a:gd name="connsiteY11" fmla="*/ 66675 h 542925"/>
                <a:gd name="connsiteX12" fmla="*/ 5048250 w 5819775"/>
                <a:gd name="connsiteY12" fmla="*/ 57150 h 542925"/>
                <a:gd name="connsiteX13" fmla="*/ 4981575 w 5819775"/>
                <a:gd name="connsiteY13" fmla="*/ 28575 h 542925"/>
                <a:gd name="connsiteX14" fmla="*/ 4886325 w 5819775"/>
                <a:gd name="connsiteY14" fmla="*/ 19050 h 542925"/>
                <a:gd name="connsiteX15" fmla="*/ 4781550 w 5819775"/>
                <a:gd name="connsiteY15" fmla="*/ 0 h 542925"/>
                <a:gd name="connsiteX16" fmla="*/ 4610100 w 5819775"/>
                <a:gd name="connsiteY16" fmla="*/ 9525 h 542925"/>
                <a:gd name="connsiteX17" fmla="*/ 4505325 w 5819775"/>
                <a:gd name="connsiteY17" fmla="*/ 19050 h 542925"/>
                <a:gd name="connsiteX18" fmla="*/ 4200525 w 5819775"/>
                <a:gd name="connsiteY18" fmla="*/ 28575 h 542925"/>
                <a:gd name="connsiteX19" fmla="*/ 4095750 w 5819775"/>
                <a:gd name="connsiteY19" fmla="*/ 47625 h 542925"/>
                <a:gd name="connsiteX20" fmla="*/ 4057650 w 5819775"/>
                <a:gd name="connsiteY20" fmla="*/ 57150 h 542925"/>
                <a:gd name="connsiteX21" fmla="*/ 4000500 w 5819775"/>
                <a:gd name="connsiteY21" fmla="*/ 66675 h 542925"/>
                <a:gd name="connsiteX22" fmla="*/ 3067050 w 5819775"/>
                <a:gd name="connsiteY22" fmla="*/ 47625 h 542925"/>
                <a:gd name="connsiteX23" fmla="*/ 2676525 w 5819775"/>
                <a:gd name="connsiteY23" fmla="*/ 57150 h 542925"/>
                <a:gd name="connsiteX24" fmla="*/ 2609850 w 5819775"/>
                <a:gd name="connsiteY24" fmla="*/ 76200 h 542925"/>
                <a:gd name="connsiteX25" fmla="*/ 2552700 w 5819775"/>
                <a:gd name="connsiteY25" fmla="*/ 95250 h 542925"/>
                <a:gd name="connsiteX26" fmla="*/ 2514600 w 5819775"/>
                <a:gd name="connsiteY26" fmla="*/ 104775 h 542925"/>
                <a:gd name="connsiteX27" fmla="*/ 2486025 w 5819775"/>
                <a:gd name="connsiteY27" fmla="*/ 114300 h 542925"/>
                <a:gd name="connsiteX28" fmla="*/ 2419350 w 5819775"/>
                <a:gd name="connsiteY28" fmla="*/ 123825 h 542925"/>
                <a:gd name="connsiteX29" fmla="*/ 2057400 w 5819775"/>
                <a:gd name="connsiteY29" fmla="*/ 114300 h 542925"/>
                <a:gd name="connsiteX30" fmla="*/ 1971675 w 5819775"/>
                <a:gd name="connsiteY30" fmla="*/ 104775 h 542925"/>
                <a:gd name="connsiteX31" fmla="*/ 1933575 w 5819775"/>
                <a:gd name="connsiteY31" fmla="*/ 95250 h 542925"/>
                <a:gd name="connsiteX32" fmla="*/ 1762125 w 5819775"/>
                <a:gd name="connsiteY32" fmla="*/ 85725 h 542925"/>
                <a:gd name="connsiteX33" fmla="*/ 1628775 w 5819775"/>
                <a:gd name="connsiteY33" fmla="*/ 66675 h 542925"/>
                <a:gd name="connsiteX34" fmla="*/ 1562100 w 5819775"/>
                <a:gd name="connsiteY34" fmla="*/ 47625 h 542925"/>
                <a:gd name="connsiteX35" fmla="*/ 1123950 w 5819775"/>
                <a:gd name="connsiteY35" fmla="*/ 57150 h 542925"/>
                <a:gd name="connsiteX36" fmla="*/ 1019175 w 5819775"/>
                <a:gd name="connsiteY36" fmla="*/ 76200 h 542925"/>
                <a:gd name="connsiteX37" fmla="*/ 962025 w 5819775"/>
                <a:gd name="connsiteY37" fmla="*/ 95250 h 542925"/>
                <a:gd name="connsiteX38" fmla="*/ 723900 w 5819775"/>
                <a:gd name="connsiteY38" fmla="*/ 85725 h 542925"/>
                <a:gd name="connsiteX39" fmla="*/ 666750 w 5819775"/>
                <a:gd name="connsiteY39" fmla="*/ 76200 h 542925"/>
                <a:gd name="connsiteX40" fmla="*/ 476250 w 5819775"/>
                <a:gd name="connsiteY40" fmla="*/ 85725 h 542925"/>
                <a:gd name="connsiteX41" fmla="*/ 447675 w 5819775"/>
                <a:gd name="connsiteY41" fmla="*/ 95250 h 542925"/>
                <a:gd name="connsiteX42" fmla="*/ 419100 w 5819775"/>
                <a:gd name="connsiteY42" fmla="*/ 114300 h 542925"/>
                <a:gd name="connsiteX43" fmla="*/ 381000 w 5819775"/>
                <a:gd name="connsiteY43" fmla="*/ 123825 h 542925"/>
                <a:gd name="connsiteX44" fmla="*/ 161925 w 5819775"/>
                <a:gd name="connsiteY44" fmla="*/ 114300 h 542925"/>
                <a:gd name="connsiteX45" fmla="*/ 133350 w 5819775"/>
                <a:gd name="connsiteY45" fmla="*/ 104775 h 542925"/>
                <a:gd name="connsiteX46" fmla="*/ 66675 w 5819775"/>
                <a:gd name="connsiteY46" fmla="*/ 95250 h 542925"/>
                <a:gd name="connsiteX47" fmla="*/ 0 w 5819775"/>
                <a:gd name="connsiteY47" fmla="*/ 85725 h 542925"/>
                <a:gd name="connsiteX48" fmla="*/ 9525 w 5819775"/>
                <a:gd name="connsiteY48" fmla="*/ 35242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819775" h="542925">
                  <a:moveTo>
                    <a:pt x="9525" y="352425"/>
                  </a:moveTo>
                  <a:lnTo>
                    <a:pt x="1171575" y="447675"/>
                  </a:lnTo>
                  <a:lnTo>
                    <a:pt x="1247775" y="542925"/>
                  </a:lnTo>
                  <a:lnTo>
                    <a:pt x="4248150" y="523875"/>
                  </a:lnTo>
                  <a:lnTo>
                    <a:pt x="4324350" y="400050"/>
                  </a:lnTo>
                  <a:lnTo>
                    <a:pt x="5514975" y="180975"/>
                  </a:lnTo>
                  <a:lnTo>
                    <a:pt x="5819775" y="161925"/>
                  </a:lnTo>
                  <a:lnTo>
                    <a:pt x="5819775" y="47625"/>
                  </a:lnTo>
                  <a:cubicBezTo>
                    <a:pt x="5692775" y="50800"/>
                    <a:pt x="5565677" y="51248"/>
                    <a:pt x="5438775" y="57150"/>
                  </a:cubicBezTo>
                  <a:cubicBezTo>
                    <a:pt x="5428746" y="57616"/>
                    <a:pt x="5420123" y="65148"/>
                    <a:pt x="5410200" y="66675"/>
                  </a:cubicBezTo>
                  <a:cubicBezTo>
                    <a:pt x="5378663" y="71527"/>
                    <a:pt x="5346700" y="73025"/>
                    <a:pt x="5314950" y="76200"/>
                  </a:cubicBezTo>
                  <a:cubicBezTo>
                    <a:pt x="5251450" y="73025"/>
                    <a:pt x="5187868" y="71205"/>
                    <a:pt x="5124450" y="66675"/>
                  </a:cubicBezTo>
                  <a:cubicBezTo>
                    <a:pt x="5098917" y="64851"/>
                    <a:pt x="5072946" y="63885"/>
                    <a:pt x="5048250" y="57150"/>
                  </a:cubicBezTo>
                  <a:cubicBezTo>
                    <a:pt x="4924565" y="23418"/>
                    <a:pt x="5127088" y="49363"/>
                    <a:pt x="4981575" y="28575"/>
                  </a:cubicBezTo>
                  <a:cubicBezTo>
                    <a:pt x="4949987" y="24062"/>
                    <a:pt x="4918015" y="22778"/>
                    <a:pt x="4886325" y="19050"/>
                  </a:cubicBezTo>
                  <a:cubicBezTo>
                    <a:pt x="4821859" y="11466"/>
                    <a:pt x="4832586" y="12759"/>
                    <a:pt x="4781550" y="0"/>
                  </a:cubicBezTo>
                  <a:lnTo>
                    <a:pt x="4610100" y="9525"/>
                  </a:lnTo>
                  <a:cubicBezTo>
                    <a:pt x="4575114" y="11938"/>
                    <a:pt x="4540356" y="17421"/>
                    <a:pt x="4505325" y="19050"/>
                  </a:cubicBezTo>
                  <a:cubicBezTo>
                    <a:pt x="4403785" y="23773"/>
                    <a:pt x="4302125" y="25400"/>
                    <a:pt x="4200525" y="28575"/>
                  </a:cubicBezTo>
                  <a:cubicBezTo>
                    <a:pt x="4114111" y="50179"/>
                    <a:pt x="4220890" y="24872"/>
                    <a:pt x="4095750" y="47625"/>
                  </a:cubicBezTo>
                  <a:cubicBezTo>
                    <a:pt x="4082870" y="49967"/>
                    <a:pt x="4070487" y="54583"/>
                    <a:pt x="4057650" y="57150"/>
                  </a:cubicBezTo>
                  <a:cubicBezTo>
                    <a:pt x="4038712" y="60938"/>
                    <a:pt x="4019550" y="63500"/>
                    <a:pt x="4000500" y="66675"/>
                  </a:cubicBezTo>
                  <a:cubicBezTo>
                    <a:pt x="3616108" y="46444"/>
                    <a:pt x="3684426" y="47625"/>
                    <a:pt x="3067050" y="47625"/>
                  </a:cubicBezTo>
                  <a:cubicBezTo>
                    <a:pt x="2936836" y="47625"/>
                    <a:pt x="2806700" y="53975"/>
                    <a:pt x="2676525" y="57150"/>
                  </a:cubicBezTo>
                  <a:cubicBezTo>
                    <a:pt x="2580493" y="89161"/>
                    <a:pt x="2729451" y="40320"/>
                    <a:pt x="2609850" y="76200"/>
                  </a:cubicBezTo>
                  <a:cubicBezTo>
                    <a:pt x="2590616" y="81970"/>
                    <a:pt x="2571750" y="88900"/>
                    <a:pt x="2552700" y="95250"/>
                  </a:cubicBezTo>
                  <a:cubicBezTo>
                    <a:pt x="2540281" y="99390"/>
                    <a:pt x="2527187" y="101179"/>
                    <a:pt x="2514600" y="104775"/>
                  </a:cubicBezTo>
                  <a:cubicBezTo>
                    <a:pt x="2504946" y="107533"/>
                    <a:pt x="2495870" y="112331"/>
                    <a:pt x="2486025" y="114300"/>
                  </a:cubicBezTo>
                  <a:cubicBezTo>
                    <a:pt x="2464010" y="118703"/>
                    <a:pt x="2441575" y="120650"/>
                    <a:pt x="2419350" y="123825"/>
                  </a:cubicBezTo>
                  <a:lnTo>
                    <a:pt x="2057400" y="114300"/>
                  </a:lnTo>
                  <a:cubicBezTo>
                    <a:pt x="2028675" y="113078"/>
                    <a:pt x="2000092" y="109147"/>
                    <a:pt x="1971675" y="104775"/>
                  </a:cubicBezTo>
                  <a:cubicBezTo>
                    <a:pt x="1958736" y="102784"/>
                    <a:pt x="1946612" y="96435"/>
                    <a:pt x="1933575" y="95250"/>
                  </a:cubicBezTo>
                  <a:cubicBezTo>
                    <a:pt x="1876572" y="90068"/>
                    <a:pt x="1819275" y="88900"/>
                    <a:pt x="1762125" y="85725"/>
                  </a:cubicBezTo>
                  <a:cubicBezTo>
                    <a:pt x="1675301" y="64019"/>
                    <a:pt x="1780361" y="88330"/>
                    <a:pt x="1628775" y="66675"/>
                  </a:cubicBezTo>
                  <a:cubicBezTo>
                    <a:pt x="1607845" y="63685"/>
                    <a:pt x="1582455" y="54410"/>
                    <a:pt x="1562100" y="47625"/>
                  </a:cubicBezTo>
                  <a:lnTo>
                    <a:pt x="1123950" y="57150"/>
                  </a:lnTo>
                  <a:cubicBezTo>
                    <a:pt x="1095813" y="58212"/>
                    <a:pt x="1049027" y="67244"/>
                    <a:pt x="1019175" y="76200"/>
                  </a:cubicBezTo>
                  <a:cubicBezTo>
                    <a:pt x="999941" y="81970"/>
                    <a:pt x="962025" y="95250"/>
                    <a:pt x="962025" y="95250"/>
                  </a:cubicBezTo>
                  <a:cubicBezTo>
                    <a:pt x="882650" y="92075"/>
                    <a:pt x="803174" y="90839"/>
                    <a:pt x="723900" y="85725"/>
                  </a:cubicBezTo>
                  <a:cubicBezTo>
                    <a:pt x="704627" y="84482"/>
                    <a:pt x="686063" y="76200"/>
                    <a:pt x="666750" y="76200"/>
                  </a:cubicBezTo>
                  <a:cubicBezTo>
                    <a:pt x="603171" y="76200"/>
                    <a:pt x="539750" y="82550"/>
                    <a:pt x="476250" y="85725"/>
                  </a:cubicBezTo>
                  <a:cubicBezTo>
                    <a:pt x="466725" y="88900"/>
                    <a:pt x="456655" y="90760"/>
                    <a:pt x="447675" y="95250"/>
                  </a:cubicBezTo>
                  <a:cubicBezTo>
                    <a:pt x="437436" y="100370"/>
                    <a:pt x="429622" y="109791"/>
                    <a:pt x="419100" y="114300"/>
                  </a:cubicBezTo>
                  <a:cubicBezTo>
                    <a:pt x="407068" y="119457"/>
                    <a:pt x="393700" y="120650"/>
                    <a:pt x="381000" y="123825"/>
                  </a:cubicBezTo>
                  <a:cubicBezTo>
                    <a:pt x="307975" y="120650"/>
                    <a:pt x="234804" y="119906"/>
                    <a:pt x="161925" y="114300"/>
                  </a:cubicBezTo>
                  <a:cubicBezTo>
                    <a:pt x="151914" y="113530"/>
                    <a:pt x="143195" y="106744"/>
                    <a:pt x="133350" y="104775"/>
                  </a:cubicBezTo>
                  <a:cubicBezTo>
                    <a:pt x="111335" y="100372"/>
                    <a:pt x="88764" y="99266"/>
                    <a:pt x="66675" y="95250"/>
                  </a:cubicBezTo>
                  <a:cubicBezTo>
                    <a:pt x="1582" y="83415"/>
                    <a:pt x="54583" y="85725"/>
                    <a:pt x="0" y="85725"/>
                  </a:cubicBezTo>
                  <a:lnTo>
                    <a:pt x="9525" y="352425"/>
                  </a:lnTo>
                  <a:close/>
                </a:path>
              </a:pathLst>
            </a:cu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56266" y="470327"/>
            <a:ext cx="3511474" cy="830997"/>
          </a:xfrm>
          <a:prstGeom prst="rect">
            <a:avLst/>
          </a:prstGeom>
          <a:noFill/>
        </p:spPr>
        <p:txBody>
          <a:bodyPr wrap="none" rtlCol="0">
            <a:spAutoFit/>
          </a:bodyPr>
          <a:lstStyle/>
          <a:p>
            <a:r>
              <a:rPr lang="en-US" sz="2400" i="1" dirty="0" smtClean="0"/>
              <a:t>Static channel morphology</a:t>
            </a:r>
          </a:p>
          <a:p>
            <a:r>
              <a:rPr lang="en-US" sz="2400" i="1" dirty="0" smtClean="0"/>
              <a:t>Unconfined channels</a:t>
            </a:r>
            <a:endParaRPr lang="en-US" sz="2400" i="1" dirty="0"/>
          </a:p>
        </p:txBody>
      </p:sp>
      <p:sp>
        <p:nvSpPr>
          <p:cNvPr id="5" name="Rectangle 4"/>
          <p:cNvSpPr/>
          <p:nvPr/>
        </p:nvSpPr>
        <p:spPr>
          <a:xfrm>
            <a:off x="-280361" y="1604241"/>
            <a:ext cx="4572000" cy="523220"/>
          </a:xfrm>
          <a:prstGeom prst="rect">
            <a:avLst/>
          </a:prstGeom>
        </p:spPr>
        <p:txBody>
          <a:bodyPr>
            <a:spAutoFit/>
          </a:bodyPr>
          <a:lstStyle/>
          <a:p>
            <a:pPr algn="ctr"/>
            <a:r>
              <a:rPr lang="en-US" sz="2800" i="1" dirty="0" err="1" smtClean="0"/>
              <a:t>h</a:t>
            </a:r>
            <a:r>
              <a:rPr lang="en-US" sz="2800" i="1" baseline="-25000" dirty="0" err="1" smtClean="0"/>
              <a:t>new</a:t>
            </a:r>
            <a:r>
              <a:rPr lang="en-US" sz="2800" i="1" dirty="0" smtClean="0"/>
              <a:t> </a:t>
            </a:r>
            <a:r>
              <a:rPr lang="en-US" sz="2800" dirty="0" smtClean="0"/>
              <a:t>≈ </a:t>
            </a:r>
            <a:r>
              <a:rPr lang="en-US" sz="2800" i="1" dirty="0" err="1"/>
              <a:t>h</a:t>
            </a:r>
            <a:r>
              <a:rPr lang="en-US" sz="2800" i="1" baseline="-25000" dirty="0" err="1"/>
              <a:t>bf</a:t>
            </a:r>
            <a:endParaRPr lang="en-US" sz="2800" dirty="0"/>
          </a:p>
        </p:txBody>
      </p:sp>
      <p:sp>
        <p:nvSpPr>
          <p:cNvPr id="32" name="TextBox 31"/>
          <p:cNvSpPr txBox="1"/>
          <p:nvPr/>
        </p:nvSpPr>
        <p:spPr>
          <a:xfrm>
            <a:off x="1590364" y="2271514"/>
            <a:ext cx="2686313" cy="369332"/>
          </a:xfrm>
          <a:prstGeom prst="rect">
            <a:avLst/>
          </a:prstGeom>
          <a:noFill/>
        </p:spPr>
        <p:txBody>
          <a:bodyPr wrap="none" rtlCol="0">
            <a:spAutoFit/>
          </a:bodyPr>
          <a:lstStyle/>
          <a:p>
            <a:r>
              <a:rPr lang="en-US" dirty="0" smtClean="0"/>
              <a:t>(McKean and </a:t>
            </a:r>
            <a:r>
              <a:rPr lang="en-US" dirty="0" err="1" smtClean="0"/>
              <a:t>Tonina</a:t>
            </a:r>
            <a:r>
              <a:rPr lang="en-US" dirty="0" smtClean="0"/>
              <a:t> 2013)</a:t>
            </a:r>
            <a:endParaRPr lang="en-US" dirty="0"/>
          </a:p>
        </p:txBody>
      </p:sp>
    </p:spTree>
    <p:extLst>
      <p:ext uri="{BB962C8B-B14F-4D97-AF65-F5344CB8AC3E}">
        <p14:creationId xmlns:p14="http://schemas.microsoft.com/office/powerpoint/2010/main" val="31661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08731" y="3038475"/>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4742490" y="-28972"/>
            <a:ext cx="4430537" cy="3064402"/>
          </a:xfrm>
          <a:prstGeom prst="rect">
            <a:avLst/>
          </a:prstGeom>
        </p:spPr>
      </p:pic>
      <p:sp>
        <p:nvSpPr>
          <p:cNvPr id="29" name="Rectangle 28"/>
          <p:cNvSpPr/>
          <p:nvPr/>
        </p:nvSpPr>
        <p:spPr>
          <a:xfrm>
            <a:off x="6308252" y="3412652"/>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16200000">
            <a:off x="5534650" y="4426288"/>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31" name="TextBox 30"/>
          <p:cNvSpPr txBox="1"/>
          <p:nvPr/>
        </p:nvSpPr>
        <p:spPr>
          <a:xfrm>
            <a:off x="6502979" y="6057732"/>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cxnSp>
        <p:nvCxnSpPr>
          <p:cNvPr id="33" name="Straight Connector 32"/>
          <p:cNvCxnSpPr/>
          <p:nvPr/>
        </p:nvCxnSpPr>
        <p:spPr>
          <a:xfrm flipH="1">
            <a:off x="6308252" y="4534870"/>
            <a:ext cx="947652" cy="14381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374753" y="4515257"/>
            <a:ext cx="1250363" cy="1457715"/>
            <a:chOff x="6374753" y="4515257"/>
            <a:chExt cx="1250363" cy="1457715"/>
          </a:xfrm>
        </p:grpSpPr>
        <p:cxnSp>
          <p:nvCxnSpPr>
            <p:cNvPr id="39" name="Straight Arrow Connector 38"/>
            <p:cNvCxnSpPr/>
            <p:nvPr/>
          </p:nvCxnSpPr>
          <p:spPr>
            <a:xfrm flipH="1">
              <a:off x="6374753" y="4534870"/>
              <a:ext cx="723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515764" y="4515257"/>
              <a:ext cx="428259" cy="369332"/>
            </a:xfrm>
            <a:prstGeom prst="rect">
              <a:avLst/>
            </a:prstGeom>
            <a:noFill/>
          </p:spPr>
          <p:txBody>
            <a:bodyPr wrap="none" rtlCol="0">
              <a:spAutoFit/>
            </a:bodyPr>
            <a:lstStyle/>
            <a:p>
              <a:r>
                <a:rPr lang="en-US" i="1" dirty="0" err="1" smtClean="0"/>
                <a:t>h</a:t>
              </a:r>
              <a:r>
                <a:rPr lang="en-US" i="1" baseline="-25000" dirty="0" err="1" smtClean="0"/>
                <a:t>bf</a:t>
              </a:r>
              <a:endParaRPr lang="en-US" i="1" baseline="-25000" dirty="0"/>
            </a:p>
          </p:txBody>
        </p:sp>
        <p:sp>
          <p:nvSpPr>
            <p:cNvPr id="41" name="TextBox 40"/>
            <p:cNvSpPr txBox="1"/>
            <p:nvPr/>
          </p:nvSpPr>
          <p:spPr>
            <a:xfrm>
              <a:off x="7208014" y="5005881"/>
              <a:ext cx="417102" cy="369332"/>
            </a:xfrm>
            <a:prstGeom prst="rect">
              <a:avLst/>
            </a:prstGeom>
            <a:noFill/>
          </p:spPr>
          <p:txBody>
            <a:bodyPr wrap="none" rtlCol="0">
              <a:spAutoFit/>
            </a:bodyPr>
            <a:lstStyle/>
            <a:p>
              <a:r>
                <a:rPr lang="en-US" i="1" dirty="0" smtClean="0"/>
                <a:t>Q</a:t>
              </a:r>
              <a:r>
                <a:rPr lang="en-US" i="1" baseline="-25000" dirty="0"/>
                <a:t>2</a:t>
              </a:r>
            </a:p>
          </p:txBody>
        </p:sp>
        <p:cxnSp>
          <p:nvCxnSpPr>
            <p:cNvPr id="42" name="Straight Arrow Connector 41"/>
            <p:cNvCxnSpPr/>
            <p:nvPr/>
          </p:nvCxnSpPr>
          <p:spPr>
            <a:xfrm>
              <a:off x="7255903" y="4610953"/>
              <a:ext cx="0" cy="1362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338358" y="3798610"/>
            <a:ext cx="2437456" cy="2171317"/>
            <a:chOff x="6338358" y="3798610"/>
            <a:chExt cx="2437456" cy="2171317"/>
          </a:xfrm>
        </p:grpSpPr>
        <p:cxnSp>
          <p:nvCxnSpPr>
            <p:cNvPr id="49" name="Straight Arrow Connector 48"/>
            <p:cNvCxnSpPr/>
            <p:nvPr/>
          </p:nvCxnSpPr>
          <p:spPr>
            <a:xfrm flipH="1">
              <a:off x="7747338" y="4215150"/>
              <a:ext cx="5536" cy="1754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882364" y="5015222"/>
              <a:ext cx="893450" cy="369332"/>
            </a:xfrm>
            <a:prstGeom prst="rect">
              <a:avLst/>
            </a:prstGeom>
            <a:noFill/>
          </p:spPr>
          <p:txBody>
            <a:bodyPr wrap="none" rtlCol="0">
              <a:spAutoFit/>
            </a:bodyPr>
            <a:lstStyle/>
            <a:p>
              <a:r>
                <a:rPr lang="en-US" i="1" dirty="0" smtClean="0"/>
                <a:t>New Q</a:t>
              </a:r>
              <a:r>
                <a:rPr lang="en-US" i="1" baseline="-25000" dirty="0" smtClean="0"/>
                <a:t>2</a:t>
              </a:r>
              <a:endParaRPr lang="en-US" i="1" baseline="-25000" dirty="0"/>
            </a:p>
          </p:txBody>
        </p:sp>
        <p:cxnSp>
          <p:nvCxnSpPr>
            <p:cNvPr id="54" name="Straight Arrow Connector 53"/>
            <p:cNvCxnSpPr/>
            <p:nvPr/>
          </p:nvCxnSpPr>
          <p:spPr>
            <a:xfrm flipH="1" flipV="1">
              <a:off x="6338358" y="4128997"/>
              <a:ext cx="1356201" cy="10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708142" y="3798610"/>
              <a:ext cx="779637" cy="369332"/>
            </a:xfrm>
            <a:prstGeom prst="rect">
              <a:avLst/>
            </a:prstGeom>
            <a:noFill/>
          </p:spPr>
          <p:txBody>
            <a:bodyPr wrap="none" rtlCol="0">
              <a:spAutoFit/>
            </a:bodyPr>
            <a:lstStyle/>
            <a:p>
              <a:r>
                <a:rPr lang="en-US" i="1" dirty="0" smtClean="0"/>
                <a:t>New h</a:t>
              </a:r>
              <a:endParaRPr lang="en-US" i="1" baseline="-25000" dirty="0"/>
            </a:p>
          </p:txBody>
        </p:sp>
      </p:grpSp>
      <p:sp>
        <p:nvSpPr>
          <p:cNvPr id="2" name="Freeform 1"/>
          <p:cNvSpPr/>
          <p:nvPr/>
        </p:nvSpPr>
        <p:spPr>
          <a:xfrm>
            <a:off x="638175" y="3521202"/>
            <a:ext cx="4705350" cy="2486025"/>
          </a:xfrm>
          <a:custGeom>
            <a:avLst/>
            <a:gdLst>
              <a:gd name="connsiteX0" fmla="*/ 0 w 4705350"/>
              <a:gd name="connsiteY0" fmla="*/ 9525 h 2486025"/>
              <a:gd name="connsiteX1" fmla="*/ 762000 w 4705350"/>
              <a:gd name="connsiteY1" fmla="*/ 1171575 h 2486025"/>
              <a:gd name="connsiteX2" fmla="*/ 1352550 w 4705350"/>
              <a:gd name="connsiteY2" fmla="*/ 2486025 h 2486025"/>
              <a:gd name="connsiteX3" fmla="*/ 3390900 w 4705350"/>
              <a:gd name="connsiteY3" fmla="*/ 2457450 h 2486025"/>
              <a:gd name="connsiteX4" fmla="*/ 3895725 w 4705350"/>
              <a:gd name="connsiteY4" fmla="*/ 1181100 h 2486025"/>
              <a:gd name="connsiteX5" fmla="*/ 4705350 w 4705350"/>
              <a:gd name="connsiteY5"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50" h="2486025">
                <a:moveTo>
                  <a:pt x="0" y="9525"/>
                </a:moveTo>
                <a:lnTo>
                  <a:pt x="762000" y="1171575"/>
                </a:lnTo>
                <a:lnTo>
                  <a:pt x="1352550" y="2486025"/>
                </a:lnTo>
                <a:lnTo>
                  <a:pt x="3390900" y="2457450"/>
                </a:lnTo>
                <a:lnTo>
                  <a:pt x="3895725" y="1181100"/>
                </a:lnTo>
                <a:lnTo>
                  <a:pt x="47053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438275" y="4588002"/>
            <a:ext cx="3086100" cy="1419225"/>
          </a:xfrm>
          <a:custGeom>
            <a:avLst/>
            <a:gdLst>
              <a:gd name="connsiteX0" fmla="*/ 0 w 3086100"/>
              <a:gd name="connsiteY0" fmla="*/ 123825 h 1419225"/>
              <a:gd name="connsiteX1" fmla="*/ 561975 w 3086100"/>
              <a:gd name="connsiteY1" fmla="*/ 1419225 h 1419225"/>
              <a:gd name="connsiteX2" fmla="*/ 2590800 w 3086100"/>
              <a:gd name="connsiteY2" fmla="*/ 1381125 h 1419225"/>
              <a:gd name="connsiteX3" fmla="*/ 3086100 w 3086100"/>
              <a:gd name="connsiteY3" fmla="*/ 104775 h 1419225"/>
              <a:gd name="connsiteX4" fmla="*/ 2943225 w 3086100"/>
              <a:gd name="connsiteY4" fmla="*/ 104775 h 1419225"/>
              <a:gd name="connsiteX5" fmla="*/ 2686050 w 3086100"/>
              <a:gd name="connsiteY5" fmla="*/ 95250 h 1419225"/>
              <a:gd name="connsiteX6" fmla="*/ 2619375 w 3086100"/>
              <a:gd name="connsiteY6" fmla="*/ 76200 h 1419225"/>
              <a:gd name="connsiteX7" fmla="*/ 2581275 w 3086100"/>
              <a:gd name="connsiteY7" fmla="*/ 66675 h 1419225"/>
              <a:gd name="connsiteX8" fmla="*/ 2552700 w 3086100"/>
              <a:gd name="connsiteY8" fmla="*/ 57150 h 1419225"/>
              <a:gd name="connsiteX9" fmla="*/ 2505075 w 3086100"/>
              <a:gd name="connsiteY9" fmla="*/ 47625 h 1419225"/>
              <a:gd name="connsiteX10" fmla="*/ 1990725 w 3086100"/>
              <a:gd name="connsiteY10" fmla="*/ 47625 h 1419225"/>
              <a:gd name="connsiteX11" fmla="*/ 1933575 w 3086100"/>
              <a:gd name="connsiteY11" fmla="*/ 38100 h 1419225"/>
              <a:gd name="connsiteX12" fmla="*/ 1866900 w 3086100"/>
              <a:gd name="connsiteY12" fmla="*/ 28575 h 1419225"/>
              <a:gd name="connsiteX13" fmla="*/ 1647825 w 3086100"/>
              <a:gd name="connsiteY13" fmla="*/ 38100 h 1419225"/>
              <a:gd name="connsiteX14" fmla="*/ 1590675 w 3086100"/>
              <a:gd name="connsiteY14" fmla="*/ 57150 h 1419225"/>
              <a:gd name="connsiteX15" fmla="*/ 1562100 w 3086100"/>
              <a:gd name="connsiteY15" fmla="*/ 66675 h 1419225"/>
              <a:gd name="connsiteX16" fmla="*/ 1457325 w 3086100"/>
              <a:gd name="connsiteY16" fmla="*/ 57150 h 1419225"/>
              <a:gd name="connsiteX17" fmla="*/ 1381125 w 3086100"/>
              <a:gd name="connsiteY17" fmla="*/ 19050 h 1419225"/>
              <a:gd name="connsiteX18" fmla="*/ 1285875 w 3086100"/>
              <a:gd name="connsiteY18" fmla="*/ 0 h 1419225"/>
              <a:gd name="connsiteX19" fmla="*/ 1133475 w 3086100"/>
              <a:gd name="connsiteY19" fmla="*/ 9525 h 1419225"/>
              <a:gd name="connsiteX20" fmla="*/ 1076325 w 3086100"/>
              <a:gd name="connsiteY20" fmla="*/ 19050 h 1419225"/>
              <a:gd name="connsiteX21" fmla="*/ 1009650 w 3086100"/>
              <a:gd name="connsiteY21" fmla="*/ 28575 h 1419225"/>
              <a:gd name="connsiteX22" fmla="*/ 942975 w 3086100"/>
              <a:gd name="connsiteY22" fmla="*/ 47625 h 1419225"/>
              <a:gd name="connsiteX23" fmla="*/ 847725 w 3086100"/>
              <a:gd name="connsiteY23" fmla="*/ 66675 h 1419225"/>
              <a:gd name="connsiteX24" fmla="*/ 628650 w 3086100"/>
              <a:gd name="connsiteY24" fmla="*/ 85725 h 1419225"/>
              <a:gd name="connsiteX25" fmla="*/ 542925 w 3086100"/>
              <a:gd name="connsiteY25" fmla="*/ 114300 h 1419225"/>
              <a:gd name="connsiteX26" fmla="*/ 514350 w 3086100"/>
              <a:gd name="connsiteY26" fmla="*/ 123825 h 1419225"/>
              <a:gd name="connsiteX27" fmla="*/ 485775 w 3086100"/>
              <a:gd name="connsiteY27" fmla="*/ 142875 h 1419225"/>
              <a:gd name="connsiteX28" fmla="*/ 0 w 3086100"/>
              <a:gd name="connsiteY28" fmla="*/ 123825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6100" h="1419225">
                <a:moveTo>
                  <a:pt x="0" y="123825"/>
                </a:moveTo>
                <a:lnTo>
                  <a:pt x="561975" y="1419225"/>
                </a:lnTo>
                <a:lnTo>
                  <a:pt x="2590800" y="1381125"/>
                </a:lnTo>
                <a:lnTo>
                  <a:pt x="3086100" y="104775"/>
                </a:lnTo>
                <a:lnTo>
                  <a:pt x="2943225" y="104775"/>
                </a:lnTo>
                <a:cubicBezTo>
                  <a:pt x="2857500" y="101600"/>
                  <a:pt x="2771656" y="100773"/>
                  <a:pt x="2686050" y="95250"/>
                </a:cubicBezTo>
                <a:cubicBezTo>
                  <a:pt x="2666819" y="94009"/>
                  <a:pt x="2638426" y="81643"/>
                  <a:pt x="2619375" y="76200"/>
                </a:cubicBezTo>
                <a:cubicBezTo>
                  <a:pt x="2606788" y="72604"/>
                  <a:pt x="2593862" y="70271"/>
                  <a:pt x="2581275" y="66675"/>
                </a:cubicBezTo>
                <a:cubicBezTo>
                  <a:pt x="2571621" y="63917"/>
                  <a:pt x="2562440" y="59585"/>
                  <a:pt x="2552700" y="57150"/>
                </a:cubicBezTo>
                <a:cubicBezTo>
                  <a:pt x="2536994" y="53223"/>
                  <a:pt x="2520950" y="50800"/>
                  <a:pt x="2505075" y="47625"/>
                </a:cubicBezTo>
                <a:cubicBezTo>
                  <a:pt x="2257974" y="61353"/>
                  <a:pt x="2313896" y="63014"/>
                  <a:pt x="1990725" y="47625"/>
                </a:cubicBezTo>
                <a:cubicBezTo>
                  <a:pt x="1971434" y="46706"/>
                  <a:pt x="1952663" y="41037"/>
                  <a:pt x="1933575" y="38100"/>
                </a:cubicBezTo>
                <a:cubicBezTo>
                  <a:pt x="1911385" y="34686"/>
                  <a:pt x="1889125" y="31750"/>
                  <a:pt x="1866900" y="28575"/>
                </a:cubicBezTo>
                <a:cubicBezTo>
                  <a:pt x="1793875" y="31750"/>
                  <a:pt x="1720531" y="30579"/>
                  <a:pt x="1647825" y="38100"/>
                </a:cubicBezTo>
                <a:cubicBezTo>
                  <a:pt x="1627851" y="40166"/>
                  <a:pt x="1609725" y="50800"/>
                  <a:pt x="1590675" y="57150"/>
                </a:cubicBezTo>
                <a:lnTo>
                  <a:pt x="1562100" y="66675"/>
                </a:lnTo>
                <a:cubicBezTo>
                  <a:pt x="1527175" y="63500"/>
                  <a:pt x="1491239" y="66075"/>
                  <a:pt x="1457325" y="57150"/>
                </a:cubicBezTo>
                <a:cubicBezTo>
                  <a:pt x="1429862" y="49923"/>
                  <a:pt x="1408972" y="24619"/>
                  <a:pt x="1381125" y="19050"/>
                </a:cubicBezTo>
                <a:lnTo>
                  <a:pt x="1285875" y="0"/>
                </a:lnTo>
                <a:cubicBezTo>
                  <a:pt x="1235075" y="3175"/>
                  <a:pt x="1184165" y="4917"/>
                  <a:pt x="1133475" y="9525"/>
                </a:cubicBezTo>
                <a:cubicBezTo>
                  <a:pt x="1114242" y="11273"/>
                  <a:pt x="1095413" y="16113"/>
                  <a:pt x="1076325" y="19050"/>
                </a:cubicBezTo>
                <a:cubicBezTo>
                  <a:pt x="1054135" y="22464"/>
                  <a:pt x="1031739" y="24559"/>
                  <a:pt x="1009650" y="28575"/>
                </a:cubicBezTo>
                <a:cubicBezTo>
                  <a:pt x="968707" y="36019"/>
                  <a:pt x="978679" y="37424"/>
                  <a:pt x="942975" y="47625"/>
                </a:cubicBezTo>
                <a:cubicBezTo>
                  <a:pt x="908263" y="57543"/>
                  <a:pt x="885148" y="61329"/>
                  <a:pt x="847725" y="66675"/>
                </a:cubicBezTo>
                <a:cubicBezTo>
                  <a:pt x="753123" y="80190"/>
                  <a:pt x="743066" y="78097"/>
                  <a:pt x="628650" y="85725"/>
                </a:cubicBezTo>
                <a:lnTo>
                  <a:pt x="542925" y="114300"/>
                </a:lnTo>
                <a:cubicBezTo>
                  <a:pt x="533400" y="117475"/>
                  <a:pt x="522704" y="118256"/>
                  <a:pt x="514350" y="123825"/>
                </a:cubicBezTo>
                <a:cubicBezTo>
                  <a:pt x="504825" y="130175"/>
                  <a:pt x="497215" y="142451"/>
                  <a:pt x="485775" y="142875"/>
                </a:cubicBezTo>
                <a:cubicBezTo>
                  <a:pt x="323961" y="148868"/>
                  <a:pt x="161925" y="142875"/>
                  <a:pt x="0" y="12382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139483" y="3798610"/>
            <a:ext cx="7057317" cy="1245723"/>
            <a:chOff x="1139483" y="3798610"/>
            <a:chExt cx="7057317" cy="1245723"/>
          </a:xfrm>
        </p:grpSpPr>
        <p:cxnSp>
          <p:nvCxnSpPr>
            <p:cNvPr id="35" name="Straight Connector 34"/>
            <p:cNvCxnSpPr/>
            <p:nvPr/>
          </p:nvCxnSpPr>
          <p:spPr>
            <a:xfrm flipV="1">
              <a:off x="7255903" y="3798610"/>
              <a:ext cx="940897" cy="73626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139483" y="4110347"/>
              <a:ext cx="3685736" cy="933986"/>
            </a:xfrm>
            <a:custGeom>
              <a:avLst/>
              <a:gdLst>
                <a:gd name="connsiteX0" fmla="*/ 3514725 w 3962400"/>
                <a:gd name="connsiteY0" fmla="*/ 766714 h 938164"/>
                <a:gd name="connsiteX1" fmla="*/ 3962400 w 3962400"/>
                <a:gd name="connsiteY1" fmla="*/ 119014 h 938164"/>
                <a:gd name="connsiteX2" fmla="*/ 3714750 w 3962400"/>
                <a:gd name="connsiteY2" fmla="*/ 109489 h 938164"/>
                <a:gd name="connsiteX3" fmla="*/ 3467100 w 3962400"/>
                <a:gd name="connsiteY3" fmla="*/ 99964 h 938164"/>
                <a:gd name="connsiteX4" fmla="*/ 3000375 w 3962400"/>
                <a:gd name="connsiteY4" fmla="*/ 90439 h 938164"/>
                <a:gd name="connsiteX5" fmla="*/ 2971800 w 3962400"/>
                <a:gd name="connsiteY5" fmla="*/ 80914 h 938164"/>
                <a:gd name="connsiteX6" fmla="*/ 2886075 w 3962400"/>
                <a:gd name="connsiteY6" fmla="*/ 61864 h 938164"/>
                <a:gd name="connsiteX7" fmla="*/ 2857500 w 3962400"/>
                <a:gd name="connsiteY7" fmla="*/ 52339 h 938164"/>
                <a:gd name="connsiteX8" fmla="*/ 2714625 w 3962400"/>
                <a:gd name="connsiteY8" fmla="*/ 42814 h 938164"/>
                <a:gd name="connsiteX9" fmla="*/ 2657475 w 3962400"/>
                <a:gd name="connsiteY9" fmla="*/ 33289 h 938164"/>
                <a:gd name="connsiteX10" fmla="*/ 2628900 w 3962400"/>
                <a:gd name="connsiteY10" fmla="*/ 23764 h 938164"/>
                <a:gd name="connsiteX11" fmla="*/ 2486025 w 3962400"/>
                <a:gd name="connsiteY11" fmla="*/ 14239 h 938164"/>
                <a:gd name="connsiteX12" fmla="*/ 2257425 w 3962400"/>
                <a:gd name="connsiteY12" fmla="*/ 14239 h 938164"/>
                <a:gd name="connsiteX13" fmla="*/ 1695450 w 3962400"/>
                <a:gd name="connsiteY13" fmla="*/ 42814 h 938164"/>
                <a:gd name="connsiteX14" fmla="*/ 1666875 w 3962400"/>
                <a:gd name="connsiteY14" fmla="*/ 61864 h 938164"/>
                <a:gd name="connsiteX15" fmla="*/ 1600200 w 3962400"/>
                <a:gd name="connsiteY15" fmla="*/ 80914 h 938164"/>
                <a:gd name="connsiteX16" fmla="*/ 1495425 w 3962400"/>
                <a:gd name="connsiteY16" fmla="*/ 71389 h 938164"/>
                <a:gd name="connsiteX17" fmla="*/ 1457325 w 3962400"/>
                <a:gd name="connsiteY17" fmla="*/ 61864 h 938164"/>
                <a:gd name="connsiteX18" fmla="*/ 1409700 w 3962400"/>
                <a:gd name="connsiteY18" fmla="*/ 52339 h 938164"/>
                <a:gd name="connsiteX19" fmla="*/ 1266825 w 3962400"/>
                <a:gd name="connsiteY19" fmla="*/ 61864 h 938164"/>
                <a:gd name="connsiteX20" fmla="*/ 1200150 w 3962400"/>
                <a:gd name="connsiteY20" fmla="*/ 90439 h 938164"/>
                <a:gd name="connsiteX21" fmla="*/ 1114425 w 3962400"/>
                <a:gd name="connsiteY21" fmla="*/ 128539 h 938164"/>
                <a:gd name="connsiteX22" fmla="*/ 628650 w 3962400"/>
                <a:gd name="connsiteY22" fmla="*/ 119014 h 938164"/>
                <a:gd name="connsiteX23" fmla="*/ 571500 w 3962400"/>
                <a:gd name="connsiteY23" fmla="*/ 128539 h 938164"/>
                <a:gd name="connsiteX24" fmla="*/ 390525 w 3962400"/>
                <a:gd name="connsiteY24" fmla="*/ 109489 h 938164"/>
                <a:gd name="connsiteX25" fmla="*/ 304800 w 3962400"/>
                <a:gd name="connsiteY25" fmla="*/ 71389 h 938164"/>
                <a:gd name="connsiteX26" fmla="*/ 247650 w 3962400"/>
                <a:gd name="connsiteY26" fmla="*/ 52339 h 938164"/>
                <a:gd name="connsiteX27" fmla="*/ 171450 w 3962400"/>
                <a:gd name="connsiteY27" fmla="*/ 61864 h 938164"/>
                <a:gd name="connsiteX28" fmla="*/ 85725 w 3962400"/>
                <a:gd name="connsiteY28" fmla="*/ 71389 h 938164"/>
                <a:gd name="connsiteX29" fmla="*/ 19050 w 3962400"/>
                <a:gd name="connsiteY29" fmla="*/ 99964 h 938164"/>
                <a:gd name="connsiteX30" fmla="*/ 0 w 3962400"/>
                <a:gd name="connsiteY30" fmla="*/ 109489 h 938164"/>
                <a:gd name="connsiteX31" fmla="*/ 533400 w 3962400"/>
                <a:gd name="connsiteY31" fmla="*/ 938164 h 938164"/>
                <a:gd name="connsiteX32" fmla="*/ 3438525 w 3962400"/>
                <a:gd name="connsiteY32" fmla="*/ 909589 h 938164"/>
                <a:gd name="connsiteX33" fmla="*/ 3514725 w 3962400"/>
                <a:gd name="connsiteY33" fmla="*/ 766714 h 93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62400" h="938164">
                  <a:moveTo>
                    <a:pt x="3514725" y="766714"/>
                  </a:moveTo>
                  <a:lnTo>
                    <a:pt x="3962400" y="119014"/>
                  </a:lnTo>
                  <a:lnTo>
                    <a:pt x="3714750" y="109489"/>
                  </a:lnTo>
                  <a:lnTo>
                    <a:pt x="3467100" y="99964"/>
                  </a:lnTo>
                  <a:lnTo>
                    <a:pt x="3000375" y="90439"/>
                  </a:lnTo>
                  <a:cubicBezTo>
                    <a:pt x="2990342" y="90053"/>
                    <a:pt x="2981540" y="83349"/>
                    <a:pt x="2971800" y="80914"/>
                  </a:cubicBezTo>
                  <a:cubicBezTo>
                    <a:pt x="2893234" y="61272"/>
                    <a:pt x="2954521" y="81420"/>
                    <a:pt x="2886075" y="61864"/>
                  </a:cubicBezTo>
                  <a:cubicBezTo>
                    <a:pt x="2876421" y="59106"/>
                    <a:pt x="2867479" y="53448"/>
                    <a:pt x="2857500" y="52339"/>
                  </a:cubicBezTo>
                  <a:cubicBezTo>
                    <a:pt x="2810061" y="47068"/>
                    <a:pt x="2762250" y="45989"/>
                    <a:pt x="2714625" y="42814"/>
                  </a:cubicBezTo>
                  <a:cubicBezTo>
                    <a:pt x="2695575" y="39639"/>
                    <a:pt x="2676328" y="37479"/>
                    <a:pt x="2657475" y="33289"/>
                  </a:cubicBezTo>
                  <a:cubicBezTo>
                    <a:pt x="2647674" y="31111"/>
                    <a:pt x="2638879" y="24873"/>
                    <a:pt x="2628900" y="23764"/>
                  </a:cubicBezTo>
                  <a:cubicBezTo>
                    <a:pt x="2581461" y="18493"/>
                    <a:pt x="2533650" y="17414"/>
                    <a:pt x="2486025" y="14239"/>
                  </a:cubicBezTo>
                  <a:cubicBezTo>
                    <a:pt x="2388268" y="-10200"/>
                    <a:pt x="2451172" y="1603"/>
                    <a:pt x="2257425" y="14239"/>
                  </a:cubicBezTo>
                  <a:cubicBezTo>
                    <a:pt x="1787191" y="44906"/>
                    <a:pt x="2242016" y="26251"/>
                    <a:pt x="1695450" y="42814"/>
                  </a:cubicBezTo>
                  <a:cubicBezTo>
                    <a:pt x="1685925" y="49164"/>
                    <a:pt x="1677114" y="56744"/>
                    <a:pt x="1666875" y="61864"/>
                  </a:cubicBezTo>
                  <a:cubicBezTo>
                    <a:pt x="1653210" y="68696"/>
                    <a:pt x="1612407" y="77862"/>
                    <a:pt x="1600200" y="80914"/>
                  </a:cubicBezTo>
                  <a:cubicBezTo>
                    <a:pt x="1565275" y="77739"/>
                    <a:pt x="1530186" y="76024"/>
                    <a:pt x="1495425" y="71389"/>
                  </a:cubicBezTo>
                  <a:cubicBezTo>
                    <a:pt x="1482449" y="69659"/>
                    <a:pt x="1470104" y="64704"/>
                    <a:pt x="1457325" y="61864"/>
                  </a:cubicBezTo>
                  <a:cubicBezTo>
                    <a:pt x="1441521" y="58352"/>
                    <a:pt x="1425575" y="55514"/>
                    <a:pt x="1409700" y="52339"/>
                  </a:cubicBezTo>
                  <a:cubicBezTo>
                    <a:pt x="1362075" y="55514"/>
                    <a:pt x="1314264" y="56593"/>
                    <a:pt x="1266825" y="61864"/>
                  </a:cubicBezTo>
                  <a:cubicBezTo>
                    <a:pt x="1245598" y="64223"/>
                    <a:pt x="1217788" y="83384"/>
                    <a:pt x="1200150" y="90439"/>
                  </a:cubicBezTo>
                  <a:cubicBezTo>
                    <a:pt x="1115137" y="124444"/>
                    <a:pt x="1169401" y="91888"/>
                    <a:pt x="1114425" y="128539"/>
                  </a:cubicBezTo>
                  <a:cubicBezTo>
                    <a:pt x="806728" y="101783"/>
                    <a:pt x="968604" y="106873"/>
                    <a:pt x="628650" y="119014"/>
                  </a:cubicBezTo>
                  <a:cubicBezTo>
                    <a:pt x="609600" y="122189"/>
                    <a:pt x="590813" y="128539"/>
                    <a:pt x="571500" y="128539"/>
                  </a:cubicBezTo>
                  <a:cubicBezTo>
                    <a:pt x="528190" y="128539"/>
                    <a:pt x="443271" y="123874"/>
                    <a:pt x="390525" y="109489"/>
                  </a:cubicBezTo>
                  <a:cubicBezTo>
                    <a:pt x="243725" y="69453"/>
                    <a:pt x="395000" y="111478"/>
                    <a:pt x="304800" y="71389"/>
                  </a:cubicBezTo>
                  <a:cubicBezTo>
                    <a:pt x="286450" y="63234"/>
                    <a:pt x="247650" y="52339"/>
                    <a:pt x="247650" y="52339"/>
                  </a:cubicBezTo>
                  <a:lnTo>
                    <a:pt x="171450" y="61864"/>
                  </a:lnTo>
                  <a:cubicBezTo>
                    <a:pt x="142896" y="65223"/>
                    <a:pt x="113918" y="65750"/>
                    <a:pt x="85725" y="71389"/>
                  </a:cubicBezTo>
                  <a:cubicBezTo>
                    <a:pt x="34550" y="81624"/>
                    <a:pt x="40485" y="78529"/>
                    <a:pt x="19050" y="99964"/>
                  </a:cubicBezTo>
                  <a:lnTo>
                    <a:pt x="0" y="109489"/>
                  </a:lnTo>
                  <a:lnTo>
                    <a:pt x="533400" y="938164"/>
                  </a:lnTo>
                  <a:lnTo>
                    <a:pt x="3438525" y="909589"/>
                  </a:lnTo>
                  <a:lnTo>
                    <a:pt x="3514725" y="766714"/>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56266" y="470327"/>
            <a:ext cx="3511474" cy="830997"/>
          </a:xfrm>
          <a:prstGeom prst="rect">
            <a:avLst/>
          </a:prstGeom>
          <a:noFill/>
        </p:spPr>
        <p:txBody>
          <a:bodyPr wrap="none" rtlCol="0">
            <a:spAutoFit/>
          </a:bodyPr>
          <a:lstStyle/>
          <a:p>
            <a:r>
              <a:rPr lang="en-US" sz="2400" i="1" dirty="0" smtClean="0"/>
              <a:t>Static channel morphology</a:t>
            </a:r>
          </a:p>
          <a:p>
            <a:r>
              <a:rPr lang="en-US" sz="2400" i="1" dirty="0"/>
              <a:t>C</a:t>
            </a:r>
            <a:r>
              <a:rPr lang="en-US" sz="2400" i="1" dirty="0" smtClean="0"/>
              <a:t>onfined channels</a:t>
            </a:r>
            <a:endParaRPr lang="en-US" sz="2400" i="1" dirty="0"/>
          </a:p>
        </p:txBody>
      </p:sp>
      <p:grpSp>
        <p:nvGrpSpPr>
          <p:cNvPr id="11" name="Group 10"/>
          <p:cNvGrpSpPr/>
          <p:nvPr/>
        </p:nvGrpSpPr>
        <p:grpSpPr>
          <a:xfrm>
            <a:off x="-28989" y="1432417"/>
            <a:ext cx="4807280" cy="1301949"/>
            <a:chOff x="-28989" y="1432417"/>
            <a:chExt cx="4807280" cy="1301949"/>
          </a:xfrm>
        </p:grpSpPr>
        <p:sp>
          <p:nvSpPr>
            <p:cNvPr id="8" name="TextBox 7"/>
            <p:cNvSpPr txBox="1"/>
            <p:nvPr/>
          </p:nvSpPr>
          <p:spPr>
            <a:xfrm>
              <a:off x="2816664" y="2365034"/>
              <a:ext cx="1961627" cy="369332"/>
            </a:xfrm>
            <a:prstGeom prst="rect">
              <a:avLst/>
            </a:prstGeom>
            <a:noFill/>
          </p:spPr>
          <p:txBody>
            <a:bodyPr wrap="none" rtlCol="0">
              <a:spAutoFit/>
            </a:bodyPr>
            <a:lstStyle/>
            <a:p>
              <a:r>
                <a:rPr lang="en-US" dirty="0" smtClean="0"/>
                <a:t>(Parker et al. 2007)</a:t>
              </a:r>
              <a:endParaRPr lang="en-US" dirty="0"/>
            </a:p>
          </p:txBody>
        </p:sp>
        <p:grpSp>
          <p:nvGrpSpPr>
            <p:cNvPr id="9" name="Group 8"/>
            <p:cNvGrpSpPr/>
            <p:nvPr/>
          </p:nvGrpSpPr>
          <p:grpSpPr>
            <a:xfrm>
              <a:off x="-28989" y="1432417"/>
              <a:ext cx="4499117" cy="830997"/>
              <a:chOff x="-28989" y="1432417"/>
              <a:chExt cx="4499117" cy="830997"/>
            </a:xfrm>
          </p:grpSpPr>
          <p:sp>
            <p:nvSpPr>
              <p:cNvPr id="7" name="Rectangle 6"/>
              <p:cNvSpPr/>
              <p:nvPr/>
            </p:nvSpPr>
            <p:spPr>
              <a:xfrm>
                <a:off x="-28989" y="1432417"/>
                <a:ext cx="4499117" cy="830997"/>
              </a:xfrm>
              <a:prstGeom prst="rect">
                <a:avLst/>
              </a:prstGeom>
            </p:spPr>
            <p:txBody>
              <a:bodyPr wrap="none">
                <a:spAutoFit/>
              </a:bodyPr>
              <a:lstStyle/>
              <a:p>
                <a:r>
                  <a:rPr lang="en-US" sz="2400" i="1" dirty="0" err="1" smtClean="0"/>
                  <a:t>Q</a:t>
                </a:r>
                <a:r>
                  <a:rPr lang="en-US" sz="2400" i="1" baseline="-25000" dirty="0" err="1" smtClean="0"/>
                  <a:t>bf</a:t>
                </a:r>
                <a:r>
                  <a:rPr lang="en-US" sz="2400" i="1" baseline="-25000" dirty="0" smtClean="0"/>
                  <a:t> </a:t>
                </a:r>
                <a:r>
                  <a:rPr lang="en-US" sz="2400" dirty="0" smtClean="0"/>
                  <a:t>= 3.732*</a:t>
                </a:r>
                <a:r>
                  <a:rPr lang="en-US" sz="2400" i="1" dirty="0" err="1" smtClean="0"/>
                  <a:t>w</a:t>
                </a:r>
                <a:r>
                  <a:rPr lang="en-US" sz="2400" i="1" baseline="-25000" dirty="0" err="1" smtClean="0"/>
                  <a:t>bf</a:t>
                </a:r>
                <a:r>
                  <a:rPr lang="en-US" sz="2400" i="1" dirty="0" smtClean="0"/>
                  <a:t>*</a:t>
                </a:r>
                <a:r>
                  <a:rPr lang="en-US" sz="2400" i="1" dirty="0" err="1" smtClean="0"/>
                  <a:t>h</a:t>
                </a:r>
                <a:r>
                  <a:rPr lang="en-US" sz="2400" i="1" baseline="-25000" dirty="0" err="1" smtClean="0"/>
                  <a:t>new</a:t>
                </a:r>
                <a:r>
                  <a:rPr lang="en-US" sz="2400" i="1" dirty="0" smtClean="0"/>
                  <a:t>*</a:t>
                </a:r>
              </a:p>
              <a:p>
                <a:r>
                  <a:rPr lang="en-US" sz="2400" i="1" dirty="0"/>
                  <a:t>	</a:t>
                </a:r>
                <a:r>
                  <a:rPr lang="en-US" sz="2400" i="1" dirty="0" smtClean="0"/>
                  <a:t>√(g*</a:t>
                </a:r>
                <a:r>
                  <a:rPr lang="en-US" sz="2400" i="1" dirty="0" err="1" smtClean="0"/>
                  <a:t>h</a:t>
                </a:r>
                <a:r>
                  <a:rPr lang="en-US" sz="2400" i="1" baseline="-25000" dirty="0" err="1" smtClean="0"/>
                  <a:t>new</a:t>
                </a:r>
                <a:r>
                  <a:rPr lang="en-US" sz="2400" i="1" dirty="0" smtClean="0"/>
                  <a:t>*S)*(</a:t>
                </a:r>
                <a:r>
                  <a:rPr lang="en-US" sz="2400" i="1" dirty="0" err="1" smtClean="0"/>
                  <a:t>h</a:t>
                </a:r>
                <a:r>
                  <a:rPr lang="en-US" sz="2400" i="1" baseline="-25000" dirty="0" err="1" smtClean="0"/>
                  <a:t>new</a:t>
                </a:r>
                <a:r>
                  <a:rPr lang="en-US" sz="2400" dirty="0" smtClean="0"/>
                  <a:t>/D</a:t>
                </a:r>
                <a:r>
                  <a:rPr lang="en-US" sz="2400" baseline="-25000" dirty="0" smtClean="0"/>
                  <a:t>50</a:t>
                </a:r>
                <a:r>
                  <a:rPr lang="en-US" sz="2400" dirty="0" smtClean="0"/>
                  <a:t>)</a:t>
                </a:r>
                <a:r>
                  <a:rPr lang="en-US" sz="2400" baseline="30000" dirty="0" smtClean="0"/>
                  <a:t>0.2645</a:t>
                </a:r>
                <a:endParaRPr lang="en-US" sz="2400" i="1" baseline="30000" dirty="0"/>
              </a:p>
            </p:txBody>
          </p:sp>
          <p:cxnSp>
            <p:nvCxnSpPr>
              <p:cNvPr id="10" name="Straight Connector 9"/>
              <p:cNvCxnSpPr/>
              <p:nvPr/>
            </p:nvCxnSpPr>
            <p:spPr>
              <a:xfrm flipV="1">
                <a:off x="1139483" y="1901952"/>
                <a:ext cx="1189189" cy="121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3864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a:endCxn id="10" idx="0"/>
          </p:cNvCxnSpPr>
          <p:nvPr/>
        </p:nvCxnSpPr>
        <p:spPr>
          <a:xfrm>
            <a:off x="3954633"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965789"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097090" y="5712036"/>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4633"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957270"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965790"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969754"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67216"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cxnSp>
        <p:nvCxnSpPr>
          <p:cNvPr id="49" name="Elbow Connector 48"/>
          <p:cNvCxnSpPr>
            <a:stCxn id="6" idx="2"/>
            <a:endCxn id="7" idx="3"/>
          </p:cNvCxnSpPr>
          <p:nvPr/>
        </p:nvCxnSpPr>
        <p:spPr>
          <a:xfrm rot="5400000">
            <a:off x="4242231"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73401"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511163"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698560" y="3896453"/>
            <a:ext cx="1791286" cy="584775"/>
          </a:xfrm>
          <a:prstGeom prst="rect">
            <a:avLst/>
          </a:prstGeom>
          <a:solidFill>
            <a:srgbClr val="C89BCF"/>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615110"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39" name="TextBox 38"/>
          <p:cNvSpPr txBox="1"/>
          <p:nvPr/>
        </p:nvSpPr>
        <p:spPr>
          <a:xfrm>
            <a:off x="4413627" y="4693871"/>
            <a:ext cx="769741" cy="461665"/>
          </a:xfrm>
          <a:prstGeom prst="rect">
            <a:avLst/>
          </a:prstGeom>
          <a:solidFill>
            <a:srgbClr val="BCCAE5"/>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40" name="TextBox 39"/>
          <p:cNvSpPr txBox="1"/>
          <p:nvPr/>
        </p:nvSpPr>
        <p:spPr>
          <a:xfrm>
            <a:off x="5708289" y="4669757"/>
            <a:ext cx="983063" cy="461665"/>
          </a:xfrm>
          <a:prstGeom prst="rect">
            <a:avLst/>
          </a:prstGeom>
          <a:solidFill>
            <a:srgbClr val="BCCAE5"/>
          </a:solidFill>
        </p:spPr>
        <p:txBody>
          <a:bodyPr wrap="square" rtlCol="0">
            <a:spAutoFit/>
          </a:bodyPr>
          <a:lstStyle/>
          <a:p>
            <a:pPr algn="ctr"/>
            <a:r>
              <a:rPr lang="en-US" sz="1200" dirty="0" smtClean="0"/>
              <a:t>Unconfined </a:t>
            </a:r>
          </a:p>
          <a:p>
            <a:pPr algn="ctr"/>
            <a:r>
              <a:rPr lang="en-US" sz="1200" dirty="0" smtClean="0"/>
              <a:t>valley</a:t>
            </a:r>
            <a:endParaRPr lang="en-US" sz="1200" dirty="0"/>
          </a:p>
        </p:txBody>
      </p:sp>
    </p:spTree>
    <p:extLst>
      <p:ext uri="{BB962C8B-B14F-4D97-AF65-F5344CB8AC3E}">
        <p14:creationId xmlns:p14="http://schemas.microsoft.com/office/powerpoint/2010/main" val="2000547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864" y="792480"/>
            <a:ext cx="7813569" cy="5386090"/>
          </a:xfrm>
          <a:prstGeom prst="rect">
            <a:avLst/>
          </a:prstGeom>
          <a:noFill/>
        </p:spPr>
        <p:txBody>
          <a:bodyPr wrap="square" rtlCol="0">
            <a:spAutoFit/>
          </a:bodyPr>
          <a:lstStyle/>
          <a:p>
            <a:r>
              <a:rPr lang="en-US" sz="3600" dirty="0" smtClean="0"/>
              <a:t>Objectives:</a:t>
            </a:r>
          </a:p>
          <a:p>
            <a:endParaRPr lang="en-US" sz="2800" dirty="0" smtClean="0"/>
          </a:p>
          <a:p>
            <a:pPr marL="457200" indent="-457200">
              <a:buFont typeface="Arial" panose="020B0604020202020204" pitchFamily="34" charset="0"/>
              <a:buChar char="•"/>
            </a:pPr>
            <a:r>
              <a:rPr lang="en-US" sz="2800" dirty="0" smtClean="0"/>
              <a:t>Determine the vulnerability of watersheds on the </a:t>
            </a:r>
            <a:r>
              <a:rPr lang="en-US" sz="2800" dirty="0" err="1" smtClean="0"/>
              <a:t>Tongass</a:t>
            </a:r>
            <a:r>
              <a:rPr lang="en-US" sz="2800" dirty="0" smtClean="0"/>
              <a:t> National Forest to the potential impacts of climate change.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Focus on changes in flood disturbance in response to trends for a warmer, wetter climate.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Determine the impact of increases in mean annual flooding on spawning habitat for Pacific salmon.</a:t>
            </a:r>
          </a:p>
        </p:txBody>
      </p:sp>
    </p:spTree>
    <p:extLst>
      <p:ext uri="{BB962C8B-B14F-4D97-AF65-F5344CB8AC3E}">
        <p14:creationId xmlns:p14="http://schemas.microsoft.com/office/powerpoint/2010/main" val="2493394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a:endCxn id="10" idx="0"/>
          </p:cNvCxnSpPr>
          <p:nvPr/>
        </p:nvCxnSpPr>
        <p:spPr>
          <a:xfrm>
            <a:off x="3954633"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965789"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32245" y="5722172"/>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03660" y="5712036"/>
            <a:ext cx="0" cy="321283"/>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4633"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954633" y="6382859"/>
            <a:ext cx="660478" cy="4840"/>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957270"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3" idx="0"/>
          </p:cNvCxnSpPr>
          <p:nvPr/>
        </p:nvCxnSpPr>
        <p:spPr>
          <a:xfrm>
            <a:off x="3872799" y="3587858"/>
            <a:ext cx="1721404" cy="308595"/>
          </a:xfrm>
          <a:prstGeom prst="bentConnector2">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965790"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V="1">
            <a:off x="3981292" y="4486759"/>
            <a:ext cx="1402592" cy="565688"/>
          </a:xfrm>
          <a:prstGeom prst="bentConnector3">
            <a:avLst>
              <a:gd name="adj1" fmla="val 276"/>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969754"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flipV="1">
            <a:off x="3969756" y="4486758"/>
            <a:ext cx="2344027" cy="978649"/>
          </a:xfrm>
          <a:prstGeom prst="bentConnector3">
            <a:avLst>
              <a:gd name="adj1" fmla="val 8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67216"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sp>
        <p:nvSpPr>
          <p:cNvPr id="38" name="TextBox 37"/>
          <p:cNvSpPr txBox="1"/>
          <p:nvPr/>
        </p:nvSpPr>
        <p:spPr>
          <a:xfrm>
            <a:off x="4139748" y="3319580"/>
            <a:ext cx="1459117" cy="276999"/>
          </a:xfrm>
          <a:prstGeom prst="rect">
            <a:avLst/>
          </a:prstGeom>
          <a:noFill/>
        </p:spPr>
        <p:txBody>
          <a:bodyPr wrap="none" rtlCol="0">
            <a:spAutoFit/>
          </a:bodyPr>
          <a:lstStyle/>
          <a:p>
            <a:pPr algn="ctr"/>
            <a:r>
              <a:rPr lang="en-US" sz="1200" i="1" dirty="0" smtClean="0">
                <a:solidFill>
                  <a:schemeClr val="accent1">
                    <a:lumMod val="75000"/>
                  </a:schemeClr>
                </a:solidFill>
              </a:rPr>
              <a:t>dynamic adjustment</a:t>
            </a:r>
            <a:endParaRPr lang="en-US" sz="1200" i="1" dirty="0">
              <a:solidFill>
                <a:schemeClr val="accent1">
                  <a:lumMod val="75000"/>
                </a:schemeClr>
              </a:solidFill>
            </a:endParaRPr>
          </a:p>
        </p:txBody>
      </p:sp>
      <p:cxnSp>
        <p:nvCxnSpPr>
          <p:cNvPr id="49" name="Elbow Connector 48"/>
          <p:cNvCxnSpPr>
            <a:stCxn id="6" idx="2"/>
            <a:endCxn id="7" idx="3"/>
          </p:cNvCxnSpPr>
          <p:nvPr/>
        </p:nvCxnSpPr>
        <p:spPr>
          <a:xfrm rot="5400000">
            <a:off x="4242231"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73401"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511163"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698560" y="3896453"/>
            <a:ext cx="1791286" cy="584775"/>
          </a:xfrm>
          <a:prstGeom prst="rect">
            <a:avLst/>
          </a:prstGeom>
          <a:solidFill>
            <a:srgbClr val="C89BCF"/>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615110"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39" name="TextBox 38"/>
          <p:cNvSpPr txBox="1"/>
          <p:nvPr/>
        </p:nvSpPr>
        <p:spPr>
          <a:xfrm>
            <a:off x="4410700" y="4740923"/>
            <a:ext cx="769741" cy="461665"/>
          </a:xfrm>
          <a:prstGeom prst="rect">
            <a:avLst/>
          </a:prstGeom>
          <a:solidFill>
            <a:srgbClr val="BCCAE5"/>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114" name="Rectangle 113"/>
          <p:cNvSpPr/>
          <p:nvPr/>
        </p:nvSpPr>
        <p:spPr>
          <a:xfrm>
            <a:off x="6112305" y="4827722"/>
            <a:ext cx="263471" cy="33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722220" y="4764986"/>
            <a:ext cx="983063" cy="461665"/>
          </a:xfrm>
          <a:prstGeom prst="rect">
            <a:avLst/>
          </a:prstGeom>
          <a:solidFill>
            <a:srgbClr val="BEC9DB"/>
          </a:solidFill>
        </p:spPr>
        <p:txBody>
          <a:bodyPr wrap="square" rtlCol="0">
            <a:spAutoFit/>
          </a:bodyPr>
          <a:lstStyle/>
          <a:p>
            <a:pPr algn="ctr"/>
            <a:r>
              <a:rPr lang="en-US" sz="1200" dirty="0" smtClean="0"/>
              <a:t>Unconfined </a:t>
            </a:r>
          </a:p>
          <a:p>
            <a:pPr algn="ctr"/>
            <a:r>
              <a:rPr lang="en-US" sz="1200" dirty="0" smtClean="0"/>
              <a:t>valley</a:t>
            </a:r>
            <a:endParaRPr lang="en-US" sz="1200" dirty="0"/>
          </a:p>
        </p:txBody>
      </p:sp>
    </p:spTree>
    <p:extLst>
      <p:ext uri="{BB962C8B-B14F-4D97-AF65-F5344CB8AC3E}">
        <p14:creationId xmlns:p14="http://schemas.microsoft.com/office/powerpoint/2010/main" val="1313999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6512" y="1486789"/>
            <a:ext cx="8686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sz="2400" dirty="0" smtClean="0"/>
              <a:t> </a:t>
            </a:r>
            <a:r>
              <a:rPr lang="en-US" sz="2400" b="1" i="1" dirty="0" smtClean="0"/>
              <a:t>Slope does not change</a:t>
            </a:r>
            <a:r>
              <a:rPr lang="en-US" sz="2400" b="1" dirty="0" smtClean="0"/>
              <a:t>. </a:t>
            </a:r>
            <a:r>
              <a:rPr lang="en-US" sz="2400" dirty="0"/>
              <a:t>Readjusting river valley slope involves moving large amounts of sediment over long reaches, and typically requires long geomorphic time </a:t>
            </a:r>
            <a:r>
              <a:rPr lang="en-US" sz="2400" dirty="0" smtClean="0"/>
              <a:t>(thousands </a:t>
            </a:r>
            <a:r>
              <a:rPr lang="en-US" sz="2400" dirty="0"/>
              <a:t>of years or more).</a:t>
            </a:r>
          </a:p>
          <a:p>
            <a:pPr eaLnBrk="1" hangingPunct="1">
              <a:buFontTx/>
              <a:buChar char="•"/>
            </a:pPr>
            <a:endParaRPr lang="en-US" sz="2400" dirty="0" smtClean="0"/>
          </a:p>
          <a:p>
            <a:pPr>
              <a:buFontTx/>
              <a:buChar char="•"/>
            </a:pPr>
            <a:r>
              <a:rPr lang="en-US" sz="2400" dirty="0"/>
              <a:t> </a:t>
            </a:r>
            <a:r>
              <a:rPr lang="en-US" sz="2400" b="1" i="1" dirty="0" smtClean="0"/>
              <a:t>Bank-full width and depth change. </a:t>
            </a:r>
            <a:r>
              <a:rPr lang="en-US" sz="2400" dirty="0" smtClean="0"/>
              <a:t>Rivers </a:t>
            </a:r>
            <a:r>
              <a:rPr lang="en-US" sz="2400" dirty="0"/>
              <a:t>can readjust their bank-full depths and widths over relatively short geomorphic </a:t>
            </a:r>
            <a:r>
              <a:rPr lang="en-US" sz="2400" dirty="0" smtClean="0"/>
              <a:t>time (decades to centuries).</a:t>
            </a:r>
          </a:p>
          <a:p>
            <a:pPr>
              <a:buFontTx/>
              <a:buChar char="•"/>
            </a:pPr>
            <a:endParaRPr lang="en-US" sz="2400" dirty="0"/>
          </a:p>
          <a:p>
            <a:pPr>
              <a:buFontTx/>
              <a:buChar char="•"/>
            </a:pPr>
            <a:r>
              <a:rPr lang="en-US" sz="2400" i="1" dirty="0" smtClean="0"/>
              <a:t> </a:t>
            </a:r>
            <a:r>
              <a:rPr lang="en-US" sz="2400" b="1" i="1" dirty="0" smtClean="0"/>
              <a:t>D</a:t>
            </a:r>
            <a:r>
              <a:rPr lang="en-US" sz="2400" b="1" i="1" baseline="-25000" dirty="0" smtClean="0"/>
              <a:t>50</a:t>
            </a:r>
            <a:r>
              <a:rPr lang="en-US" sz="2400" b="1" i="1" dirty="0" smtClean="0"/>
              <a:t> changes</a:t>
            </a:r>
            <a:r>
              <a:rPr lang="en-US" sz="2400" i="1" dirty="0" smtClean="0"/>
              <a:t>. </a:t>
            </a:r>
            <a:r>
              <a:rPr lang="en-US" sz="2400" dirty="0" smtClean="0"/>
              <a:t>Rivers can readjust surface grain size over short geomorphic time (years to decades). </a:t>
            </a:r>
            <a:endParaRPr lang="en-US" sz="2400" dirty="0"/>
          </a:p>
          <a:p>
            <a:pPr eaLnBrk="1" hangingPunct="1"/>
            <a:endParaRPr lang="en-US" sz="2400" dirty="0"/>
          </a:p>
        </p:txBody>
      </p:sp>
      <p:sp>
        <p:nvSpPr>
          <p:cNvPr id="3" name="TextBox 2"/>
          <p:cNvSpPr txBox="1"/>
          <p:nvPr/>
        </p:nvSpPr>
        <p:spPr>
          <a:xfrm>
            <a:off x="286512" y="298641"/>
            <a:ext cx="8418576" cy="830997"/>
          </a:xfrm>
          <a:prstGeom prst="rect">
            <a:avLst/>
          </a:prstGeom>
          <a:solidFill>
            <a:schemeClr val="bg2"/>
          </a:solidFill>
          <a:ln>
            <a:solidFill>
              <a:schemeClr val="tx1"/>
            </a:solidFill>
          </a:ln>
        </p:spPr>
        <p:txBody>
          <a:bodyPr wrap="square" rtlCol="0">
            <a:spAutoFit/>
          </a:bodyPr>
          <a:lstStyle/>
          <a:p>
            <a:pPr algn="ctr"/>
            <a:r>
              <a:rPr lang="en-US" sz="2400" b="1" dirty="0" smtClean="0"/>
              <a:t>Mutual adjustment of stream channel </a:t>
            </a:r>
          </a:p>
          <a:p>
            <a:pPr algn="ctr"/>
            <a:r>
              <a:rPr lang="en-US" sz="2400" b="1" dirty="0" smtClean="0"/>
              <a:t>parameters to changing discharge</a:t>
            </a:r>
            <a:endParaRPr lang="en-US" sz="2400" b="1" dirty="0"/>
          </a:p>
        </p:txBody>
      </p:sp>
      <p:sp>
        <p:nvSpPr>
          <p:cNvPr id="4" name="Slide Number Placeholder 3"/>
          <p:cNvSpPr>
            <a:spLocks noGrp="1"/>
          </p:cNvSpPr>
          <p:nvPr>
            <p:ph type="sldNum" sz="quarter" idx="12"/>
          </p:nvPr>
        </p:nvSpPr>
        <p:spPr>
          <a:xfrm>
            <a:off x="6394704" y="6003130"/>
            <a:ext cx="21336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400" dirty="0" smtClean="0"/>
              <a:t>Gary Parker 2007</a:t>
            </a:r>
            <a:endParaRPr lang="en-US" sz="1400" dirty="0"/>
          </a:p>
        </p:txBody>
      </p:sp>
    </p:spTree>
    <p:extLst>
      <p:ext uri="{BB962C8B-B14F-4D97-AF65-F5344CB8AC3E}">
        <p14:creationId xmlns:p14="http://schemas.microsoft.com/office/powerpoint/2010/main" val="14993307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2" descr="F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639" y="0"/>
            <a:ext cx="4852361" cy="332084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1" y="3097651"/>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266" y="470327"/>
            <a:ext cx="3900427" cy="830997"/>
          </a:xfrm>
          <a:prstGeom prst="rect">
            <a:avLst/>
          </a:prstGeom>
          <a:noFill/>
        </p:spPr>
        <p:txBody>
          <a:bodyPr wrap="none" rtlCol="0">
            <a:spAutoFit/>
          </a:bodyPr>
          <a:lstStyle/>
          <a:p>
            <a:r>
              <a:rPr lang="en-US" sz="2400" i="1" dirty="0" smtClean="0"/>
              <a:t>Dynamic channel morphology</a:t>
            </a:r>
          </a:p>
          <a:p>
            <a:r>
              <a:rPr lang="en-US" sz="2400" i="1" dirty="0" smtClean="0"/>
              <a:t>Unconfined channels</a:t>
            </a:r>
            <a:endParaRPr lang="en-US" sz="2400" i="1" dirty="0"/>
          </a:p>
        </p:txBody>
      </p:sp>
      <p:sp>
        <p:nvSpPr>
          <p:cNvPr id="26" name="Freeform 25"/>
          <p:cNvSpPr/>
          <p:nvPr/>
        </p:nvSpPr>
        <p:spPr>
          <a:xfrm>
            <a:off x="216132" y="4207348"/>
            <a:ext cx="5810596" cy="1546168"/>
          </a:xfrm>
          <a:custGeom>
            <a:avLst/>
            <a:gdLst>
              <a:gd name="connsiteX0" fmla="*/ 0 w 5045826"/>
              <a:gd name="connsiteY0" fmla="*/ 91440 h 723207"/>
              <a:gd name="connsiteX1" fmla="*/ 972589 w 5045826"/>
              <a:gd name="connsiteY1" fmla="*/ 133004 h 723207"/>
              <a:gd name="connsiteX2" fmla="*/ 1529542 w 5045826"/>
              <a:gd name="connsiteY2" fmla="*/ 723207 h 723207"/>
              <a:gd name="connsiteX3" fmla="*/ 3300153 w 5045826"/>
              <a:gd name="connsiteY3" fmla="*/ 714894 h 723207"/>
              <a:gd name="connsiteX4" fmla="*/ 3732415 w 5045826"/>
              <a:gd name="connsiteY4" fmla="*/ 116378 h 723207"/>
              <a:gd name="connsiteX5" fmla="*/ 4754880 w 5045826"/>
              <a:gd name="connsiteY5" fmla="*/ 8313 h 723207"/>
              <a:gd name="connsiteX6" fmla="*/ 5045826 w 5045826"/>
              <a:gd name="connsiteY6" fmla="*/ 0 h 72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826" h="723207">
                <a:moveTo>
                  <a:pt x="0" y="91440"/>
                </a:moveTo>
                <a:lnTo>
                  <a:pt x="972589" y="133004"/>
                </a:lnTo>
                <a:lnTo>
                  <a:pt x="1529542" y="723207"/>
                </a:lnTo>
                <a:lnTo>
                  <a:pt x="3300153" y="714894"/>
                </a:lnTo>
                <a:lnTo>
                  <a:pt x="3732415" y="116378"/>
                </a:lnTo>
                <a:lnTo>
                  <a:pt x="4754880" y="8313"/>
                </a:lnTo>
                <a:lnTo>
                  <a:pt x="504582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346661" y="4412246"/>
            <a:ext cx="3150523" cy="1324644"/>
          </a:xfrm>
          <a:custGeom>
            <a:avLst/>
            <a:gdLst>
              <a:gd name="connsiteX0" fmla="*/ 0 w 3175462"/>
              <a:gd name="connsiteY0" fmla="*/ 86048 h 1324644"/>
              <a:gd name="connsiteX1" fmla="*/ 648393 w 3175462"/>
              <a:gd name="connsiteY1" fmla="*/ 1324644 h 1324644"/>
              <a:gd name="connsiteX2" fmla="*/ 2685011 w 3175462"/>
              <a:gd name="connsiteY2" fmla="*/ 1316331 h 1324644"/>
              <a:gd name="connsiteX3" fmla="*/ 3175462 w 3175462"/>
              <a:gd name="connsiteY3" fmla="*/ 69422 h 1324644"/>
              <a:gd name="connsiteX4" fmla="*/ 2901142 w 3175462"/>
              <a:gd name="connsiteY4" fmla="*/ 86048 h 1324644"/>
              <a:gd name="connsiteX5" fmla="*/ 2593571 w 3175462"/>
              <a:gd name="connsiteY5" fmla="*/ 110986 h 1324644"/>
              <a:gd name="connsiteX6" fmla="*/ 2493819 w 3175462"/>
              <a:gd name="connsiteY6" fmla="*/ 127611 h 1324644"/>
              <a:gd name="connsiteX7" fmla="*/ 2369128 w 3175462"/>
              <a:gd name="connsiteY7" fmla="*/ 119299 h 1324644"/>
              <a:gd name="connsiteX8" fmla="*/ 2269375 w 3175462"/>
              <a:gd name="connsiteY8" fmla="*/ 86048 h 1324644"/>
              <a:gd name="connsiteX9" fmla="*/ 2244437 w 3175462"/>
              <a:gd name="connsiteY9" fmla="*/ 77735 h 1324644"/>
              <a:gd name="connsiteX10" fmla="*/ 2219499 w 3175462"/>
              <a:gd name="connsiteY10" fmla="*/ 69422 h 1324644"/>
              <a:gd name="connsiteX11" fmla="*/ 1870364 w 3175462"/>
              <a:gd name="connsiteY11" fmla="*/ 61110 h 1324644"/>
              <a:gd name="connsiteX12" fmla="*/ 1845426 w 3175462"/>
              <a:gd name="connsiteY12" fmla="*/ 52797 h 1324644"/>
              <a:gd name="connsiteX13" fmla="*/ 1745673 w 3175462"/>
              <a:gd name="connsiteY13" fmla="*/ 36171 h 1324644"/>
              <a:gd name="connsiteX14" fmla="*/ 1296786 w 3175462"/>
              <a:gd name="connsiteY14" fmla="*/ 44484 h 1324644"/>
              <a:gd name="connsiteX15" fmla="*/ 1271848 w 3175462"/>
              <a:gd name="connsiteY15" fmla="*/ 52797 h 1324644"/>
              <a:gd name="connsiteX16" fmla="*/ 1172095 w 3175462"/>
              <a:gd name="connsiteY16" fmla="*/ 69422 h 1324644"/>
              <a:gd name="connsiteX17" fmla="*/ 1072342 w 3175462"/>
              <a:gd name="connsiteY17" fmla="*/ 61110 h 1324644"/>
              <a:gd name="connsiteX18" fmla="*/ 1005840 w 3175462"/>
              <a:gd name="connsiteY18" fmla="*/ 44484 h 1324644"/>
              <a:gd name="connsiteX19" fmla="*/ 906088 w 3175462"/>
              <a:gd name="connsiteY19" fmla="*/ 27859 h 1324644"/>
              <a:gd name="connsiteX20" fmla="*/ 856211 w 3175462"/>
              <a:gd name="connsiteY20" fmla="*/ 11233 h 1324644"/>
              <a:gd name="connsiteX21" fmla="*/ 540328 w 3175462"/>
              <a:gd name="connsiteY21" fmla="*/ 11233 h 1324644"/>
              <a:gd name="connsiteX22" fmla="*/ 432262 w 3175462"/>
              <a:gd name="connsiteY22" fmla="*/ 27859 h 1324644"/>
              <a:gd name="connsiteX23" fmla="*/ 399011 w 3175462"/>
              <a:gd name="connsiteY23" fmla="*/ 36171 h 1324644"/>
              <a:gd name="connsiteX24" fmla="*/ 374073 w 3175462"/>
              <a:gd name="connsiteY24" fmla="*/ 52797 h 1324644"/>
              <a:gd name="connsiteX25" fmla="*/ 257695 w 3175462"/>
              <a:gd name="connsiteY25" fmla="*/ 86048 h 1324644"/>
              <a:gd name="connsiteX26" fmla="*/ 174568 w 3175462"/>
              <a:gd name="connsiteY26" fmla="*/ 102673 h 1324644"/>
              <a:gd name="connsiteX27" fmla="*/ 0 w 3175462"/>
              <a:gd name="connsiteY27" fmla="*/ 86048 h 132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75462" h="1324644">
                <a:moveTo>
                  <a:pt x="0" y="86048"/>
                </a:moveTo>
                <a:lnTo>
                  <a:pt x="648393" y="1324644"/>
                </a:lnTo>
                <a:lnTo>
                  <a:pt x="2685011" y="1316331"/>
                </a:lnTo>
                <a:lnTo>
                  <a:pt x="3175462" y="69422"/>
                </a:lnTo>
                <a:lnTo>
                  <a:pt x="2901142" y="86048"/>
                </a:lnTo>
                <a:cubicBezTo>
                  <a:pt x="2682354" y="106884"/>
                  <a:pt x="2784913" y="99027"/>
                  <a:pt x="2593571" y="110986"/>
                </a:cubicBezTo>
                <a:cubicBezTo>
                  <a:pt x="2558549" y="119742"/>
                  <a:pt x="2532742" y="127611"/>
                  <a:pt x="2493819" y="127611"/>
                </a:cubicBezTo>
                <a:cubicBezTo>
                  <a:pt x="2452163" y="127611"/>
                  <a:pt x="2410692" y="122070"/>
                  <a:pt x="2369128" y="119299"/>
                </a:cubicBezTo>
                <a:lnTo>
                  <a:pt x="2269375" y="86048"/>
                </a:lnTo>
                <a:lnTo>
                  <a:pt x="2244437" y="77735"/>
                </a:lnTo>
                <a:cubicBezTo>
                  <a:pt x="2236124" y="74964"/>
                  <a:pt x="2228259" y="69631"/>
                  <a:pt x="2219499" y="69422"/>
                </a:cubicBezTo>
                <a:lnTo>
                  <a:pt x="1870364" y="61110"/>
                </a:lnTo>
                <a:cubicBezTo>
                  <a:pt x="1862051" y="58339"/>
                  <a:pt x="1854018" y="54515"/>
                  <a:pt x="1845426" y="52797"/>
                </a:cubicBezTo>
                <a:cubicBezTo>
                  <a:pt x="1812371" y="46186"/>
                  <a:pt x="1745673" y="36171"/>
                  <a:pt x="1745673" y="36171"/>
                </a:cubicBezTo>
                <a:lnTo>
                  <a:pt x="1296786" y="44484"/>
                </a:lnTo>
                <a:cubicBezTo>
                  <a:pt x="1288029" y="44791"/>
                  <a:pt x="1280440" y="51079"/>
                  <a:pt x="1271848" y="52797"/>
                </a:cubicBezTo>
                <a:cubicBezTo>
                  <a:pt x="1238793" y="59408"/>
                  <a:pt x="1172095" y="69422"/>
                  <a:pt x="1172095" y="69422"/>
                </a:cubicBezTo>
                <a:cubicBezTo>
                  <a:pt x="1138844" y="66651"/>
                  <a:pt x="1105480" y="65008"/>
                  <a:pt x="1072342" y="61110"/>
                </a:cubicBezTo>
                <a:cubicBezTo>
                  <a:pt x="972255" y="49335"/>
                  <a:pt x="1075150" y="58346"/>
                  <a:pt x="1005840" y="44484"/>
                </a:cubicBezTo>
                <a:cubicBezTo>
                  <a:pt x="972785" y="37873"/>
                  <a:pt x="906088" y="27859"/>
                  <a:pt x="906088" y="27859"/>
                </a:cubicBezTo>
                <a:cubicBezTo>
                  <a:pt x="889462" y="22317"/>
                  <a:pt x="873213" y="15483"/>
                  <a:pt x="856211" y="11233"/>
                </a:cubicBezTo>
                <a:cubicBezTo>
                  <a:pt x="759541" y="-12934"/>
                  <a:pt x="608900" y="9090"/>
                  <a:pt x="540328" y="11233"/>
                </a:cubicBezTo>
                <a:cubicBezTo>
                  <a:pt x="512376" y="15226"/>
                  <a:pt x="461101" y="22091"/>
                  <a:pt x="432262" y="27859"/>
                </a:cubicBezTo>
                <a:cubicBezTo>
                  <a:pt x="421059" y="30099"/>
                  <a:pt x="410095" y="33400"/>
                  <a:pt x="399011" y="36171"/>
                </a:cubicBezTo>
                <a:cubicBezTo>
                  <a:pt x="390698" y="41713"/>
                  <a:pt x="383203" y="48739"/>
                  <a:pt x="374073" y="52797"/>
                </a:cubicBezTo>
                <a:cubicBezTo>
                  <a:pt x="326046" y="74142"/>
                  <a:pt x="310523" y="68438"/>
                  <a:pt x="257695" y="86048"/>
                </a:cubicBezTo>
                <a:cubicBezTo>
                  <a:pt x="214169" y="100557"/>
                  <a:pt x="241431" y="93122"/>
                  <a:pt x="174568" y="102673"/>
                </a:cubicBezTo>
                <a:cubicBezTo>
                  <a:pt x="107570" y="125006"/>
                  <a:pt x="158392" y="110986"/>
                  <a:pt x="0" y="8604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32280" y="3279683"/>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6532280" y="4401901"/>
            <a:ext cx="947652" cy="143810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623165" y="4414093"/>
            <a:ext cx="1225979" cy="1425910"/>
            <a:chOff x="6647549" y="4450669"/>
            <a:chExt cx="1225979" cy="1425910"/>
          </a:xfrm>
        </p:grpSpPr>
        <p:cxnSp>
          <p:nvCxnSpPr>
            <p:cNvPr id="27" name="Straight Arrow Connector 26"/>
            <p:cNvCxnSpPr/>
            <p:nvPr/>
          </p:nvCxnSpPr>
          <p:spPr>
            <a:xfrm flipH="1">
              <a:off x="6647549" y="4450669"/>
              <a:ext cx="723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64176" y="4528592"/>
              <a:ext cx="428259" cy="369332"/>
            </a:xfrm>
            <a:prstGeom prst="rect">
              <a:avLst/>
            </a:prstGeom>
            <a:noFill/>
          </p:spPr>
          <p:txBody>
            <a:bodyPr wrap="none" rtlCol="0">
              <a:spAutoFit/>
            </a:bodyPr>
            <a:lstStyle/>
            <a:p>
              <a:r>
                <a:rPr lang="en-US" i="1" dirty="0" err="1" smtClean="0"/>
                <a:t>h</a:t>
              </a:r>
              <a:r>
                <a:rPr lang="en-US" i="1" baseline="-25000" dirty="0" err="1" smtClean="0"/>
                <a:t>bf</a:t>
              </a:r>
              <a:endParaRPr lang="en-US" i="1" baseline="-25000" dirty="0"/>
            </a:p>
          </p:txBody>
        </p:sp>
        <p:sp>
          <p:nvSpPr>
            <p:cNvPr id="32" name="TextBox 31"/>
            <p:cNvSpPr txBox="1"/>
            <p:nvPr/>
          </p:nvSpPr>
          <p:spPr>
            <a:xfrm>
              <a:off x="7456426" y="4909488"/>
              <a:ext cx="417102" cy="369332"/>
            </a:xfrm>
            <a:prstGeom prst="rect">
              <a:avLst/>
            </a:prstGeom>
            <a:noFill/>
          </p:spPr>
          <p:txBody>
            <a:bodyPr wrap="none" rtlCol="0">
              <a:spAutoFit/>
            </a:bodyPr>
            <a:lstStyle/>
            <a:p>
              <a:r>
                <a:rPr lang="en-US" i="1" dirty="0" smtClean="0"/>
                <a:t>Q</a:t>
              </a:r>
              <a:r>
                <a:rPr lang="en-US" i="1" baseline="-25000" dirty="0"/>
                <a:t>2</a:t>
              </a:r>
            </a:p>
          </p:txBody>
        </p:sp>
        <p:cxnSp>
          <p:nvCxnSpPr>
            <p:cNvPr id="34" name="Straight Arrow Connector 33"/>
            <p:cNvCxnSpPr/>
            <p:nvPr/>
          </p:nvCxnSpPr>
          <p:spPr>
            <a:xfrm>
              <a:off x="7504315" y="4514560"/>
              <a:ext cx="0" cy="1362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flipH="1">
            <a:off x="7476952" y="4111963"/>
            <a:ext cx="1251411" cy="2879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5717530" y="4289509"/>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48" name="TextBox 47"/>
          <p:cNvSpPr txBox="1"/>
          <p:nvPr/>
        </p:nvSpPr>
        <p:spPr>
          <a:xfrm>
            <a:off x="6685859" y="5920953"/>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spTree>
    <p:extLst>
      <p:ext uri="{BB962C8B-B14F-4D97-AF65-F5344CB8AC3E}">
        <p14:creationId xmlns:p14="http://schemas.microsoft.com/office/powerpoint/2010/main" val="7341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2" descr="FP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639" y="0"/>
            <a:ext cx="4852361" cy="332084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1" y="3146419"/>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266" y="470327"/>
            <a:ext cx="3900427" cy="830997"/>
          </a:xfrm>
          <a:prstGeom prst="rect">
            <a:avLst/>
          </a:prstGeom>
          <a:noFill/>
        </p:spPr>
        <p:txBody>
          <a:bodyPr wrap="none" rtlCol="0">
            <a:spAutoFit/>
          </a:bodyPr>
          <a:lstStyle/>
          <a:p>
            <a:r>
              <a:rPr lang="en-US" sz="2400" i="1" dirty="0" smtClean="0"/>
              <a:t>Dynamic channel morphology</a:t>
            </a:r>
          </a:p>
          <a:p>
            <a:r>
              <a:rPr lang="en-US" sz="2400" i="1" dirty="0" smtClean="0"/>
              <a:t>Unconfined channels</a:t>
            </a:r>
            <a:endParaRPr lang="en-US" sz="2400" i="1" dirty="0"/>
          </a:p>
        </p:txBody>
      </p:sp>
      <p:sp>
        <p:nvSpPr>
          <p:cNvPr id="26" name="Freeform 25"/>
          <p:cNvSpPr/>
          <p:nvPr/>
        </p:nvSpPr>
        <p:spPr>
          <a:xfrm>
            <a:off x="216132" y="4207348"/>
            <a:ext cx="5810596" cy="1546168"/>
          </a:xfrm>
          <a:custGeom>
            <a:avLst/>
            <a:gdLst>
              <a:gd name="connsiteX0" fmla="*/ 0 w 5045826"/>
              <a:gd name="connsiteY0" fmla="*/ 91440 h 723207"/>
              <a:gd name="connsiteX1" fmla="*/ 972589 w 5045826"/>
              <a:gd name="connsiteY1" fmla="*/ 133004 h 723207"/>
              <a:gd name="connsiteX2" fmla="*/ 1529542 w 5045826"/>
              <a:gd name="connsiteY2" fmla="*/ 723207 h 723207"/>
              <a:gd name="connsiteX3" fmla="*/ 3300153 w 5045826"/>
              <a:gd name="connsiteY3" fmla="*/ 714894 h 723207"/>
              <a:gd name="connsiteX4" fmla="*/ 3732415 w 5045826"/>
              <a:gd name="connsiteY4" fmla="*/ 116378 h 723207"/>
              <a:gd name="connsiteX5" fmla="*/ 4754880 w 5045826"/>
              <a:gd name="connsiteY5" fmla="*/ 8313 h 723207"/>
              <a:gd name="connsiteX6" fmla="*/ 5045826 w 5045826"/>
              <a:gd name="connsiteY6" fmla="*/ 0 h 72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5826" h="723207">
                <a:moveTo>
                  <a:pt x="0" y="91440"/>
                </a:moveTo>
                <a:lnTo>
                  <a:pt x="972589" y="133004"/>
                </a:lnTo>
                <a:lnTo>
                  <a:pt x="1529542" y="723207"/>
                </a:lnTo>
                <a:lnTo>
                  <a:pt x="3300153" y="714894"/>
                </a:lnTo>
                <a:lnTo>
                  <a:pt x="3732415" y="116378"/>
                </a:lnTo>
                <a:lnTo>
                  <a:pt x="4754880" y="8313"/>
                </a:lnTo>
                <a:lnTo>
                  <a:pt x="5045826"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346661" y="4412246"/>
            <a:ext cx="3150523" cy="1324644"/>
          </a:xfrm>
          <a:custGeom>
            <a:avLst/>
            <a:gdLst>
              <a:gd name="connsiteX0" fmla="*/ 0 w 3175462"/>
              <a:gd name="connsiteY0" fmla="*/ 86048 h 1324644"/>
              <a:gd name="connsiteX1" fmla="*/ 648393 w 3175462"/>
              <a:gd name="connsiteY1" fmla="*/ 1324644 h 1324644"/>
              <a:gd name="connsiteX2" fmla="*/ 2685011 w 3175462"/>
              <a:gd name="connsiteY2" fmla="*/ 1316331 h 1324644"/>
              <a:gd name="connsiteX3" fmla="*/ 3175462 w 3175462"/>
              <a:gd name="connsiteY3" fmla="*/ 69422 h 1324644"/>
              <a:gd name="connsiteX4" fmla="*/ 2901142 w 3175462"/>
              <a:gd name="connsiteY4" fmla="*/ 86048 h 1324644"/>
              <a:gd name="connsiteX5" fmla="*/ 2593571 w 3175462"/>
              <a:gd name="connsiteY5" fmla="*/ 110986 h 1324644"/>
              <a:gd name="connsiteX6" fmla="*/ 2493819 w 3175462"/>
              <a:gd name="connsiteY6" fmla="*/ 127611 h 1324644"/>
              <a:gd name="connsiteX7" fmla="*/ 2369128 w 3175462"/>
              <a:gd name="connsiteY7" fmla="*/ 119299 h 1324644"/>
              <a:gd name="connsiteX8" fmla="*/ 2269375 w 3175462"/>
              <a:gd name="connsiteY8" fmla="*/ 86048 h 1324644"/>
              <a:gd name="connsiteX9" fmla="*/ 2244437 w 3175462"/>
              <a:gd name="connsiteY9" fmla="*/ 77735 h 1324644"/>
              <a:gd name="connsiteX10" fmla="*/ 2219499 w 3175462"/>
              <a:gd name="connsiteY10" fmla="*/ 69422 h 1324644"/>
              <a:gd name="connsiteX11" fmla="*/ 1870364 w 3175462"/>
              <a:gd name="connsiteY11" fmla="*/ 61110 h 1324644"/>
              <a:gd name="connsiteX12" fmla="*/ 1845426 w 3175462"/>
              <a:gd name="connsiteY12" fmla="*/ 52797 h 1324644"/>
              <a:gd name="connsiteX13" fmla="*/ 1745673 w 3175462"/>
              <a:gd name="connsiteY13" fmla="*/ 36171 h 1324644"/>
              <a:gd name="connsiteX14" fmla="*/ 1296786 w 3175462"/>
              <a:gd name="connsiteY14" fmla="*/ 44484 h 1324644"/>
              <a:gd name="connsiteX15" fmla="*/ 1271848 w 3175462"/>
              <a:gd name="connsiteY15" fmla="*/ 52797 h 1324644"/>
              <a:gd name="connsiteX16" fmla="*/ 1172095 w 3175462"/>
              <a:gd name="connsiteY16" fmla="*/ 69422 h 1324644"/>
              <a:gd name="connsiteX17" fmla="*/ 1072342 w 3175462"/>
              <a:gd name="connsiteY17" fmla="*/ 61110 h 1324644"/>
              <a:gd name="connsiteX18" fmla="*/ 1005840 w 3175462"/>
              <a:gd name="connsiteY18" fmla="*/ 44484 h 1324644"/>
              <a:gd name="connsiteX19" fmla="*/ 906088 w 3175462"/>
              <a:gd name="connsiteY19" fmla="*/ 27859 h 1324644"/>
              <a:gd name="connsiteX20" fmla="*/ 856211 w 3175462"/>
              <a:gd name="connsiteY20" fmla="*/ 11233 h 1324644"/>
              <a:gd name="connsiteX21" fmla="*/ 540328 w 3175462"/>
              <a:gd name="connsiteY21" fmla="*/ 11233 h 1324644"/>
              <a:gd name="connsiteX22" fmla="*/ 432262 w 3175462"/>
              <a:gd name="connsiteY22" fmla="*/ 27859 h 1324644"/>
              <a:gd name="connsiteX23" fmla="*/ 399011 w 3175462"/>
              <a:gd name="connsiteY23" fmla="*/ 36171 h 1324644"/>
              <a:gd name="connsiteX24" fmla="*/ 374073 w 3175462"/>
              <a:gd name="connsiteY24" fmla="*/ 52797 h 1324644"/>
              <a:gd name="connsiteX25" fmla="*/ 257695 w 3175462"/>
              <a:gd name="connsiteY25" fmla="*/ 86048 h 1324644"/>
              <a:gd name="connsiteX26" fmla="*/ 174568 w 3175462"/>
              <a:gd name="connsiteY26" fmla="*/ 102673 h 1324644"/>
              <a:gd name="connsiteX27" fmla="*/ 0 w 3175462"/>
              <a:gd name="connsiteY27" fmla="*/ 86048 h 132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75462" h="1324644">
                <a:moveTo>
                  <a:pt x="0" y="86048"/>
                </a:moveTo>
                <a:lnTo>
                  <a:pt x="648393" y="1324644"/>
                </a:lnTo>
                <a:lnTo>
                  <a:pt x="2685011" y="1316331"/>
                </a:lnTo>
                <a:lnTo>
                  <a:pt x="3175462" y="69422"/>
                </a:lnTo>
                <a:lnTo>
                  <a:pt x="2901142" y="86048"/>
                </a:lnTo>
                <a:cubicBezTo>
                  <a:pt x="2682354" y="106884"/>
                  <a:pt x="2784913" y="99027"/>
                  <a:pt x="2593571" y="110986"/>
                </a:cubicBezTo>
                <a:cubicBezTo>
                  <a:pt x="2558549" y="119742"/>
                  <a:pt x="2532742" y="127611"/>
                  <a:pt x="2493819" y="127611"/>
                </a:cubicBezTo>
                <a:cubicBezTo>
                  <a:pt x="2452163" y="127611"/>
                  <a:pt x="2410692" y="122070"/>
                  <a:pt x="2369128" y="119299"/>
                </a:cubicBezTo>
                <a:lnTo>
                  <a:pt x="2269375" y="86048"/>
                </a:lnTo>
                <a:lnTo>
                  <a:pt x="2244437" y="77735"/>
                </a:lnTo>
                <a:cubicBezTo>
                  <a:pt x="2236124" y="74964"/>
                  <a:pt x="2228259" y="69631"/>
                  <a:pt x="2219499" y="69422"/>
                </a:cubicBezTo>
                <a:lnTo>
                  <a:pt x="1870364" y="61110"/>
                </a:lnTo>
                <a:cubicBezTo>
                  <a:pt x="1862051" y="58339"/>
                  <a:pt x="1854018" y="54515"/>
                  <a:pt x="1845426" y="52797"/>
                </a:cubicBezTo>
                <a:cubicBezTo>
                  <a:pt x="1812371" y="46186"/>
                  <a:pt x="1745673" y="36171"/>
                  <a:pt x="1745673" y="36171"/>
                </a:cubicBezTo>
                <a:lnTo>
                  <a:pt x="1296786" y="44484"/>
                </a:lnTo>
                <a:cubicBezTo>
                  <a:pt x="1288029" y="44791"/>
                  <a:pt x="1280440" y="51079"/>
                  <a:pt x="1271848" y="52797"/>
                </a:cubicBezTo>
                <a:cubicBezTo>
                  <a:pt x="1238793" y="59408"/>
                  <a:pt x="1172095" y="69422"/>
                  <a:pt x="1172095" y="69422"/>
                </a:cubicBezTo>
                <a:cubicBezTo>
                  <a:pt x="1138844" y="66651"/>
                  <a:pt x="1105480" y="65008"/>
                  <a:pt x="1072342" y="61110"/>
                </a:cubicBezTo>
                <a:cubicBezTo>
                  <a:pt x="972255" y="49335"/>
                  <a:pt x="1075150" y="58346"/>
                  <a:pt x="1005840" y="44484"/>
                </a:cubicBezTo>
                <a:cubicBezTo>
                  <a:pt x="972785" y="37873"/>
                  <a:pt x="906088" y="27859"/>
                  <a:pt x="906088" y="27859"/>
                </a:cubicBezTo>
                <a:cubicBezTo>
                  <a:pt x="889462" y="22317"/>
                  <a:pt x="873213" y="15483"/>
                  <a:pt x="856211" y="11233"/>
                </a:cubicBezTo>
                <a:cubicBezTo>
                  <a:pt x="759541" y="-12934"/>
                  <a:pt x="608900" y="9090"/>
                  <a:pt x="540328" y="11233"/>
                </a:cubicBezTo>
                <a:cubicBezTo>
                  <a:pt x="512376" y="15226"/>
                  <a:pt x="461101" y="22091"/>
                  <a:pt x="432262" y="27859"/>
                </a:cubicBezTo>
                <a:cubicBezTo>
                  <a:pt x="421059" y="30099"/>
                  <a:pt x="410095" y="33400"/>
                  <a:pt x="399011" y="36171"/>
                </a:cubicBezTo>
                <a:cubicBezTo>
                  <a:pt x="390698" y="41713"/>
                  <a:pt x="383203" y="48739"/>
                  <a:pt x="374073" y="52797"/>
                </a:cubicBezTo>
                <a:cubicBezTo>
                  <a:pt x="326046" y="74142"/>
                  <a:pt x="310523" y="68438"/>
                  <a:pt x="257695" y="86048"/>
                </a:cubicBezTo>
                <a:cubicBezTo>
                  <a:pt x="214169" y="100557"/>
                  <a:pt x="241431" y="93122"/>
                  <a:pt x="174568" y="102673"/>
                </a:cubicBezTo>
                <a:cubicBezTo>
                  <a:pt x="107570" y="125006"/>
                  <a:pt x="158392" y="110986"/>
                  <a:pt x="0" y="86048"/>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219075" y="4220337"/>
            <a:ext cx="5800725" cy="1828800"/>
          </a:xfrm>
          <a:custGeom>
            <a:avLst/>
            <a:gdLst>
              <a:gd name="connsiteX0" fmla="*/ 0 w 5800725"/>
              <a:gd name="connsiteY0" fmla="*/ 200025 h 1828800"/>
              <a:gd name="connsiteX1" fmla="*/ 1133475 w 5800725"/>
              <a:gd name="connsiteY1" fmla="*/ 276225 h 1828800"/>
              <a:gd name="connsiteX2" fmla="*/ 1895475 w 5800725"/>
              <a:gd name="connsiteY2" fmla="*/ 1828800 h 1828800"/>
              <a:gd name="connsiteX3" fmla="*/ 3952875 w 5800725"/>
              <a:gd name="connsiteY3" fmla="*/ 1809750 h 1828800"/>
              <a:gd name="connsiteX4" fmla="*/ 4562475 w 5800725"/>
              <a:gd name="connsiteY4" fmla="*/ 257175 h 1828800"/>
              <a:gd name="connsiteX5" fmla="*/ 5534025 w 5800725"/>
              <a:gd name="connsiteY5" fmla="*/ 19050 h 1828800"/>
              <a:gd name="connsiteX6" fmla="*/ 5800725 w 5800725"/>
              <a:gd name="connsiteY6" fmla="*/ 0 h 1828800"/>
              <a:gd name="connsiteX7" fmla="*/ 5514975 w 5800725"/>
              <a:gd name="connsiteY7" fmla="*/ 0 h 1828800"/>
              <a:gd name="connsiteX8" fmla="*/ 4295775 w 5800725"/>
              <a:gd name="connsiteY8" fmla="*/ 238125 h 1828800"/>
              <a:gd name="connsiteX9" fmla="*/ 3800475 w 5800725"/>
              <a:gd name="connsiteY9" fmla="*/ 1504950 h 1828800"/>
              <a:gd name="connsiteX10" fmla="*/ 1771650 w 5800725"/>
              <a:gd name="connsiteY10" fmla="*/ 1533525 h 1828800"/>
              <a:gd name="connsiteX11" fmla="*/ 1123950 w 5800725"/>
              <a:gd name="connsiteY11" fmla="*/ 257175 h 1828800"/>
              <a:gd name="connsiteX12" fmla="*/ 0 w 5800725"/>
              <a:gd name="connsiteY12" fmla="*/ 20002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0725" h="1828800">
                <a:moveTo>
                  <a:pt x="0" y="200025"/>
                </a:moveTo>
                <a:lnTo>
                  <a:pt x="1133475" y="276225"/>
                </a:lnTo>
                <a:lnTo>
                  <a:pt x="1895475" y="1828800"/>
                </a:lnTo>
                <a:lnTo>
                  <a:pt x="3952875" y="1809750"/>
                </a:lnTo>
                <a:lnTo>
                  <a:pt x="4562475" y="257175"/>
                </a:lnTo>
                <a:lnTo>
                  <a:pt x="5534025" y="19050"/>
                </a:lnTo>
                <a:lnTo>
                  <a:pt x="5800725" y="0"/>
                </a:lnTo>
                <a:lnTo>
                  <a:pt x="5514975" y="0"/>
                </a:lnTo>
                <a:lnTo>
                  <a:pt x="4295775" y="238125"/>
                </a:lnTo>
                <a:lnTo>
                  <a:pt x="3800475" y="1504950"/>
                </a:lnTo>
                <a:lnTo>
                  <a:pt x="1771650" y="1533525"/>
                </a:lnTo>
                <a:lnTo>
                  <a:pt x="1123950" y="257175"/>
                </a:lnTo>
                <a:lnTo>
                  <a:pt x="0" y="2000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532280" y="3572291"/>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6532281" y="4450080"/>
            <a:ext cx="1014567" cy="1682531"/>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593010" y="3957570"/>
            <a:ext cx="2014542" cy="2175041"/>
            <a:chOff x="6617394" y="3701538"/>
            <a:chExt cx="2014542" cy="2175041"/>
          </a:xfrm>
        </p:grpSpPr>
        <p:cxnSp>
          <p:nvCxnSpPr>
            <p:cNvPr id="27" name="Straight Arrow Connector 26"/>
            <p:cNvCxnSpPr/>
            <p:nvPr/>
          </p:nvCxnSpPr>
          <p:spPr>
            <a:xfrm flipH="1">
              <a:off x="6640137" y="4156214"/>
              <a:ext cx="881864" cy="1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17394" y="3701538"/>
              <a:ext cx="904607" cy="369332"/>
            </a:xfrm>
            <a:prstGeom prst="rect">
              <a:avLst/>
            </a:prstGeom>
            <a:noFill/>
          </p:spPr>
          <p:txBody>
            <a:bodyPr wrap="none" rtlCol="0">
              <a:spAutoFit/>
            </a:bodyPr>
            <a:lstStyle/>
            <a:p>
              <a:r>
                <a:rPr lang="en-US" i="1" dirty="0" smtClean="0"/>
                <a:t>New </a:t>
              </a:r>
              <a:r>
                <a:rPr lang="en-US" i="1" dirty="0" err="1" smtClean="0"/>
                <a:t>h</a:t>
              </a:r>
              <a:r>
                <a:rPr lang="en-US" i="1" baseline="-25000" dirty="0" err="1" smtClean="0"/>
                <a:t>bf</a:t>
              </a:r>
              <a:endParaRPr lang="en-US" i="1" baseline="-25000" dirty="0"/>
            </a:p>
          </p:txBody>
        </p:sp>
        <p:sp>
          <p:nvSpPr>
            <p:cNvPr id="32" name="TextBox 31"/>
            <p:cNvSpPr txBox="1"/>
            <p:nvPr/>
          </p:nvSpPr>
          <p:spPr>
            <a:xfrm>
              <a:off x="7602730" y="4897296"/>
              <a:ext cx="1029206" cy="369332"/>
            </a:xfrm>
            <a:prstGeom prst="rect">
              <a:avLst/>
            </a:prstGeom>
            <a:noFill/>
          </p:spPr>
          <p:txBody>
            <a:bodyPr wrap="square" rtlCol="0">
              <a:spAutoFit/>
            </a:bodyPr>
            <a:lstStyle/>
            <a:p>
              <a:r>
                <a:rPr lang="en-US" i="1" dirty="0" smtClean="0"/>
                <a:t>New Q</a:t>
              </a:r>
              <a:r>
                <a:rPr lang="en-US" i="1" baseline="-25000" dirty="0" smtClean="0"/>
                <a:t>2</a:t>
              </a:r>
              <a:endParaRPr lang="en-US" i="1" baseline="-25000" dirty="0"/>
            </a:p>
          </p:txBody>
        </p:sp>
        <p:cxnSp>
          <p:nvCxnSpPr>
            <p:cNvPr id="34" name="Straight Arrow Connector 33"/>
            <p:cNvCxnSpPr/>
            <p:nvPr/>
          </p:nvCxnSpPr>
          <p:spPr>
            <a:xfrm>
              <a:off x="7606735" y="4202131"/>
              <a:ext cx="7308" cy="1674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flipH="1">
            <a:off x="7541770" y="4162083"/>
            <a:ext cx="1291993" cy="27991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5729722" y="4521157"/>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30" name="TextBox 29"/>
          <p:cNvSpPr txBox="1"/>
          <p:nvPr/>
        </p:nvSpPr>
        <p:spPr>
          <a:xfrm>
            <a:off x="6698051" y="6152601"/>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sp>
        <p:nvSpPr>
          <p:cNvPr id="31" name="Rectangle 30"/>
          <p:cNvSpPr/>
          <p:nvPr/>
        </p:nvSpPr>
        <p:spPr>
          <a:xfrm>
            <a:off x="361155" y="1456801"/>
            <a:ext cx="2638077" cy="461665"/>
          </a:xfrm>
          <a:prstGeom prst="rect">
            <a:avLst/>
          </a:prstGeom>
        </p:spPr>
        <p:txBody>
          <a:bodyPr wrap="square">
            <a:spAutoFit/>
          </a:bodyPr>
          <a:lstStyle/>
          <a:p>
            <a:r>
              <a:rPr lang="en-US" sz="2400" i="1" dirty="0" err="1" smtClean="0"/>
              <a:t>h</a:t>
            </a:r>
            <a:r>
              <a:rPr lang="en-US" sz="2400" i="1" baseline="-25000" dirty="0" err="1" smtClean="0"/>
              <a:t>new</a:t>
            </a:r>
            <a:r>
              <a:rPr lang="en-US" sz="2400" i="1" baseline="-25000" dirty="0" smtClean="0"/>
              <a:t> </a:t>
            </a:r>
            <a:r>
              <a:rPr lang="en-US" sz="2400" dirty="0" smtClean="0"/>
              <a:t>= </a:t>
            </a:r>
            <a:r>
              <a:rPr lang="en-US" sz="2400" i="1" dirty="0" smtClean="0"/>
              <a:t>Q</a:t>
            </a:r>
            <a:r>
              <a:rPr lang="en-US" sz="2400" i="1" baseline="-25000" dirty="0" smtClean="0"/>
              <a:t>bf</a:t>
            </a:r>
            <a:r>
              <a:rPr lang="en-US" sz="2400" baseline="30000" dirty="0" smtClean="0"/>
              <a:t>2/5</a:t>
            </a:r>
            <a:r>
              <a:rPr lang="en-US" sz="2400" dirty="0" smtClean="0"/>
              <a:t>/</a:t>
            </a:r>
            <a:r>
              <a:rPr lang="en-US" sz="2400" i="1" dirty="0"/>
              <a:t>g</a:t>
            </a:r>
            <a:r>
              <a:rPr lang="en-US" sz="2400" baseline="30000" dirty="0" smtClean="0"/>
              <a:t>1/5</a:t>
            </a:r>
            <a:endParaRPr lang="en-US" sz="2400" i="1" baseline="30000" dirty="0"/>
          </a:p>
        </p:txBody>
      </p:sp>
      <p:sp>
        <p:nvSpPr>
          <p:cNvPr id="33" name="TextBox 32"/>
          <p:cNvSpPr txBox="1"/>
          <p:nvPr/>
        </p:nvSpPr>
        <p:spPr>
          <a:xfrm>
            <a:off x="1682808" y="2109002"/>
            <a:ext cx="1961627" cy="369332"/>
          </a:xfrm>
          <a:prstGeom prst="rect">
            <a:avLst/>
          </a:prstGeom>
          <a:noFill/>
        </p:spPr>
        <p:txBody>
          <a:bodyPr wrap="none" rtlCol="0">
            <a:spAutoFit/>
          </a:bodyPr>
          <a:lstStyle/>
          <a:p>
            <a:r>
              <a:rPr lang="en-US" dirty="0" smtClean="0"/>
              <a:t>(Parker et al. 2007)</a:t>
            </a:r>
            <a:endParaRPr lang="en-US" dirty="0"/>
          </a:p>
        </p:txBody>
      </p:sp>
    </p:spTree>
    <p:extLst>
      <p:ext uri="{BB962C8B-B14F-4D97-AF65-F5344CB8AC3E}">
        <p14:creationId xmlns:p14="http://schemas.microsoft.com/office/powerpoint/2010/main" val="40330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8731" y="3038475"/>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stretch>
            <a:fillRect/>
          </a:stretch>
        </p:blipFill>
        <p:spPr>
          <a:xfrm>
            <a:off x="4742490" y="-28972"/>
            <a:ext cx="4430537" cy="3064402"/>
          </a:xfrm>
          <a:prstGeom prst="rect">
            <a:avLst/>
          </a:prstGeom>
        </p:spPr>
      </p:pic>
      <p:sp>
        <p:nvSpPr>
          <p:cNvPr id="2" name="Freeform 1"/>
          <p:cNvSpPr/>
          <p:nvPr/>
        </p:nvSpPr>
        <p:spPr>
          <a:xfrm>
            <a:off x="638175" y="3277362"/>
            <a:ext cx="4705350" cy="2486025"/>
          </a:xfrm>
          <a:custGeom>
            <a:avLst/>
            <a:gdLst>
              <a:gd name="connsiteX0" fmla="*/ 0 w 4705350"/>
              <a:gd name="connsiteY0" fmla="*/ 9525 h 2486025"/>
              <a:gd name="connsiteX1" fmla="*/ 762000 w 4705350"/>
              <a:gd name="connsiteY1" fmla="*/ 1171575 h 2486025"/>
              <a:gd name="connsiteX2" fmla="*/ 1352550 w 4705350"/>
              <a:gd name="connsiteY2" fmla="*/ 2486025 h 2486025"/>
              <a:gd name="connsiteX3" fmla="*/ 3390900 w 4705350"/>
              <a:gd name="connsiteY3" fmla="*/ 2457450 h 2486025"/>
              <a:gd name="connsiteX4" fmla="*/ 3895725 w 4705350"/>
              <a:gd name="connsiteY4" fmla="*/ 1181100 h 2486025"/>
              <a:gd name="connsiteX5" fmla="*/ 4705350 w 4705350"/>
              <a:gd name="connsiteY5"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50" h="2486025">
                <a:moveTo>
                  <a:pt x="0" y="9525"/>
                </a:moveTo>
                <a:lnTo>
                  <a:pt x="762000" y="1171575"/>
                </a:lnTo>
                <a:lnTo>
                  <a:pt x="1352550" y="2486025"/>
                </a:lnTo>
                <a:lnTo>
                  <a:pt x="3390900" y="2457450"/>
                </a:lnTo>
                <a:lnTo>
                  <a:pt x="3895725" y="1181100"/>
                </a:lnTo>
                <a:lnTo>
                  <a:pt x="47053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438275" y="4344162"/>
            <a:ext cx="3086100" cy="1419225"/>
          </a:xfrm>
          <a:custGeom>
            <a:avLst/>
            <a:gdLst>
              <a:gd name="connsiteX0" fmla="*/ 0 w 3086100"/>
              <a:gd name="connsiteY0" fmla="*/ 123825 h 1419225"/>
              <a:gd name="connsiteX1" fmla="*/ 561975 w 3086100"/>
              <a:gd name="connsiteY1" fmla="*/ 1419225 h 1419225"/>
              <a:gd name="connsiteX2" fmla="*/ 2590800 w 3086100"/>
              <a:gd name="connsiteY2" fmla="*/ 1381125 h 1419225"/>
              <a:gd name="connsiteX3" fmla="*/ 3086100 w 3086100"/>
              <a:gd name="connsiteY3" fmla="*/ 104775 h 1419225"/>
              <a:gd name="connsiteX4" fmla="*/ 2943225 w 3086100"/>
              <a:gd name="connsiteY4" fmla="*/ 104775 h 1419225"/>
              <a:gd name="connsiteX5" fmla="*/ 2686050 w 3086100"/>
              <a:gd name="connsiteY5" fmla="*/ 95250 h 1419225"/>
              <a:gd name="connsiteX6" fmla="*/ 2619375 w 3086100"/>
              <a:gd name="connsiteY6" fmla="*/ 76200 h 1419225"/>
              <a:gd name="connsiteX7" fmla="*/ 2581275 w 3086100"/>
              <a:gd name="connsiteY7" fmla="*/ 66675 h 1419225"/>
              <a:gd name="connsiteX8" fmla="*/ 2552700 w 3086100"/>
              <a:gd name="connsiteY8" fmla="*/ 57150 h 1419225"/>
              <a:gd name="connsiteX9" fmla="*/ 2505075 w 3086100"/>
              <a:gd name="connsiteY9" fmla="*/ 47625 h 1419225"/>
              <a:gd name="connsiteX10" fmla="*/ 1990725 w 3086100"/>
              <a:gd name="connsiteY10" fmla="*/ 47625 h 1419225"/>
              <a:gd name="connsiteX11" fmla="*/ 1933575 w 3086100"/>
              <a:gd name="connsiteY11" fmla="*/ 38100 h 1419225"/>
              <a:gd name="connsiteX12" fmla="*/ 1866900 w 3086100"/>
              <a:gd name="connsiteY12" fmla="*/ 28575 h 1419225"/>
              <a:gd name="connsiteX13" fmla="*/ 1647825 w 3086100"/>
              <a:gd name="connsiteY13" fmla="*/ 38100 h 1419225"/>
              <a:gd name="connsiteX14" fmla="*/ 1590675 w 3086100"/>
              <a:gd name="connsiteY14" fmla="*/ 57150 h 1419225"/>
              <a:gd name="connsiteX15" fmla="*/ 1562100 w 3086100"/>
              <a:gd name="connsiteY15" fmla="*/ 66675 h 1419225"/>
              <a:gd name="connsiteX16" fmla="*/ 1457325 w 3086100"/>
              <a:gd name="connsiteY16" fmla="*/ 57150 h 1419225"/>
              <a:gd name="connsiteX17" fmla="*/ 1381125 w 3086100"/>
              <a:gd name="connsiteY17" fmla="*/ 19050 h 1419225"/>
              <a:gd name="connsiteX18" fmla="*/ 1285875 w 3086100"/>
              <a:gd name="connsiteY18" fmla="*/ 0 h 1419225"/>
              <a:gd name="connsiteX19" fmla="*/ 1133475 w 3086100"/>
              <a:gd name="connsiteY19" fmla="*/ 9525 h 1419225"/>
              <a:gd name="connsiteX20" fmla="*/ 1076325 w 3086100"/>
              <a:gd name="connsiteY20" fmla="*/ 19050 h 1419225"/>
              <a:gd name="connsiteX21" fmla="*/ 1009650 w 3086100"/>
              <a:gd name="connsiteY21" fmla="*/ 28575 h 1419225"/>
              <a:gd name="connsiteX22" fmla="*/ 942975 w 3086100"/>
              <a:gd name="connsiteY22" fmla="*/ 47625 h 1419225"/>
              <a:gd name="connsiteX23" fmla="*/ 847725 w 3086100"/>
              <a:gd name="connsiteY23" fmla="*/ 66675 h 1419225"/>
              <a:gd name="connsiteX24" fmla="*/ 628650 w 3086100"/>
              <a:gd name="connsiteY24" fmla="*/ 85725 h 1419225"/>
              <a:gd name="connsiteX25" fmla="*/ 542925 w 3086100"/>
              <a:gd name="connsiteY25" fmla="*/ 114300 h 1419225"/>
              <a:gd name="connsiteX26" fmla="*/ 514350 w 3086100"/>
              <a:gd name="connsiteY26" fmla="*/ 123825 h 1419225"/>
              <a:gd name="connsiteX27" fmla="*/ 485775 w 3086100"/>
              <a:gd name="connsiteY27" fmla="*/ 142875 h 1419225"/>
              <a:gd name="connsiteX28" fmla="*/ 0 w 3086100"/>
              <a:gd name="connsiteY28" fmla="*/ 123825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6100" h="1419225">
                <a:moveTo>
                  <a:pt x="0" y="123825"/>
                </a:moveTo>
                <a:lnTo>
                  <a:pt x="561975" y="1419225"/>
                </a:lnTo>
                <a:lnTo>
                  <a:pt x="2590800" y="1381125"/>
                </a:lnTo>
                <a:lnTo>
                  <a:pt x="3086100" y="104775"/>
                </a:lnTo>
                <a:lnTo>
                  <a:pt x="2943225" y="104775"/>
                </a:lnTo>
                <a:cubicBezTo>
                  <a:pt x="2857500" y="101600"/>
                  <a:pt x="2771656" y="100773"/>
                  <a:pt x="2686050" y="95250"/>
                </a:cubicBezTo>
                <a:cubicBezTo>
                  <a:pt x="2666819" y="94009"/>
                  <a:pt x="2638426" y="81643"/>
                  <a:pt x="2619375" y="76200"/>
                </a:cubicBezTo>
                <a:cubicBezTo>
                  <a:pt x="2606788" y="72604"/>
                  <a:pt x="2593862" y="70271"/>
                  <a:pt x="2581275" y="66675"/>
                </a:cubicBezTo>
                <a:cubicBezTo>
                  <a:pt x="2571621" y="63917"/>
                  <a:pt x="2562440" y="59585"/>
                  <a:pt x="2552700" y="57150"/>
                </a:cubicBezTo>
                <a:cubicBezTo>
                  <a:pt x="2536994" y="53223"/>
                  <a:pt x="2520950" y="50800"/>
                  <a:pt x="2505075" y="47625"/>
                </a:cubicBezTo>
                <a:cubicBezTo>
                  <a:pt x="2257974" y="61353"/>
                  <a:pt x="2313896" y="63014"/>
                  <a:pt x="1990725" y="47625"/>
                </a:cubicBezTo>
                <a:cubicBezTo>
                  <a:pt x="1971434" y="46706"/>
                  <a:pt x="1952663" y="41037"/>
                  <a:pt x="1933575" y="38100"/>
                </a:cubicBezTo>
                <a:cubicBezTo>
                  <a:pt x="1911385" y="34686"/>
                  <a:pt x="1889125" y="31750"/>
                  <a:pt x="1866900" y="28575"/>
                </a:cubicBezTo>
                <a:cubicBezTo>
                  <a:pt x="1793875" y="31750"/>
                  <a:pt x="1720531" y="30579"/>
                  <a:pt x="1647825" y="38100"/>
                </a:cubicBezTo>
                <a:cubicBezTo>
                  <a:pt x="1627851" y="40166"/>
                  <a:pt x="1609725" y="50800"/>
                  <a:pt x="1590675" y="57150"/>
                </a:cubicBezTo>
                <a:lnTo>
                  <a:pt x="1562100" y="66675"/>
                </a:lnTo>
                <a:cubicBezTo>
                  <a:pt x="1527175" y="63500"/>
                  <a:pt x="1491239" y="66075"/>
                  <a:pt x="1457325" y="57150"/>
                </a:cubicBezTo>
                <a:cubicBezTo>
                  <a:pt x="1429862" y="49923"/>
                  <a:pt x="1408972" y="24619"/>
                  <a:pt x="1381125" y="19050"/>
                </a:cubicBezTo>
                <a:lnTo>
                  <a:pt x="1285875" y="0"/>
                </a:lnTo>
                <a:cubicBezTo>
                  <a:pt x="1235075" y="3175"/>
                  <a:pt x="1184165" y="4917"/>
                  <a:pt x="1133475" y="9525"/>
                </a:cubicBezTo>
                <a:cubicBezTo>
                  <a:pt x="1114242" y="11273"/>
                  <a:pt x="1095413" y="16113"/>
                  <a:pt x="1076325" y="19050"/>
                </a:cubicBezTo>
                <a:cubicBezTo>
                  <a:pt x="1054135" y="22464"/>
                  <a:pt x="1031739" y="24559"/>
                  <a:pt x="1009650" y="28575"/>
                </a:cubicBezTo>
                <a:cubicBezTo>
                  <a:pt x="968707" y="36019"/>
                  <a:pt x="978679" y="37424"/>
                  <a:pt x="942975" y="47625"/>
                </a:cubicBezTo>
                <a:cubicBezTo>
                  <a:pt x="908263" y="57543"/>
                  <a:pt x="885148" y="61329"/>
                  <a:pt x="847725" y="66675"/>
                </a:cubicBezTo>
                <a:cubicBezTo>
                  <a:pt x="753123" y="80190"/>
                  <a:pt x="743066" y="78097"/>
                  <a:pt x="628650" y="85725"/>
                </a:cubicBezTo>
                <a:lnTo>
                  <a:pt x="542925" y="114300"/>
                </a:lnTo>
                <a:cubicBezTo>
                  <a:pt x="533400" y="117475"/>
                  <a:pt x="522704" y="118256"/>
                  <a:pt x="514350" y="123825"/>
                </a:cubicBezTo>
                <a:cubicBezTo>
                  <a:pt x="504825" y="130175"/>
                  <a:pt x="497215" y="142451"/>
                  <a:pt x="485775" y="142875"/>
                </a:cubicBezTo>
                <a:cubicBezTo>
                  <a:pt x="323961" y="148868"/>
                  <a:pt x="161925" y="142875"/>
                  <a:pt x="0" y="12382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10360" y="3182147"/>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6410362" y="4395189"/>
            <a:ext cx="793787" cy="1347278"/>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6442538" y="3883353"/>
            <a:ext cx="1907280" cy="1859114"/>
            <a:chOff x="6588842" y="4017465"/>
            <a:chExt cx="1907280" cy="1859114"/>
          </a:xfrm>
        </p:grpSpPr>
        <p:cxnSp>
          <p:nvCxnSpPr>
            <p:cNvPr id="36" name="Straight Arrow Connector 35"/>
            <p:cNvCxnSpPr/>
            <p:nvPr/>
          </p:nvCxnSpPr>
          <p:spPr>
            <a:xfrm flipH="1">
              <a:off x="6588842" y="4529301"/>
              <a:ext cx="574959" cy="5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26609" y="4017465"/>
              <a:ext cx="428259" cy="369332"/>
            </a:xfrm>
            <a:prstGeom prst="rect">
              <a:avLst/>
            </a:prstGeom>
            <a:noFill/>
          </p:spPr>
          <p:txBody>
            <a:bodyPr wrap="none" rtlCol="0">
              <a:spAutoFit/>
            </a:bodyPr>
            <a:lstStyle/>
            <a:p>
              <a:r>
                <a:rPr lang="en-US" i="1" dirty="0" err="1" smtClean="0"/>
                <a:t>h</a:t>
              </a:r>
              <a:r>
                <a:rPr lang="en-US" i="1" baseline="-25000" dirty="0" err="1" smtClean="0"/>
                <a:t>bf</a:t>
              </a:r>
              <a:endParaRPr lang="en-US" i="1" baseline="-25000" dirty="0"/>
            </a:p>
          </p:txBody>
        </p:sp>
        <p:sp>
          <p:nvSpPr>
            <p:cNvPr id="38" name="TextBox 37"/>
            <p:cNvSpPr txBox="1"/>
            <p:nvPr/>
          </p:nvSpPr>
          <p:spPr>
            <a:xfrm>
              <a:off x="7466916" y="4988849"/>
              <a:ext cx="1029206" cy="369332"/>
            </a:xfrm>
            <a:prstGeom prst="rect">
              <a:avLst/>
            </a:prstGeom>
            <a:noFill/>
          </p:spPr>
          <p:txBody>
            <a:bodyPr wrap="square" rtlCol="0">
              <a:spAutoFit/>
            </a:bodyPr>
            <a:lstStyle/>
            <a:p>
              <a:r>
                <a:rPr lang="en-US" i="1" dirty="0" smtClean="0"/>
                <a:t>Q</a:t>
              </a:r>
              <a:r>
                <a:rPr lang="en-US" i="1" baseline="-25000" dirty="0" smtClean="0"/>
                <a:t>2</a:t>
              </a:r>
              <a:endParaRPr lang="en-US" i="1" baseline="-25000" dirty="0"/>
            </a:p>
          </p:txBody>
        </p:sp>
        <p:cxnSp>
          <p:nvCxnSpPr>
            <p:cNvPr id="43" name="Straight Arrow Connector 42"/>
            <p:cNvCxnSpPr/>
            <p:nvPr/>
          </p:nvCxnSpPr>
          <p:spPr>
            <a:xfrm>
              <a:off x="7416078" y="4654486"/>
              <a:ext cx="13209" cy="1222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204149" y="3644532"/>
            <a:ext cx="809749" cy="74782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6200000">
            <a:off x="5607802" y="4131013"/>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46" name="TextBox 45"/>
          <p:cNvSpPr txBox="1"/>
          <p:nvPr/>
        </p:nvSpPr>
        <p:spPr>
          <a:xfrm>
            <a:off x="6576131" y="5762457"/>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sp>
        <p:nvSpPr>
          <p:cNvPr id="21" name="TextBox 20"/>
          <p:cNvSpPr txBox="1"/>
          <p:nvPr/>
        </p:nvSpPr>
        <p:spPr>
          <a:xfrm>
            <a:off x="56266" y="470327"/>
            <a:ext cx="3900427" cy="830997"/>
          </a:xfrm>
          <a:prstGeom prst="rect">
            <a:avLst/>
          </a:prstGeom>
          <a:noFill/>
        </p:spPr>
        <p:txBody>
          <a:bodyPr wrap="none" rtlCol="0">
            <a:spAutoFit/>
          </a:bodyPr>
          <a:lstStyle/>
          <a:p>
            <a:r>
              <a:rPr lang="en-US" sz="2400" i="1" dirty="0" smtClean="0"/>
              <a:t>Dynamic channel morphology</a:t>
            </a:r>
          </a:p>
          <a:p>
            <a:r>
              <a:rPr lang="en-US" sz="2400" i="1" dirty="0" smtClean="0"/>
              <a:t>Confined channels</a:t>
            </a:r>
            <a:endParaRPr lang="en-US" sz="2400" i="1" dirty="0"/>
          </a:p>
        </p:txBody>
      </p:sp>
    </p:spTree>
    <p:extLst>
      <p:ext uri="{BB962C8B-B14F-4D97-AF65-F5344CB8AC3E}">
        <p14:creationId xmlns:p14="http://schemas.microsoft.com/office/powerpoint/2010/main" val="5954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08731" y="3038475"/>
            <a:ext cx="9867900" cy="3819525"/>
          </a:xfrm>
          <a:prstGeom prst="rect">
            <a:avLst/>
          </a:prstGeom>
          <a:solidFill>
            <a:schemeClr val="accent6">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stretch>
            <a:fillRect/>
          </a:stretch>
        </p:blipFill>
        <p:spPr>
          <a:xfrm>
            <a:off x="4742490" y="-28972"/>
            <a:ext cx="4430537" cy="3064402"/>
          </a:xfrm>
          <a:prstGeom prst="rect">
            <a:avLst/>
          </a:prstGeom>
        </p:spPr>
      </p:pic>
      <p:sp>
        <p:nvSpPr>
          <p:cNvPr id="2" name="Freeform 1"/>
          <p:cNvSpPr/>
          <p:nvPr/>
        </p:nvSpPr>
        <p:spPr>
          <a:xfrm>
            <a:off x="638175" y="3277362"/>
            <a:ext cx="4705350" cy="2486025"/>
          </a:xfrm>
          <a:custGeom>
            <a:avLst/>
            <a:gdLst>
              <a:gd name="connsiteX0" fmla="*/ 0 w 4705350"/>
              <a:gd name="connsiteY0" fmla="*/ 9525 h 2486025"/>
              <a:gd name="connsiteX1" fmla="*/ 762000 w 4705350"/>
              <a:gd name="connsiteY1" fmla="*/ 1171575 h 2486025"/>
              <a:gd name="connsiteX2" fmla="*/ 1352550 w 4705350"/>
              <a:gd name="connsiteY2" fmla="*/ 2486025 h 2486025"/>
              <a:gd name="connsiteX3" fmla="*/ 3390900 w 4705350"/>
              <a:gd name="connsiteY3" fmla="*/ 2457450 h 2486025"/>
              <a:gd name="connsiteX4" fmla="*/ 3895725 w 4705350"/>
              <a:gd name="connsiteY4" fmla="*/ 1181100 h 2486025"/>
              <a:gd name="connsiteX5" fmla="*/ 4705350 w 4705350"/>
              <a:gd name="connsiteY5" fmla="*/ 0 h 248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5350" h="2486025">
                <a:moveTo>
                  <a:pt x="0" y="9525"/>
                </a:moveTo>
                <a:lnTo>
                  <a:pt x="762000" y="1171575"/>
                </a:lnTo>
                <a:lnTo>
                  <a:pt x="1352550" y="2486025"/>
                </a:lnTo>
                <a:lnTo>
                  <a:pt x="3390900" y="2457450"/>
                </a:lnTo>
                <a:lnTo>
                  <a:pt x="3895725" y="1181100"/>
                </a:lnTo>
                <a:lnTo>
                  <a:pt x="470535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438275" y="4344162"/>
            <a:ext cx="3086100" cy="1419225"/>
          </a:xfrm>
          <a:custGeom>
            <a:avLst/>
            <a:gdLst>
              <a:gd name="connsiteX0" fmla="*/ 0 w 3086100"/>
              <a:gd name="connsiteY0" fmla="*/ 123825 h 1419225"/>
              <a:gd name="connsiteX1" fmla="*/ 561975 w 3086100"/>
              <a:gd name="connsiteY1" fmla="*/ 1419225 h 1419225"/>
              <a:gd name="connsiteX2" fmla="*/ 2590800 w 3086100"/>
              <a:gd name="connsiteY2" fmla="*/ 1381125 h 1419225"/>
              <a:gd name="connsiteX3" fmla="*/ 3086100 w 3086100"/>
              <a:gd name="connsiteY3" fmla="*/ 104775 h 1419225"/>
              <a:gd name="connsiteX4" fmla="*/ 2943225 w 3086100"/>
              <a:gd name="connsiteY4" fmla="*/ 104775 h 1419225"/>
              <a:gd name="connsiteX5" fmla="*/ 2686050 w 3086100"/>
              <a:gd name="connsiteY5" fmla="*/ 95250 h 1419225"/>
              <a:gd name="connsiteX6" fmla="*/ 2619375 w 3086100"/>
              <a:gd name="connsiteY6" fmla="*/ 76200 h 1419225"/>
              <a:gd name="connsiteX7" fmla="*/ 2581275 w 3086100"/>
              <a:gd name="connsiteY7" fmla="*/ 66675 h 1419225"/>
              <a:gd name="connsiteX8" fmla="*/ 2552700 w 3086100"/>
              <a:gd name="connsiteY8" fmla="*/ 57150 h 1419225"/>
              <a:gd name="connsiteX9" fmla="*/ 2505075 w 3086100"/>
              <a:gd name="connsiteY9" fmla="*/ 47625 h 1419225"/>
              <a:gd name="connsiteX10" fmla="*/ 1990725 w 3086100"/>
              <a:gd name="connsiteY10" fmla="*/ 47625 h 1419225"/>
              <a:gd name="connsiteX11" fmla="*/ 1933575 w 3086100"/>
              <a:gd name="connsiteY11" fmla="*/ 38100 h 1419225"/>
              <a:gd name="connsiteX12" fmla="*/ 1866900 w 3086100"/>
              <a:gd name="connsiteY12" fmla="*/ 28575 h 1419225"/>
              <a:gd name="connsiteX13" fmla="*/ 1647825 w 3086100"/>
              <a:gd name="connsiteY13" fmla="*/ 38100 h 1419225"/>
              <a:gd name="connsiteX14" fmla="*/ 1590675 w 3086100"/>
              <a:gd name="connsiteY14" fmla="*/ 57150 h 1419225"/>
              <a:gd name="connsiteX15" fmla="*/ 1562100 w 3086100"/>
              <a:gd name="connsiteY15" fmla="*/ 66675 h 1419225"/>
              <a:gd name="connsiteX16" fmla="*/ 1457325 w 3086100"/>
              <a:gd name="connsiteY16" fmla="*/ 57150 h 1419225"/>
              <a:gd name="connsiteX17" fmla="*/ 1381125 w 3086100"/>
              <a:gd name="connsiteY17" fmla="*/ 19050 h 1419225"/>
              <a:gd name="connsiteX18" fmla="*/ 1285875 w 3086100"/>
              <a:gd name="connsiteY18" fmla="*/ 0 h 1419225"/>
              <a:gd name="connsiteX19" fmla="*/ 1133475 w 3086100"/>
              <a:gd name="connsiteY19" fmla="*/ 9525 h 1419225"/>
              <a:gd name="connsiteX20" fmla="*/ 1076325 w 3086100"/>
              <a:gd name="connsiteY20" fmla="*/ 19050 h 1419225"/>
              <a:gd name="connsiteX21" fmla="*/ 1009650 w 3086100"/>
              <a:gd name="connsiteY21" fmla="*/ 28575 h 1419225"/>
              <a:gd name="connsiteX22" fmla="*/ 942975 w 3086100"/>
              <a:gd name="connsiteY22" fmla="*/ 47625 h 1419225"/>
              <a:gd name="connsiteX23" fmla="*/ 847725 w 3086100"/>
              <a:gd name="connsiteY23" fmla="*/ 66675 h 1419225"/>
              <a:gd name="connsiteX24" fmla="*/ 628650 w 3086100"/>
              <a:gd name="connsiteY24" fmla="*/ 85725 h 1419225"/>
              <a:gd name="connsiteX25" fmla="*/ 542925 w 3086100"/>
              <a:gd name="connsiteY25" fmla="*/ 114300 h 1419225"/>
              <a:gd name="connsiteX26" fmla="*/ 514350 w 3086100"/>
              <a:gd name="connsiteY26" fmla="*/ 123825 h 1419225"/>
              <a:gd name="connsiteX27" fmla="*/ 485775 w 3086100"/>
              <a:gd name="connsiteY27" fmla="*/ 142875 h 1419225"/>
              <a:gd name="connsiteX28" fmla="*/ 0 w 3086100"/>
              <a:gd name="connsiteY28" fmla="*/ 123825 h 141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6100" h="1419225">
                <a:moveTo>
                  <a:pt x="0" y="123825"/>
                </a:moveTo>
                <a:lnTo>
                  <a:pt x="561975" y="1419225"/>
                </a:lnTo>
                <a:lnTo>
                  <a:pt x="2590800" y="1381125"/>
                </a:lnTo>
                <a:lnTo>
                  <a:pt x="3086100" y="104775"/>
                </a:lnTo>
                <a:lnTo>
                  <a:pt x="2943225" y="104775"/>
                </a:lnTo>
                <a:cubicBezTo>
                  <a:pt x="2857500" y="101600"/>
                  <a:pt x="2771656" y="100773"/>
                  <a:pt x="2686050" y="95250"/>
                </a:cubicBezTo>
                <a:cubicBezTo>
                  <a:pt x="2666819" y="94009"/>
                  <a:pt x="2638426" y="81643"/>
                  <a:pt x="2619375" y="76200"/>
                </a:cubicBezTo>
                <a:cubicBezTo>
                  <a:pt x="2606788" y="72604"/>
                  <a:pt x="2593862" y="70271"/>
                  <a:pt x="2581275" y="66675"/>
                </a:cubicBezTo>
                <a:cubicBezTo>
                  <a:pt x="2571621" y="63917"/>
                  <a:pt x="2562440" y="59585"/>
                  <a:pt x="2552700" y="57150"/>
                </a:cubicBezTo>
                <a:cubicBezTo>
                  <a:pt x="2536994" y="53223"/>
                  <a:pt x="2520950" y="50800"/>
                  <a:pt x="2505075" y="47625"/>
                </a:cubicBezTo>
                <a:cubicBezTo>
                  <a:pt x="2257974" y="61353"/>
                  <a:pt x="2313896" y="63014"/>
                  <a:pt x="1990725" y="47625"/>
                </a:cubicBezTo>
                <a:cubicBezTo>
                  <a:pt x="1971434" y="46706"/>
                  <a:pt x="1952663" y="41037"/>
                  <a:pt x="1933575" y="38100"/>
                </a:cubicBezTo>
                <a:cubicBezTo>
                  <a:pt x="1911385" y="34686"/>
                  <a:pt x="1889125" y="31750"/>
                  <a:pt x="1866900" y="28575"/>
                </a:cubicBezTo>
                <a:cubicBezTo>
                  <a:pt x="1793875" y="31750"/>
                  <a:pt x="1720531" y="30579"/>
                  <a:pt x="1647825" y="38100"/>
                </a:cubicBezTo>
                <a:cubicBezTo>
                  <a:pt x="1627851" y="40166"/>
                  <a:pt x="1609725" y="50800"/>
                  <a:pt x="1590675" y="57150"/>
                </a:cubicBezTo>
                <a:lnTo>
                  <a:pt x="1562100" y="66675"/>
                </a:lnTo>
                <a:cubicBezTo>
                  <a:pt x="1527175" y="63500"/>
                  <a:pt x="1491239" y="66075"/>
                  <a:pt x="1457325" y="57150"/>
                </a:cubicBezTo>
                <a:cubicBezTo>
                  <a:pt x="1429862" y="49923"/>
                  <a:pt x="1408972" y="24619"/>
                  <a:pt x="1381125" y="19050"/>
                </a:cubicBezTo>
                <a:lnTo>
                  <a:pt x="1285875" y="0"/>
                </a:lnTo>
                <a:cubicBezTo>
                  <a:pt x="1235075" y="3175"/>
                  <a:pt x="1184165" y="4917"/>
                  <a:pt x="1133475" y="9525"/>
                </a:cubicBezTo>
                <a:cubicBezTo>
                  <a:pt x="1114242" y="11273"/>
                  <a:pt x="1095413" y="16113"/>
                  <a:pt x="1076325" y="19050"/>
                </a:cubicBezTo>
                <a:cubicBezTo>
                  <a:pt x="1054135" y="22464"/>
                  <a:pt x="1031739" y="24559"/>
                  <a:pt x="1009650" y="28575"/>
                </a:cubicBezTo>
                <a:cubicBezTo>
                  <a:pt x="968707" y="36019"/>
                  <a:pt x="978679" y="37424"/>
                  <a:pt x="942975" y="47625"/>
                </a:cubicBezTo>
                <a:cubicBezTo>
                  <a:pt x="908263" y="57543"/>
                  <a:pt x="885148" y="61329"/>
                  <a:pt x="847725" y="66675"/>
                </a:cubicBezTo>
                <a:cubicBezTo>
                  <a:pt x="753123" y="80190"/>
                  <a:pt x="743066" y="78097"/>
                  <a:pt x="628650" y="85725"/>
                </a:cubicBezTo>
                <a:lnTo>
                  <a:pt x="542925" y="114300"/>
                </a:lnTo>
                <a:cubicBezTo>
                  <a:pt x="533400" y="117475"/>
                  <a:pt x="522704" y="118256"/>
                  <a:pt x="514350" y="123825"/>
                </a:cubicBezTo>
                <a:cubicBezTo>
                  <a:pt x="504825" y="130175"/>
                  <a:pt x="497215" y="142451"/>
                  <a:pt x="485775" y="142875"/>
                </a:cubicBezTo>
                <a:cubicBezTo>
                  <a:pt x="323961" y="148868"/>
                  <a:pt x="161925" y="142875"/>
                  <a:pt x="0" y="123825"/>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90578" y="3292309"/>
            <a:ext cx="3376247" cy="2813538"/>
          </a:xfrm>
          <a:custGeom>
            <a:avLst/>
            <a:gdLst>
              <a:gd name="connsiteX0" fmla="*/ 0 w 3376247"/>
              <a:gd name="connsiteY0" fmla="*/ 2475914 h 2813538"/>
              <a:gd name="connsiteX1" fmla="*/ 154745 w 3376247"/>
              <a:gd name="connsiteY1" fmla="*/ 2813538 h 2813538"/>
              <a:gd name="connsiteX2" fmla="*/ 2264899 w 3376247"/>
              <a:gd name="connsiteY2" fmla="*/ 2771335 h 2813538"/>
              <a:gd name="connsiteX3" fmla="*/ 2736167 w 3376247"/>
              <a:gd name="connsiteY3" fmla="*/ 1153551 h 2813538"/>
              <a:gd name="connsiteX4" fmla="*/ 3376247 w 3376247"/>
              <a:gd name="connsiteY4" fmla="*/ 0 h 2813538"/>
              <a:gd name="connsiteX5" fmla="*/ 2539219 w 3376247"/>
              <a:gd name="connsiteY5" fmla="*/ 1181686 h 2813538"/>
              <a:gd name="connsiteX6" fmla="*/ 2032782 w 3376247"/>
              <a:gd name="connsiteY6" fmla="*/ 2447778 h 2813538"/>
              <a:gd name="connsiteX7" fmla="*/ 0 w 3376247"/>
              <a:gd name="connsiteY7" fmla="*/ 2475914 h 28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6247" h="2813538">
                <a:moveTo>
                  <a:pt x="0" y="2475914"/>
                </a:moveTo>
                <a:lnTo>
                  <a:pt x="154745" y="2813538"/>
                </a:lnTo>
                <a:lnTo>
                  <a:pt x="2264899" y="2771335"/>
                </a:lnTo>
                <a:lnTo>
                  <a:pt x="2736167" y="1153551"/>
                </a:lnTo>
                <a:lnTo>
                  <a:pt x="3376247" y="0"/>
                </a:lnTo>
                <a:lnTo>
                  <a:pt x="2539219" y="1181686"/>
                </a:lnTo>
                <a:lnTo>
                  <a:pt x="2032782" y="2447778"/>
                </a:lnTo>
                <a:lnTo>
                  <a:pt x="0" y="247591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532280" y="3572291"/>
            <a:ext cx="2518756" cy="256032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a:off x="6532281" y="4450080"/>
            <a:ext cx="1014567" cy="1682531"/>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6593010" y="3957570"/>
            <a:ext cx="2014542" cy="2175041"/>
            <a:chOff x="6617394" y="3701538"/>
            <a:chExt cx="2014542" cy="2175041"/>
          </a:xfrm>
        </p:grpSpPr>
        <p:cxnSp>
          <p:nvCxnSpPr>
            <p:cNvPr id="36" name="Straight Arrow Connector 35"/>
            <p:cNvCxnSpPr/>
            <p:nvPr/>
          </p:nvCxnSpPr>
          <p:spPr>
            <a:xfrm flipH="1">
              <a:off x="6640137" y="4156214"/>
              <a:ext cx="881864" cy="1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17394" y="3701538"/>
              <a:ext cx="904607" cy="369332"/>
            </a:xfrm>
            <a:prstGeom prst="rect">
              <a:avLst/>
            </a:prstGeom>
            <a:noFill/>
          </p:spPr>
          <p:txBody>
            <a:bodyPr wrap="none" rtlCol="0">
              <a:spAutoFit/>
            </a:bodyPr>
            <a:lstStyle/>
            <a:p>
              <a:r>
                <a:rPr lang="en-US" i="1" dirty="0" smtClean="0"/>
                <a:t>New </a:t>
              </a:r>
              <a:r>
                <a:rPr lang="en-US" i="1" dirty="0" err="1" smtClean="0"/>
                <a:t>h</a:t>
              </a:r>
              <a:r>
                <a:rPr lang="en-US" i="1" baseline="-25000" dirty="0" err="1" smtClean="0"/>
                <a:t>bf</a:t>
              </a:r>
              <a:endParaRPr lang="en-US" i="1" baseline="-25000" dirty="0"/>
            </a:p>
          </p:txBody>
        </p:sp>
        <p:sp>
          <p:nvSpPr>
            <p:cNvPr id="38" name="TextBox 37"/>
            <p:cNvSpPr txBox="1"/>
            <p:nvPr/>
          </p:nvSpPr>
          <p:spPr>
            <a:xfrm>
              <a:off x="7602730" y="4897296"/>
              <a:ext cx="1029206" cy="369332"/>
            </a:xfrm>
            <a:prstGeom prst="rect">
              <a:avLst/>
            </a:prstGeom>
            <a:noFill/>
          </p:spPr>
          <p:txBody>
            <a:bodyPr wrap="square" rtlCol="0">
              <a:spAutoFit/>
            </a:bodyPr>
            <a:lstStyle/>
            <a:p>
              <a:r>
                <a:rPr lang="en-US" i="1" dirty="0" smtClean="0"/>
                <a:t>New Q</a:t>
              </a:r>
              <a:r>
                <a:rPr lang="en-US" i="1" baseline="-25000" dirty="0" smtClean="0"/>
                <a:t>2</a:t>
              </a:r>
              <a:endParaRPr lang="en-US" i="1" baseline="-25000" dirty="0"/>
            </a:p>
          </p:txBody>
        </p:sp>
        <p:cxnSp>
          <p:nvCxnSpPr>
            <p:cNvPr id="43" name="Straight Arrow Connector 42"/>
            <p:cNvCxnSpPr/>
            <p:nvPr/>
          </p:nvCxnSpPr>
          <p:spPr>
            <a:xfrm>
              <a:off x="7606735" y="4202131"/>
              <a:ext cx="7308" cy="1674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flipH="1">
            <a:off x="7541771" y="3742944"/>
            <a:ext cx="663445" cy="6990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6200000">
            <a:off x="5729722" y="4521157"/>
            <a:ext cx="1078116" cy="369332"/>
          </a:xfrm>
          <a:prstGeom prst="rect">
            <a:avLst/>
          </a:prstGeom>
          <a:noFill/>
        </p:spPr>
        <p:txBody>
          <a:bodyPr wrap="none" rtlCol="0">
            <a:spAutoFit/>
          </a:bodyPr>
          <a:lstStyle/>
          <a:p>
            <a:r>
              <a:rPr lang="en-US" dirty="0" smtClean="0"/>
              <a:t>Depth (</a:t>
            </a:r>
            <a:r>
              <a:rPr lang="en-US" i="1" dirty="0" smtClean="0"/>
              <a:t>h</a:t>
            </a:r>
            <a:r>
              <a:rPr lang="en-US" dirty="0" smtClean="0"/>
              <a:t>)</a:t>
            </a:r>
            <a:endParaRPr lang="en-US" dirty="0"/>
          </a:p>
        </p:txBody>
      </p:sp>
      <p:sp>
        <p:nvSpPr>
          <p:cNvPr id="46" name="TextBox 45"/>
          <p:cNvSpPr txBox="1"/>
          <p:nvPr/>
        </p:nvSpPr>
        <p:spPr>
          <a:xfrm>
            <a:off x="6698051" y="6152601"/>
            <a:ext cx="2129301" cy="369332"/>
          </a:xfrm>
          <a:prstGeom prst="rect">
            <a:avLst/>
          </a:prstGeom>
          <a:noFill/>
        </p:spPr>
        <p:txBody>
          <a:bodyPr wrap="none" rtlCol="0">
            <a:spAutoFit/>
          </a:bodyPr>
          <a:lstStyle/>
          <a:p>
            <a:r>
              <a:rPr lang="en-US" dirty="0" smtClean="0"/>
              <a:t>Flood magnitude (</a:t>
            </a:r>
            <a:r>
              <a:rPr lang="en-US" i="1" dirty="0" smtClean="0"/>
              <a:t>Q</a:t>
            </a:r>
            <a:r>
              <a:rPr lang="en-US" dirty="0" smtClean="0"/>
              <a:t>)</a:t>
            </a:r>
            <a:endParaRPr lang="en-US" dirty="0"/>
          </a:p>
        </p:txBody>
      </p:sp>
      <p:sp>
        <p:nvSpPr>
          <p:cNvPr id="47" name="TextBox 46"/>
          <p:cNvSpPr txBox="1"/>
          <p:nvPr/>
        </p:nvSpPr>
        <p:spPr>
          <a:xfrm>
            <a:off x="56266" y="470327"/>
            <a:ext cx="3900427" cy="830997"/>
          </a:xfrm>
          <a:prstGeom prst="rect">
            <a:avLst/>
          </a:prstGeom>
          <a:noFill/>
        </p:spPr>
        <p:txBody>
          <a:bodyPr wrap="none" rtlCol="0">
            <a:spAutoFit/>
          </a:bodyPr>
          <a:lstStyle/>
          <a:p>
            <a:r>
              <a:rPr lang="en-US" sz="2400" i="1" dirty="0" smtClean="0"/>
              <a:t>Dynamic channel morphology</a:t>
            </a:r>
          </a:p>
          <a:p>
            <a:r>
              <a:rPr lang="en-US" sz="2400" i="1" dirty="0"/>
              <a:t>C</a:t>
            </a:r>
            <a:r>
              <a:rPr lang="en-US" sz="2400" i="1" dirty="0" smtClean="0"/>
              <a:t>onfined channels</a:t>
            </a:r>
            <a:endParaRPr lang="en-US" sz="2400" i="1" dirty="0"/>
          </a:p>
        </p:txBody>
      </p:sp>
      <p:sp>
        <p:nvSpPr>
          <p:cNvPr id="18" name="Rectangle 17"/>
          <p:cNvSpPr/>
          <p:nvPr/>
        </p:nvSpPr>
        <p:spPr>
          <a:xfrm>
            <a:off x="361155" y="1456801"/>
            <a:ext cx="2638077" cy="461665"/>
          </a:xfrm>
          <a:prstGeom prst="rect">
            <a:avLst/>
          </a:prstGeom>
        </p:spPr>
        <p:txBody>
          <a:bodyPr wrap="square">
            <a:spAutoFit/>
          </a:bodyPr>
          <a:lstStyle/>
          <a:p>
            <a:r>
              <a:rPr lang="en-US" sz="2400" i="1" dirty="0" err="1" smtClean="0"/>
              <a:t>h</a:t>
            </a:r>
            <a:r>
              <a:rPr lang="en-US" sz="2400" i="1" baseline="-25000" dirty="0" err="1" smtClean="0"/>
              <a:t>new</a:t>
            </a:r>
            <a:r>
              <a:rPr lang="en-US" sz="2400" i="1" baseline="-25000" dirty="0" smtClean="0"/>
              <a:t> </a:t>
            </a:r>
            <a:r>
              <a:rPr lang="en-US" sz="2400" dirty="0" smtClean="0"/>
              <a:t>= </a:t>
            </a:r>
            <a:r>
              <a:rPr lang="en-US" sz="2400" i="1" dirty="0" smtClean="0"/>
              <a:t>Q</a:t>
            </a:r>
            <a:r>
              <a:rPr lang="en-US" sz="2400" i="1" baseline="-25000" dirty="0" smtClean="0"/>
              <a:t>bf</a:t>
            </a:r>
            <a:r>
              <a:rPr lang="en-US" sz="2400" baseline="30000" dirty="0" smtClean="0"/>
              <a:t>2/5</a:t>
            </a:r>
            <a:r>
              <a:rPr lang="en-US" sz="2400" dirty="0" smtClean="0"/>
              <a:t>/</a:t>
            </a:r>
            <a:r>
              <a:rPr lang="en-US" sz="2400" i="1" dirty="0"/>
              <a:t>g</a:t>
            </a:r>
            <a:r>
              <a:rPr lang="en-US" sz="2400" baseline="30000" dirty="0" smtClean="0"/>
              <a:t>1/5</a:t>
            </a:r>
            <a:endParaRPr lang="en-US" sz="2400" i="1" baseline="30000" dirty="0"/>
          </a:p>
        </p:txBody>
      </p:sp>
      <p:sp>
        <p:nvSpPr>
          <p:cNvPr id="19" name="TextBox 18"/>
          <p:cNvSpPr txBox="1"/>
          <p:nvPr/>
        </p:nvSpPr>
        <p:spPr>
          <a:xfrm>
            <a:off x="1682808" y="2109002"/>
            <a:ext cx="1961627" cy="369332"/>
          </a:xfrm>
          <a:prstGeom prst="rect">
            <a:avLst/>
          </a:prstGeom>
          <a:noFill/>
        </p:spPr>
        <p:txBody>
          <a:bodyPr wrap="none" rtlCol="0">
            <a:spAutoFit/>
          </a:bodyPr>
          <a:lstStyle/>
          <a:p>
            <a:r>
              <a:rPr lang="en-US" dirty="0" smtClean="0"/>
              <a:t>(Parker et al. 2007)</a:t>
            </a:r>
            <a:endParaRPr lang="en-US" dirty="0"/>
          </a:p>
        </p:txBody>
      </p:sp>
    </p:spTree>
    <p:extLst>
      <p:ext uri="{BB962C8B-B14F-4D97-AF65-F5344CB8AC3E}">
        <p14:creationId xmlns:p14="http://schemas.microsoft.com/office/powerpoint/2010/main" val="34456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940169"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0"/>
          </p:cNvCxnSpPr>
          <p:nvPr/>
        </p:nvCxnSpPr>
        <p:spPr>
          <a:xfrm>
            <a:off x="3954633"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940169"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965789"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3061627"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a:off x="3058990" y="3724171"/>
            <a:ext cx="0" cy="910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732245" y="5722172"/>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03660" y="5712036"/>
            <a:ext cx="0" cy="321283"/>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54633"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954633" y="6382859"/>
            <a:ext cx="660478" cy="4840"/>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957270"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3" idx="0"/>
          </p:cNvCxnSpPr>
          <p:nvPr/>
        </p:nvCxnSpPr>
        <p:spPr>
          <a:xfrm>
            <a:off x="3872799" y="3587858"/>
            <a:ext cx="1721404" cy="308595"/>
          </a:xfrm>
          <a:prstGeom prst="bentConnector2">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965790"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V="1">
            <a:off x="3981292" y="4486759"/>
            <a:ext cx="1402592" cy="565688"/>
          </a:xfrm>
          <a:prstGeom prst="bentConnector3">
            <a:avLst>
              <a:gd name="adj1" fmla="val 276"/>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969754"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flipV="1">
            <a:off x="3969756" y="4486758"/>
            <a:ext cx="2344027" cy="978649"/>
          </a:xfrm>
          <a:prstGeom prst="bentConnector3">
            <a:avLst>
              <a:gd name="adj1" fmla="val 8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267216"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sp>
        <p:nvSpPr>
          <p:cNvPr id="38" name="TextBox 37"/>
          <p:cNvSpPr txBox="1"/>
          <p:nvPr/>
        </p:nvSpPr>
        <p:spPr>
          <a:xfrm>
            <a:off x="4139748" y="3319580"/>
            <a:ext cx="1459117" cy="276999"/>
          </a:xfrm>
          <a:prstGeom prst="rect">
            <a:avLst/>
          </a:prstGeom>
          <a:noFill/>
        </p:spPr>
        <p:txBody>
          <a:bodyPr wrap="none" rtlCol="0">
            <a:spAutoFit/>
          </a:bodyPr>
          <a:lstStyle/>
          <a:p>
            <a:pPr algn="ctr"/>
            <a:r>
              <a:rPr lang="en-US" sz="1200" i="1" dirty="0" smtClean="0">
                <a:solidFill>
                  <a:schemeClr val="accent1">
                    <a:lumMod val="75000"/>
                  </a:schemeClr>
                </a:solidFill>
              </a:rPr>
              <a:t>dynamic adjustment</a:t>
            </a:r>
            <a:endParaRPr lang="en-US" sz="1200" i="1" dirty="0">
              <a:solidFill>
                <a:schemeClr val="accent1">
                  <a:lumMod val="75000"/>
                </a:schemeClr>
              </a:solidFill>
            </a:endParaRPr>
          </a:p>
        </p:txBody>
      </p:sp>
      <p:cxnSp>
        <p:nvCxnSpPr>
          <p:cNvPr id="47" name="Elbow Connector 46"/>
          <p:cNvCxnSpPr>
            <a:stCxn id="5" idx="2"/>
            <a:endCxn id="7" idx="1"/>
          </p:cNvCxnSpPr>
          <p:nvPr/>
        </p:nvCxnSpPr>
        <p:spPr>
          <a:xfrm rot="16200000" flipH="1">
            <a:off x="1572607"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4242231"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8675"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473401"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803776"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943967"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511163"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165984"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163347"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698560" y="3896453"/>
            <a:ext cx="1791286" cy="584775"/>
          </a:xfrm>
          <a:prstGeom prst="rect">
            <a:avLst/>
          </a:prstGeom>
          <a:solidFill>
            <a:srgbClr val="C89BCF"/>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615110"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163347"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89" name="Rectangle 88"/>
          <p:cNvSpPr/>
          <p:nvPr/>
        </p:nvSpPr>
        <p:spPr>
          <a:xfrm>
            <a:off x="2570942" y="3990816"/>
            <a:ext cx="161303" cy="30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571279" y="3869354"/>
            <a:ext cx="942886" cy="461665"/>
          </a:xfrm>
          <a:prstGeom prst="rect">
            <a:avLst/>
          </a:prstGeom>
          <a:solidFill>
            <a:srgbClr val="BBC9E4"/>
          </a:solidFill>
        </p:spPr>
        <p:txBody>
          <a:bodyPr wrap="none" rtlCol="0">
            <a:spAutoFit/>
          </a:bodyPr>
          <a:lstStyle/>
          <a:p>
            <a:pPr algn="ctr"/>
            <a:r>
              <a:rPr lang="en-US" sz="1200" dirty="0" smtClean="0"/>
              <a:t>historic</a:t>
            </a:r>
          </a:p>
          <a:p>
            <a:pPr algn="ctr"/>
            <a:r>
              <a:rPr lang="en-US" sz="1200" dirty="0" smtClean="0"/>
              <a:t>morphology</a:t>
            </a:r>
            <a:endParaRPr lang="en-US" sz="1200" dirty="0"/>
          </a:p>
        </p:txBody>
      </p:sp>
      <p:sp>
        <p:nvSpPr>
          <p:cNvPr id="39" name="TextBox 38"/>
          <p:cNvSpPr txBox="1"/>
          <p:nvPr/>
        </p:nvSpPr>
        <p:spPr>
          <a:xfrm>
            <a:off x="4340475" y="4742639"/>
            <a:ext cx="769741" cy="461665"/>
          </a:xfrm>
          <a:prstGeom prst="rect">
            <a:avLst/>
          </a:prstGeom>
          <a:solidFill>
            <a:srgbClr val="BECCE7"/>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40" name="TextBox 39"/>
          <p:cNvSpPr txBox="1"/>
          <p:nvPr/>
        </p:nvSpPr>
        <p:spPr>
          <a:xfrm>
            <a:off x="5794489" y="4749795"/>
            <a:ext cx="983063" cy="461665"/>
          </a:xfrm>
          <a:prstGeom prst="rect">
            <a:avLst/>
          </a:prstGeom>
          <a:solidFill>
            <a:srgbClr val="C0CEE2"/>
          </a:solidFill>
        </p:spPr>
        <p:txBody>
          <a:bodyPr wrap="square" rtlCol="0">
            <a:spAutoFit/>
          </a:bodyPr>
          <a:lstStyle/>
          <a:p>
            <a:pPr algn="ctr"/>
            <a:r>
              <a:rPr lang="en-US" sz="1200" dirty="0" smtClean="0"/>
              <a:t>Unconfined </a:t>
            </a:r>
          </a:p>
          <a:p>
            <a:pPr algn="ctr"/>
            <a:r>
              <a:rPr lang="en-US" sz="1200" dirty="0" smtClean="0"/>
              <a:t>valley</a:t>
            </a:r>
            <a:endParaRPr lang="en-US" sz="1200" dirty="0"/>
          </a:p>
        </p:txBody>
      </p:sp>
    </p:spTree>
    <p:extLst>
      <p:ext uri="{BB962C8B-B14F-4D97-AF65-F5344CB8AC3E}">
        <p14:creationId xmlns:p14="http://schemas.microsoft.com/office/powerpoint/2010/main" val="2462408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3016" y="728661"/>
            <a:ext cx="4513500" cy="57696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 y="728661"/>
            <a:ext cx="4513500" cy="5769675"/>
          </a:xfrm>
          <a:prstGeom prst="rect">
            <a:avLst/>
          </a:prstGeom>
        </p:spPr>
      </p:pic>
      <p:sp>
        <p:nvSpPr>
          <p:cNvPr id="11" name="TextBox 10"/>
          <p:cNvSpPr txBox="1"/>
          <p:nvPr/>
        </p:nvSpPr>
        <p:spPr>
          <a:xfrm>
            <a:off x="1524000" y="1095375"/>
            <a:ext cx="2682401" cy="400110"/>
          </a:xfrm>
          <a:prstGeom prst="rect">
            <a:avLst/>
          </a:prstGeom>
          <a:noFill/>
        </p:spPr>
        <p:txBody>
          <a:bodyPr wrap="none" rtlCol="0">
            <a:spAutoFit/>
          </a:bodyPr>
          <a:lstStyle/>
          <a:p>
            <a:r>
              <a:rPr lang="en-US" sz="2000" b="1" dirty="0" smtClean="0"/>
              <a:t>2040 static morphology</a:t>
            </a:r>
            <a:endParaRPr lang="en-US" sz="2000" b="1" dirty="0"/>
          </a:p>
        </p:txBody>
      </p:sp>
      <p:sp>
        <p:nvSpPr>
          <p:cNvPr id="12" name="TextBox 11"/>
          <p:cNvSpPr txBox="1"/>
          <p:nvPr/>
        </p:nvSpPr>
        <p:spPr>
          <a:xfrm>
            <a:off x="5941314" y="1095375"/>
            <a:ext cx="3017173" cy="400110"/>
          </a:xfrm>
          <a:prstGeom prst="rect">
            <a:avLst/>
          </a:prstGeom>
          <a:noFill/>
        </p:spPr>
        <p:txBody>
          <a:bodyPr wrap="none" rtlCol="0">
            <a:spAutoFit/>
          </a:bodyPr>
          <a:lstStyle/>
          <a:p>
            <a:r>
              <a:rPr lang="en-US" sz="2000" b="1" dirty="0" smtClean="0"/>
              <a:t>2040 dynamic morphology</a:t>
            </a:r>
            <a:endParaRPr lang="en-US" sz="2000" b="1" dirty="0"/>
          </a:p>
        </p:txBody>
      </p:sp>
      <p:sp>
        <p:nvSpPr>
          <p:cNvPr id="6" name="TextBox 5"/>
          <p:cNvSpPr txBox="1"/>
          <p:nvPr/>
        </p:nvSpPr>
        <p:spPr>
          <a:xfrm>
            <a:off x="726565" y="-4913"/>
            <a:ext cx="7552203" cy="707886"/>
          </a:xfrm>
          <a:prstGeom prst="rect">
            <a:avLst/>
          </a:prstGeom>
          <a:solidFill>
            <a:schemeClr val="bg2"/>
          </a:solidFill>
          <a:ln>
            <a:solidFill>
              <a:schemeClr val="tx1"/>
            </a:solidFill>
          </a:ln>
        </p:spPr>
        <p:txBody>
          <a:bodyPr wrap="square" rtlCol="0">
            <a:spAutoFit/>
          </a:bodyPr>
          <a:lstStyle/>
          <a:p>
            <a:pPr algn="ctr"/>
            <a:r>
              <a:rPr lang="en-US" sz="2000" b="1" dirty="0" smtClean="0"/>
              <a:t>Spawning habitat response to </a:t>
            </a:r>
          </a:p>
          <a:p>
            <a:pPr algn="ctr"/>
            <a:r>
              <a:rPr lang="en-US" sz="2000" b="1" dirty="0" smtClean="0"/>
              <a:t>increased flood magnitude: 2040</a:t>
            </a:r>
            <a:endParaRPr lang="en-US" sz="2000" b="1" dirty="0"/>
          </a:p>
        </p:txBody>
      </p:sp>
      <p:sp>
        <p:nvSpPr>
          <p:cNvPr id="2" name="TextBox 1"/>
          <p:cNvSpPr txBox="1"/>
          <p:nvPr/>
        </p:nvSpPr>
        <p:spPr>
          <a:xfrm>
            <a:off x="57645" y="3861012"/>
            <a:ext cx="1643014" cy="369332"/>
          </a:xfrm>
          <a:prstGeom prst="rect">
            <a:avLst/>
          </a:prstGeom>
          <a:noFill/>
        </p:spPr>
        <p:txBody>
          <a:bodyPr wrap="none" rtlCol="0">
            <a:spAutoFit/>
          </a:bodyPr>
          <a:lstStyle/>
          <a:p>
            <a:r>
              <a:rPr lang="en-US" b="1" dirty="0" smtClean="0"/>
              <a:t>Percent change</a:t>
            </a:r>
            <a:endParaRPr lang="en-US" b="1" dirty="0"/>
          </a:p>
        </p:txBody>
      </p:sp>
      <p:sp>
        <p:nvSpPr>
          <p:cNvPr id="9" name="TextBox 8"/>
          <p:cNvSpPr txBox="1"/>
          <p:nvPr/>
        </p:nvSpPr>
        <p:spPr>
          <a:xfrm>
            <a:off x="4595529" y="3885396"/>
            <a:ext cx="1643014" cy="369332"/>
          </a:xfrm>
          <a:prstGeom prst="rect">
            <a:avLst/>
          </a:prstGeom>
          <a:noFill/>
        </p:spPr>
        <p:txBody>
          <a:bodyPr wrap="none" rtlCol="0">
            <a:spAutoFit/>
          </a:bodyPr>
          <a:lstStyle/>
          <a:p>
            <a:r>
              <a:rPr lang="en-US" b="1" dirty="0" smtClean="0"/>
              <a:t>Percent </a:t>
            </a:r>
            <a:r>
              <a:rPr lang="en-US" b="1" dirty="0"/>
              <a:t>c</a:t>
            </a:r>
            <a:r>
              <a:rPr lang="en-US" b="1" dirty="0" smtClean="0"/>
              <a:t>hange</a:t>
            </a:r>
            <a:endParaRPr lang="en-US" b="1" dirty="0"/>
          </a:p>
        </p:txBody>
      </p:sp>
    </p:spTree>
    <p:extLst>
      <p:ext uri="{BB962C8B-B14F-4D97-AF65-F5344CB8AC3E}">
        <p14:creationId xmlns:p14="http://schemas.microsoft.com/office/powerpoint/2010/main" val="4205039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4100" y="763933"/>
            <a:ext cx="7552203" cy="5835052"/>
          </a:xfrm>
          <a:prstGeom prst="rect">
            <a:avLst/>
          </a:prstGeom>
        </p:spPr>
      </p:pic>
      <p:sp>
        <p:nvSpPr>
          <p:cNvPr id="3" name="TextBox 2"/>
          <p:cNvSpPr txBox="1"/>
          <p:nvPr/>
        </p:nvSpPr>
        <p:spPr>
          <a:xfrm>
            <a:off x="824101" y="56047"/>
            <a:ext cx="7552203" cy="707886"/>
          </a:xfrm>
          <a:prstGeom prst="rect">
            <a:avLst/>
          </a:prstGeom>
          <a:solidFill>
            <a:schemeClr val="bg2"/>
          </a:solidFill>
          <a:ln>
            <a:solidFill>
              <a:schemeClr val="tx1"/>
            </a:solidFill>
          </a:ln>
        </p:spPr>
        <p:txBody>
          <a:bodyPr wrap="square" rtlCol="0">
            <a:spAutoFit/>
          </a:bodyPr>
          <a:lstStyle/>
          <a:p>
            <a:pPr algn="ctr"/>
            <a:r>
              <a:rPr lang="en-US" sz="2000" b="1" dirty="0" smtClean="0"/>
              <a:t>Spawning habitat response to </a:t>
            </a:r>
          </a:p>
          <a:p>
            <a:pPr algn="ctr"/>
            <a:r>
              <a:rPr lang="en-US" sz="2000" b="1" dirty="0" smtClean="0"/>
              <a:t>increased flood magnitude: 2040</a:t>
            </a:r>
            <a:endParaRPr lang="en-US" sz="2000" b="1" dirty="0"/>
          </a:p>
        </p:txBody>
      </p:sp>
      <p:sp>
        <p:nvSpPr>
          <p:cNvPr id="4" name="TextBox 3"/>
          <p:cNvSpPr txBox="1"/>
          <p:nvPr/>
        </p:nvSpPr>
        <p:spPr>
          <a:xfrm>
            <a:off x="5364480" y="3108960"/>
            <a:ext cx="2756267" cy="1200329"/>
          </a:xfrm>
          <a:prstGeom prst="rect">
            <a:avLst/>
          </a:prstGeom>
          <a:solidFill>
            <a:srgbClr val="EFEFEF"/>
          </a:solidFill>
          <a:ln>
            <a:solidFill>
              <a:schemeClr val="tx1"/>
            </a:solidFill>
          </a:ln>
        </p:spPr>
        <p:txBody>
          <a:bodyPr wrap="none" rtlCol="0">
            <a:spAutoFit/>
          </a:bodyPr>
          <a:lstStyle/>
          <a:p>
            <a:r>
              <a:rPr lang="en-US" b="1" dirty="0" smtClean="0"/>
              <a:t>Loss is greater if </a:t>
            </a:r>
          </a:p>
          <a:p>
            <a:r>
              <a:rPr lang="en-US" b="1" dirty="0" smtClean="0"/>
              <a:t>morphological adjustment </a:t>
            </a:r>
          </a:p>
          <a:p>
            <a:r>
              <a:rPr lang="en-US" b="1" dirty="0" smtClean="0"/>
              <a:t>keeps pace with increased </a:t>
            </a:r>
          </a:p>
          <a:p>
            <a:r>
              <a:rPr lang="en-US" b="1" dirty="0" smtClean="0"/>
              <a:t>flood magnitude</a:t>
            </a:r>
            <a:endParaRPr lang="en-US" b="1" dirty="0"/>
          </a:p>
        </p:txBody>
      </p:sp>
      <p:grpSp>
        <p:nvGrpSpPr>
          <p:cNvPr id="12" name="Group 11"/>
          <p:cNvGrpSpPr/>
          <p:nvPr/>
        </p:nvGrpSpPr>
        <p:grpSpPr>
          <a:xfrm>
            <a:off x="1434610" y="979352"/>
            <a:ext cx="4302280" cy="369332"/>
            <a:chOff x="1434610" y="979352"/>
            <a:chExt cx="4302280" cy="369332"/>
          </a:xfrm>
        </p:grpSpPr>
        <p:sp>
          <p:nvSpPr>
            <p:cNvPr id="6" name="TextBox 5"/>
            <p:cNvSpPr txBox="1"/>
            <p:nvPr/>
          </p:nvSpPr>
          <p:spPr>
            <a:xfrm>
              <a:off x="1434610" y="979352"/>
              <a:ext cx="2027991" cy="369332"/>
            </a:xfrm>
            <a:prstGeom prst="rect">
              <a:avLst/>
            </a:prstGeom>
            <a:noFill/>
          </p:spPr>
          <p:txBody>
            <a:bodyPr wrap="none" rtlCol="0">
              <a:spAutoFit/>
            </a:bodyPr>
            <a:lstStyle/>
            <a:p>
              <a:r>
                <a:rPr lang="en-US" dirty="0" smtClean="0"/>
                <a:t>Static median:  12%</a:t>
              </a:r>
              <a:endParaRPr lang="en-US" dirty="0"/>
            </a:p>
          </p:txBody>
        </p:sp>
        <p:sp>
          <p:nvSpPr>
            <p:cNvPr id="9" name="TextBox 8"/>
            <p:cNvSpPr txBox="1"/>
            <p:nvPr/>
          </p:nvSpPr>
          <p:spPr>
            <a:xfrm>
              <a:off x="3463511" y="979352"/>
              <a:ext cx="2273379" cy="369332"/>
            </a:xfrm>
            <a:prstGeom prst="rect">
              <a:avLst/>
            </a:prstGeom>
            <a:noFill/>
          </p:spPr>
          <p:txBody>
            <a:bodyPr wrap="none" rtlCol="0">
              <a:spAutoFit/>
            </a:bodyPr>
            <a:lstStyle/>
            <a:p>
              <a:r>
                <a:rPr lang="en-US" dirty="0" smtClean="0"/>
                <a:t>Dynamic median: 17%</a:t>
              </a:r>
              <a:endParaRPr lang="en-US" dirty="0"/>
            </a:p>
          </p:txBody>
        </p:sp>
      </p:grpSp>
    </p:spTree>
    <p:extLst>
      <p:ext uri="{BB962C8B-B14F-4D97-AF65-F5344CB8AC3E}">
        <p14:creationId xmlns:p14="http://schemas.microsoft.com/office/powerpoint/2010/main" val="109449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400" y="723861"/>
            <a:ext cx="4507718" cy="57622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 y="723861"/>
            <a:ext cx="4507718" cy="5762283"/>
          </a:xfrm>
          <a:prstGeom prst="rect">
            <a:avLst/>
          </a:prstGeom>
        </p:spPr>
      </p:pic>
      <p:sp>
        <p:nvSpPr>
          <p:cNvPr id="6" name="TextBox 5"/>
          <p:cNvSpPr txBox="1"/>
          <p:nvPr/>
        </p:nvSpPr>
        <p:spPr>
          <a:xfrm>
            <a:off x="1413649" y="1117854"/>
            <a:ext cx="2682401" cy="400110"/>
          </a:xfrm>
          <a:prstGeom prst="rect">
            <a:avLst/>
          </a:prstGeom>
          <a:noFill/>
        </p:spPr>
        <p:txBody>
          <a:bodyPr wrap="none" rtlCol="0">
            <a:spAutoFit/>
          </a:bodyPr>
          <a:lstStyle/>
          <a:p>
            <a:r>
              <a:rPr lang="en-US" sz="2000" b="1" dirty="0" smtClean="0"/>
              <a:t>2080 static morphology</a:t>
            </a:r>
            <a:endParaRPr lang="en-US" sz="2000" b="1" dirty="0"/>
          </a:p>
        </p:txBody>
      </p:sp>
      <p:sp>
        <p:nvSpPr>
          <p:cNvPr id="7" name="TextBox 6"/>
          <p:cNvSpPr txBox="1"/>
          <p:nvPr/>
        </p:nvSpPr>
        <p:spPr>
          <a:xfrm>
            <a:off x="5678430" y="1117854"/>
            <a:ext cx="3017173" cy="400110"/>
          </a:xfrm>
          <a:prstGeom prst="rect">
            <a:avLst/>
          </a:prstGeom>
          <a:noFill/>
        </p:spPr>
        <p:txBody>
          <a:bodyPr wrap="none" rtlCol="0">
            <a:spAutoFit/>
          </a:bodyPr>
          <a:lstStyle/>
          <a:p>
            <a:r>
              <a:rPr lang="en-US" sz="2000" b="1" dirty="0" smtClean="0"/>
              <a:t>2080 dynamic morphology</a:t>
            </a:r>
            <a:endParaRPr lang="en-US" sz="2000" b="1" dirty="0"/>
          </a:p>
        </p:txBody>
      </p:sp>
      <p:sp>
        <p:nvSpPr>
          <p:cNvPr id="8" name="TextBox 7"/>
          <p:cNvSpPr txBox="1"/>
          <p:nvPr/>
        </p:nvSpPr>
        <p:spPr>
          <a:xfrm>
            <a:off x="726565" y="-4913"/>
            <a:ext cx="7552203" cy="707886"/>
          </a:xfrm>
          <a:prstGeom prst="rect">
            <a:avLst/>
          </a:prstGeom>
          <a:solidFill>
            <a:schemeClr val="bg2"/>
          </a:solidFill>
          <a:ln>
            <a:solidFill>
              <a:schemeClr val="tx1"/>
            </a:solidFill>
          </a:ln>
        </p:spPr>
        <p:txBody>
          <a:bodyPr wrap="square" rtlCol="0">
            <a:spAutoFit/>
          </a:bodyPr>
          <a:lstStyle/>
          <a:p>
            <a:pPr algn="ctr"/>
            <a:r>
              <a:rPr lang="en-US" sz="2000" b="1" dirty="0" smtClean="0"/>
              <a:t>Spawning habitat response to </a:t>
            </a:r>
          </a:p>
          <a:p>
            <a:pPr algn="ctr"/>
            <a:r>
              <a:rPr lang="en-US" sz="2000" b="1" dirty="0" smtClean="0"/>
              <a:t>increased flood magnitude: 2080</a:t>
            </a:r>
            <a:endParaRPr lang="en-US" sz="2000" b="1" dirty="0"/>
          </a:p>
        </p:txBody>
      </p:sp>
      <p:sp>
        <p:nvSpPr>
          <p:cNvPr id="11" name="TextBox 10"/>
          <p:cNvSpPr txBox="1"/>
          <p:nvPr/>
        </p:nvSpPr>
        <p:spPr>
          <a:xfrm>
            <a:off x="57645" y="3861012"/>
            <a:ext cx="1643014" cy="369332"/>
          </a:xfrm>
          <a:prstGeom prst="rect">
            <a:avLst/>
          </a:prstGeom>
          <a:noFill/>
        </p:spPr>
        <p:txBody>
          <a:bodyPr wrap="none" rtlCol="0">
            <a:spAutoFit/>
          </a:bodyPr>
          <a:lstStyle/>
          <a:p>
            <a:r>
              <a:rPr lang="en-US" b="1" dirty="0" smtClean="0"/>
              <a:t>Percent change</a:t>
            </a:r>
            <a:endParaRPr lang="en-US" b="1" dirty="0"/>
          </a:p>
        </p:txBody>
      </p:sp>
      <p:sp>
        <p:nvSpPr>
          <p:cNvPr id="12" name="TextBox 11"/>
          <p:cNvSpPr txBox="1"/>
          <p:nvPr/>
        </p:nvSpPr>
        <p:spPr>
          <a:xfrm>
            <a:off x="4595529" y="3885396"/>
            <a:ext cx="1643014" cy="369332"/>
          </a:xfrm>
          <a:prstGeom prst="rect">
            <a:avLst/>
          </a:prstGeom>
          <a:noFill/>
        </p:spPr>
        <p:txBody>
          <a:bodyPr wrap="none" rtlCol="0">
            <a:spAutoFit/>
          </a:bodyPr>
          <a:lstStyle/>
          <a:p>
            <a:r>
              <a:rPr lang="en-US" b="1" dirty="0" smtClean="0"/>
              <a:t>Percent </a:t>
            </a:r>
            <a:r>
              <a:rPr lang="en-US" b="1" dirty="0"/>
              <a:t>c</a:t>
            </a:r>
            <a:r>
              <a:rPr lang="en-US" b="1" dirty="0" smtClean="0"/>
              <a:t>hange</a:t>
            </a:r>
            <a:endParaRPr lang="en-US" b="1" dirty="0"/>
          </a:p>
        </p:txBody>
      </p:sp>
    </p:spTree>
    <p:extLst>
      <p:ext uri="{BB962C8B-B14F-4D97-AF65-F5344CB8AC3E}">
        <p14:creationId xmlns:p14="http://schemas.microsoft.com/office/powerpoint/2010/main" val="229982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oho salmon"/>
          <p:cNvPicPr>
            <a:picLocks noChangeAspect="1" noChangeArrowheads="1"/>
          </p:cNvPicPr>
          <p:nvPr/>
        </p:nvPicPr>
        <p:blipFill>
          <a:blip r:embed="rId3" cstate="print">
            <a:lum bright="48000" contrast="-24000"/>
          </a:blip>
          <a:srcRect/>
          <a:stretch>
            <a:fillRect/>
          </a:stretch>
        </p:blipFill>
        <p:spPr bwMode="auto">
          <a:xfrm>
            <a:off x="0" y="1812174"/>
            <a:ext cx="9144000" cy="6858000"/>
          </a:xfrm>
          <a:prstGeom prst="rect">
            <a:avLst/>
          </a:prstGeom>
          <a:noFill/>
          <a:ln w="9525">
            <a:noFill/>
            <a:miter lim="800000"/>
            <a:headEnd/>
            <a:tailEnd/>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4898"/>
          <a:stretch/>
        </p:blipFill>
        <p:spPr>
          <a:xfrm>
            <a:off x="0" y="966493"/>
            <a:ext cx="9144000" cy="4032227"/>
          </a:xfrm>
          <a:prstGeom prst="rect">
            <a:avLst/>
          </a:prstGeom>
          <a:ln>
            <a:solidFill>
              <a:schemeClr val="tx1"/>
            </a:solidFill>
          </a:ln>
        </p:spPr>
      </p:pic>
    </p:spTree>
    <p:extLst>
      <p:ext uri="{BB962C8B-B14F-4D97-AF65-F5344CB8AC3E}">
        <p14:creationId xmlns:p14="http://schemas.microsoft.com/office/powerpoint/2010/main" val="197760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4372" y="787275"/>
            <a:ext cx="7552203" cy="5835051"/>
          </a:xfrm>
          <a:prstGeom prst="rect">
            <a:avLst/>
          </a:prstGeom>
        </p:spPr>
      </p:pic>
      <p:sp>
        <p:nvSpPr>
          <p:cNvPr id="3" name="TextBox 2"/>
          <p:cNvSpPr txBox="1"/>
          <p:nvPr/>
        </p:nvSpPr>
        <p:spPr>
          <a:xfrm>
            <a:off x="714373" y="92623"/>
            <a:ext cx="7552203" cy="707886"/>
          </a:xfrm>
          <a:prstGeom prst="rect">
            <a:avLst/>
          </a:prstGeom>
          <a:solidFill>
            <a:schemeClr val="bg2"/>
          </a:solidFill>
          <a:ln>
            <a:solidFill>
              <a:schemeClr val="tx1"/>
            </a:solidFill>
          </a:ln>
        </p:spPr>
        <p:txBody>
          <a:bodyPr wrap="square" rtlCol="0">
            <a:spAutoFit/>
          </a:bodyPr>
          <a:lstStyle/>
          <a:p>
            <a:pPr algn="ctr"/>
            <a:r>
              <a:rPr lang="en-US" sz="2000" dirty="0" smtClean="0"/>
              <a:t>A warmer, wetter future for SE AK will produce larger mean annual floods</a:t>
            </a:r>
            <a:endParaRPr lang="en-US" sz="2000" dirty="0"/>
          </a:p>
        </p:txBody>
      </p:sp>
      <p:grpSp>
        <p:nvGrpSpPr>
          <p:cNvPr id="4" name="Group 3"/>
          <p:cNvGrpSpPr/>
          <p:nvPr/>
        </p:nvGrpSpPr>
        <p:grpSpPr>
          <a:xfrm>
            <a:off x="1897906" y="979352"/>
            <a:ext cx="4302280" cy="369332"/>
            <a:chOff x="1434610" y="979352"/>
            <a:chExt cx="4302280" cy="369332"/>
          </a:xfrm>
        </p:grpSpPr>
        <p:sp>
          <p:nvSpPr>
            <p:cNvPr id="5" name="TextBox 4"/>
            <p:cNvSpPr txBox="1"/>
            <p:nvPr/>
          </p:nvSpPr>
          <p:spPr>
            <a:xfrm>
              <a:off x="1434610" y="979352"/>
              <a:ext cx="2027991" cy="369332"/>
            </a:xfrm>
            <a:prstGeom prst="rect">
              <a:avLst/>
            </a:prstGeom>
            <a:noFill/>
          </p:spPr>
          <p:txBody>
            <a:bodyPr wrap="none" rtlCol="0">
              <a:spAutoFit/>
            </a:bodyPr>
            <a:lstStyle/>
            <a:p>
              <a:r>
                <a:rPr lang="en-US" dirty="0" smtClean="0"/>
                <a:t>Static median:  18%</a:t>
              </a:r>
              <a:endParaRPr lang="en-US" dirty="0"/>
            </a:p>
          </p:txBody>
        </p:sp>
        <p:sp>
          <p:nvSpPr>
            <p:cNvPr id="6" name="TextBox 5"/>
            <p:cNvSpPr txBox="1"/>
            <p:nvPr/>
          </p:nvSpPr>
          <p:spPr>
            <a:xfrm>
              <a:off x="3463511" y="979352"/>
              <a:ext cx="2273379" cy="369332"/>
            </a:xfrm>
            <a:prstGeom prst="rect">
              <a:avLst/>
            </a:prstGeom>
            <a:noFill/>
          </p:spPr>
          <p:txBody>
            <a:bodyPr wrap="none" rtlCol="0">
              <a:spAutoFit/>
            </a:bodyPr>
            <a:lstStyle/>
            <a:p>
              <a:r>
                <a:rPr lang="en-US" dirty="0" smtClean="0"/>
                <a:t>Dynamic median: 22%</a:t>
              </a:r>
              <a:endParaRPr lang="en-US" dirty="0"/>
            </a:p>
          </p:txBody>
        </p:sp>
      </p:grpSp>
      <p:sp>
        <p:nvSpPr>
          <p:cNvPr id="7" name="TextBox 6"/>
          <p:cNvSpPr txBox="1"/>
          <p:nvPr/>
        </p:nvSpPr>
        <p:spPr>
          <a:xfrm>
            <a:off x="5242560" y="3035808"/>
            <a:ext cx="2756267" cy="1200329"/>
          </a:xfrm>
          <a:prstGeom prst="rect">
            <a:avLst/>
          </a:prstGeom>
          <a:solidFill>
            <a:srgbClr val="EFEFEF"/>
          </a:solidFill>
          <a:ln>
            <a:solidFill>
              <a:schemeClr val="tx1"/>
            </a:solidFill>
          </a:ln>
        </p:spPr>
        <p:txBody>
          <a:bodyPr wrap="none" rtlCol="0">
            <a:spAutoFit/>
          </a:bodyPr>
          <a:lstStyle/>
          <a:p>
            <a:r>
              <a:rPr lang="en-US" b="1" dirty="0" smtClean="0"/>
              <a:t>Loss is greater if </a:t>
            </a:r>
          </a:p>
          <a:p>
            <a:r>
              <a:rPr lang="en-US" b="1" dirty="0" smtClean="0"/>
              <a:t>morphological adjustment </a:t>
            </a:r>
          </a:p>
          <a:p>
            <a:r>
              <a:rPr lang="en-US" b="1" dirty="0" smtClean="0"/>
              <a:t>keeps pace with increased </a:t>
            </a:r>
          </a:p>
          <a:p>
            <a:r>
              <a:rPr lang="en-US" b="1" dirty="0" smtClean="0"/>
              <a:t>flood magnitude</a:t>
            </a:r>
            <a:endParaRPr lang="en-US" b="1" dirty="0"/>
          </a:p>
        </p:txBody>
      </p:sp>
    </p:spTree>
    <p:extLst>
      <p:ext uri="{BB962C8B-B14F-4D97-AF65-F5344CB8AC3E}">
        <p14:creationId xmlns:p14="http://schemas.microsoft.com/office/powerpoint/2010/main" val="341694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63978" y="585984"/>
            <a:ext cx="4521200" cy="5788025"/>
            <a:chOff x="-2927350" y="390912"/>
            <a:chExt cx="4521200" cy="5788025"/>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7350" y="390912"/>
              <a:ext cx="4521200" cy="5788025"/>
            </a:xfrm>
            <a:prstGeom prst="rect">
              <a:avLst/>
            </a:prstGeom>
            <a:ln>
              <a:solidFill>
                <a:schemeClr val="tx1"/>
              </a:solidFill>
            </a:ln>
          </p:spPr>
        </p:pic>
        <p:sp>
          <p:nvSpPr>
            <p:cNvPr id="12" name="TextBox 11"/>
            <p:cNvSpPr txBox="1"/>
            <p:nvPr/>
          </p:nvSpPr>
          <p:spPr>
            <a:xfrm>
              <a:off x="-775554" y="615531"/>
              <a:ext cx="2149948" cy="369332"/>
            </a:xfrm>
            <a:prstGeom prst="rect">
              <a:avLst/>
            </a:prstGeom>
            <a:noFill/>
            <a:ln>
              <a:solidFill>
                <a:schemeClr val="tx1"/>
              </a:solidFill>
            </a:ln>
          </p:spPr>
          <p:txBody>
            <a:bodyPr wrap="none" rtlCol="0">
              <a:spAutoFit/>
            </a:bodyPr>
            <a:lstStyle/>
            <a:p>
              <a:r>
                <a:rPr lang="en-US" dirty="0" smtClean="0"/>
                <a:t>Historic (1977- 2000)</a:t>
              </a:r>
              <a:endParaRPr lang="en-US" dirty="0"/>
            </a:p>
          </p:txBody>
        </p:sp>
      </p:grpSp>
      <p:sp>
        <p:nvSpPr>
          <p:cNvPr id="28" name="TextBox 27"/>
          <p:cNvSpPr txBox="1"/>
          <p:nvPr/>
        </p:nvSpPr>
        <p:spPr>
          <a:xfrm>
            <a:off x="5631434" y="1526474"/>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29" name="Rectangle 28"/>
          <p:cNvSpPr/>
          <p:nvPr/>
        </p:nvSpPr>
        <p:spPr>
          <a:xfrm>
            <a:off x="5897139" y="2370064"/>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94589" y="2216434"/>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5513" y="1179935"/>
            <a:ext cx="1913987" cy="923330"/>
          </a:xfrm>
          <a:prstGeom prst="rect">
            <a:avLst/>
          </a:prstGeom>
          <a:solidFill>
            <a:srgbClr val="EFEFEF"/>
          </a:solidFill>
          <a:ln>
            <a:solidFill>
              <a:schemeClr val="tx1"/>
            </a:solidFill>
          </a:ln>
        </p:spPr>
        <p:txBody>
          <a:bodyPr wrap="none" rtlCol="0">
            <a:spAutoFit/>
          </a:bodyPr>
          <a:lstStyle/>
          <a:p>
            <a:pPr algn="r"/>
            <a:r>
              <a:rPr lang="en-US" i="1" dirty="0" smtClean="0"/>
              <a:t>D</a:t>
            </a:r>
            <a:r>
              <a:rPr lang="en-US" i="1" baseline="-25000" dirty="0" smtClean="0"/>
              <a:t>50</a:t>
            </a:r>
            <a:r>
              <a:rPr lang="en-US" dirty="0" smtClean="0"/>
              <a:t>: 78 km</a:t>
            </a:r>
          </a:p>
          <a:p>
            <a:pPr algn="r"/>
            <a:r>
              <a:rPr lang="en-US" u="sng" dirty="0" smtClean="0"/>
              <a:t>Scour &gt; .50: 19 km</a:t>
            </a:r>
          </a:p>
          <a:p>
            <a:pPr algn="r"/>
            <a:r>
              <a:rPr lang="en-US" dirty="0" smtClean="0"/>
              <a:t>59 km</a:t>
            </a:r>
            <a:endParaRPr lang="en-US" dirty="0"/>
          </a:p>
        </p:txBody>
      </p:sp>
    </p:spTree>
    <p:extLst>
      <p:ext uri="{BB962C8B-B14F-4D97-AF65-F5344CB8AC3E}">
        <p14:creationId xmlns:p14="http://schemas.microsoft.com/office/powerpoint/2010/main" val="6879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363978" y="585984"/>
            <a:ext cx="4521200" cy="5788025"/>
            <a:chOff x="2461400" y="684987"/>
            <a:chExt cx="4521200" cy="5788025"/>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400" y="684987"/>
              <a:ext cx="4521200" cy="5788025"/>
            </a:xfrm>
            <a:prstGeom prst="rect">
              <a:avLst/>
            </a:prstGeom>
            <a:ln>
              <a:solidFill>
                <a:schemeClr val="tx1"/>
              </a:solidFill>
            </a:ln>
          </p:spPr>
        </p:pic>
        <p:sp>
          <p:nvSpPr>
            <p:cNvPr id="24" name="TextBox 23"/>
            <p:cNvSpPr txBox="1"/>
            <p:nvPr/>
          </p:nvSpPr>
          <p:spPr>
            <a:xfrm>
              <a:off x="4860793" y="895947"/>
              <a:ext cx="1203086" cy="369332"/>
            </a:xfrm>
            <a:prstGeom prst="rect">
              <a:avLst/>
            </a:prstGeom>
            <a:noFill/>
            <a:ln>
              <a:solidFill>
                <a:schemeClr val="tx1"/>
              </a:solidFill>
            </a:ln>
          </p:spPr>
          <p:txBody>
            <a:bodyPr wrap="none" rtlCol="0">
              <a:spAutoFit/>
            </a:bodyPr>
            <a:lstStyle/>
            <a:p>
              <a:r>
                <a:rPr lang="en-US" dirty="0" smtClean="0"/>
                <a:t>2040 static</a:t>
              </a:r>
              <a:endParaRPr lang="en-US" dirty="0"/>
            </a:p>
          </p:txBody>
        </p:sp>
      </p:grpSp>
      <p:sp>
        <p:nvSpPr>
          <p:cNvPr id="8" name="TextBox 7"/>
          <p:cNvSpPr txBox="1"/>
          <p:nvPr/>
        </p:nvSpPr>
        <p:spPr>
          <a:xfrm>
            <a:off x="5631434" y="1526474"/>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9" name="Rectangle 8"/>
          <p:cNvSpPr/>
          <p:nvPr/>
        </p:nvSpPr>
        <p:spPr>
          <a:xfrm>
            <a:off x="5897139" y="2370064"/>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94589" y="2216434"/>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5515" y="1179935"/>
            <a:ext cx="1913985" cy="923330"/>
          </a:xfrm>
          <a:prstGeom prst="rect">
            <a:avLst/>
          </a:prstGeom>
          <a:solidFill>
            <a:srgbClr val="EFEFEF"/>
          </a:solidFill>
          <a:ln>
            <a:solidFill>
              <a:schemeClr val="tx1"/>
            </a:solidFill>
          </a:ln>
        </p:spPr>
        <p:txBody>
          <a:bodyPr wrap="none" rtlCol="0">
            <a:spAutoFit/>
          </a:bodyPr>
          <a:lstStyle/>
          <a:p>
            <a:pPr algn="r"/>
            <a:r>
              <a:rPr lang="en-US" i="1" dirty="0" smtClean="0"/>
              <a:t>D</a:t>
            </a:r>
            <a:r>
              <a:rPr lang="en-US" i="1" baseline="-25000" dirty="0" smtClean="0"/>
              <a:t>50</a:t>
            </a:r>
            <a:r>
              <a:rPr lang="en-US" dirty="0" smtClean="0"/>
              <a:t>: 78 km</a:t>
            </a:r>
          </a:p>
          <a:p>
            <a:pPr algn="r"/>
            <a:r>
              <a:rPr lang="en-US" u="sng" dirty="0" smtClean="0"/>
              <a:t>Scour &gt; .50: 26 km</a:t>
            </a:r>
          </a:p>
          <a:p>
            <a:pPr algn="r"/>
            <a:r>
              <a:rPr lang="en-US" dirty="0" smtClean="0"/>
              <a:t>52 km</a:t>
            </a:r>
            <a:endParaRPr lang="en-US" dirty="0"/>
          </a:p>
        </p:txBody>
      </p:sp>
    </p:spTree>
    <p:extLst>
      <p:ext uri="{BB962C8B-B14F-4D97-AF65-F5344CB8AC3E}">
        <p14:creationId xmlns:p14="http://schemas.microsoft.com/office/powerpoint/2010/main" val="110243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63978" y="585984"/>
            <a:ext cx="4521200" cy="5788025"/>
            <a:chOff x="2799500" y="984987"/>
            <a:chExt cx="4521200" cy="5788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500" y="984987"/>
              <a:ext cx="4521200" cy="5788025"/>
            </a:xfrm>
            <a:prstGeom prst="rect">
              <a:avLst/>
            </a:prstGeom>
            <a:ln>
              <a:solidFill>
                <a:schemeClr val="tx1"/>
              </a:solidFill>
            </a:ln>
          </p:spPr>
        </p:pic>
        <p:sp>
          <p:nvSpPr>
            <p:cNvPr id="7" name="TextBox 6"/>
            <p:cNvSpPr txBox="1"/>
            <p:nvPr/>
          </p:nvSpPr>
          <p:spPr>
            <a:xfrm>
              <a:off x="5476875" y="1371600"/>
              <a:ext cx="1203086" cy="369332"/>
            </a:xfrm>
            <a:prstGeom prst="rect">
              <a:avLst/>
            </a:prstGeom>
            <a:noFill/>
            <a:ln>
              <a:solidFill>
                <a:schemeClr val="tx1"/>
              </a:solidFill>
            </a:ln>
          </p:spPr>
          <p:txBody>
            <a:bodyPr wrap="none" rtlCol="0">
              <a:spAutoFit/>
            </a:bodyPr>
            <a:lstStyle/>
            <a:p>
              <a:r>
                <a:rPr lang="en-US" dirty="0" smtClean="0"/>
                <a:t>2080 static</a:t>
              </a:r>
              <a:endParaRPr lang="en-US" dirty="0"/>
            </a:p>
          </p:txBody>
        </p:sp>
      </p:grpSp>
      <p:sp>
        <p:nvSpPr>
          <p:cNvPr id="8" name="TextBox 7"/>
          <p:cNvSpPr txBox="1"/>
          <p:nvPr/>
        </p:nvSpPr>
        <p:spPr>
          <a:xfrm>
            <a:off x="5631434" y="1526474"/>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9" name="Rectangle 8"/>
          <p:cNvSpPr/>
          <p:nvPr/>
        </p:nvSpPr>
        <p:spPr>
          <a:xfrm>
            <a:off x="5897139" y="2370064"/>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94589" y="2216434"/>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5515" y="1192127"/>
            <a:ext cx="1913985" cy="923330"/>
          </a:xfrm>
          <a:prstGeom prst="rect">
            <a:avLst/>
          </a:prstGeom>
          <a:solidFill>
            <a:srgbClr val="EFEFEF"/>
          </a:solidFill>
          <a:ln>
            <a:solidFill>
              <a:schemeClr val="tx1"/>
            </a:solidFill>
          </a:ln>
        </p:spPr>
        <p:txBody>
          <a:bodyPr wrap="none" rtlCol="0">
            <a:spAutoFit/>
          </a:bodyPr>
          <a:lstStyle/>
          <a:p>
            <a:pPr algn="r"/>
            <a:r>
              <a:rPr lang="en-US" i="1" dirty="0" smtClean="0"/>
              <a:t>D</a:t>
            </a:r>
            <a:r>
              <a:rPr lang="en-US" i="1" baseline="-25000" dirty="0" smtClean="0"/>
              <a:t>50</a:t>
            </a:r>
            <a:r>
              <a:rPr lang="en-US" dirty="0" smtClean="0"/>
              <a:t>: 78 km</a:t>
            </a:r>
          </a:p>
          <a:p>
            <a:pPr algn="r"/>
            <a:r>
              <a:rPr lang="en-US" u="sng" dirty="0" smtClean="0"/>
              <a:t>Scour &gt; .50: 30 km</a:t>
            </a:r>
          </a:p>
          <a:p>
            <a:pPr algn="r"/>
            <a:r>
              <a:rPr lang="en-US" dirty="0" smtClean="0"/>
              <a:t>48 km</a:t>
            </a:r>
            <a:endParaRPr lang="en-US" dirty="0"/>
          </a:p>
        </p:txBody>
      </p:sp>
    </p:spTree>
    <p:extLst>
      <p:ext uri="{BB962C8B-B14F-4D97-AF65-F5344CB8AC3E}">
        <p14:creationId xmlns:p14="http://schemas.microsoft.com/office/powerpoint/2010/main" val="23480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63978" y="585984"/>
            <a:ext cx="4521200" cy="5788025"/>
            <a:chOff x="2311400" y="534987"/>
            <a:chExt cx="4521200" cy="5788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400" y="534987"/>
              <a:ext cx="4521200" cy="5788025"/>
            </a:xfrm>
            <a:prstGeom prst="rect">
              <a:avLst/>
            </a:prstGeom>
            <a:ln>
              <a:solidFill>
                <a:schemeClr val="tx1"/>
              </a:solidFill>
            </a:ln>
          </p:spPr>
        </p:pic>
        <p:sp>
          <p:nvSpPr>
            <p:cNvPr id="7" name="TextBox 6"/>
            <p:cNvSpPr txBox="1"/>
            <p:nvPr/>
          </p:nvSpPr>
          <p:spPr>
            <a:xfrm>
              <a:off x="5203746" y="975664"/>
              <a:ext cx="1499128" cy="369332"/>
            </a:xfrm>
            <a:prstGeom prst="rect">
              <a:avLst/>
            </a:prstGeom>
            <a:noFill/>
            <a:ln>
              <a:solidFill>
                <a:schemeClr val="tx1"/>
              </a:solidFill>
            </a:ln>
          </p:spPr>
          <p:txBody>
            <a:bodyPr wrap="none" rtlCol="0">
              <a:spAutoFit/>
            </a:bodyPr>
            <a:lstStyle/>
            <a:p>
              <a:r>
                <a:rPr lang="en-US" dirty="0" smtClean="0"/>
                <a:t>2040 dynamic</a:t>
              </a:r>
              <a:endParaRPr lang="en-US" dirty="0"/>
            </a:p>
          </p:txBody>
        </p:sp>
      </p:grpSp>
      <p:sp>
        <p:nvSpPr>
          <p:cNvPr id="11" name="TextBox 10"/>
          <p:cNvSpPr txBox="1"/>
          <p:nvPr/>
        </p:nvSpPr>
        <p:spPr>
          <a:xfrm>
            <a:off x="5631434" y="1526474"/>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12" name="Rectangle 11"/>
          <p:cNvSpPr/>
          <p:nvPr/>
        </p:nvSpPr>
        <p:spPr>
          <a:xfrm>
            <a:off x="5897139" y="2370064"/>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94589" y="2216434"/>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5515" y="1179935"/>
            <a:ext cx="1913985" cy="923330"/>
          </a:xfrm>
          <a:prstGeom prst="rect">
            <a:avLst/>
          </a:prstGeom>
          <a:solidFill>
            <a:srgbClr val="EFEFEF"/>
          </a:solidFill>
          <a:ln>
            <a:solidFill>
              <a:schemeClr val="tx1"/>
            </a:solidFill>
          </a:ln>
        </p:spPr>
        <p:txBody>
          <a:bodyPr wrap="none" rtlCol="0">
            <a:spAutoFit/>
          </a:bodyPr>
          <a:lstStyle/>
          <a:p>
            <a:pPr algn="r"/>
            <a:r>
              <a:rPr lang="en-US" i="1" dirty="0" smtClean="0"/>
              <a:t>D</a:t>
            </a:r>
            <a:r>
              <a:rPr lang="en-US" i="1" baseline="-25000" dirty="0" smtClean="0"/>
              <a:t>50</a:t>
            </a:r>
            <a:r>
              <a:rPr lang="en-US" dirty="0" smtClean="0"/>
              <a:t>: 76 km</a:t>
            </a:r>
          </a:p>
          <a:p>
            <a:pPr algn="r"/>
            <a:r>
              <a:rPr lang="en-US" u="sng" dirty="0" smtClean="0"/>
              <a:t>Scour &gt; .50: 24 km</a:t>
            </a:r>
          </a:p>
          <a:p>
            <a:pPr algn="r"/>
            <a:r>
              <a:rPr lang="en-US" dirty="0" smtClean="0"/>
              <a:t>52 km</a:t>
            </a:r>
            <a:endParaRPr lang="en-US" dirty="0"/>
          </a:p>
        </p:txBody>
      </p:sp>
    </p:spTree>
    <p:extLst>
      <p:ext uri="{BB962C8B-B14F-4D97-AF65-F5344CB8AC3E}">
        <p14:creationId xmlns:p14="http://schemas.microsoft.com/office/powerpoint/2010/main" val="40233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63978" y="585984"/>
            <a:ext cx="4521200" cy="5788025"/>
            <a:chOff x="973100" y="984987"/>
            <a:chExt cx="4521200" cy="5788025"/>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100" y="984987"/>
              <a:ext cx="4521200" cy="5788025"/>
            </a:xfrm>
            <a:prstGeom prst="rect">
              <a:avLst/>
            </a:prstGeom>
            <a:ln>
              <a:solidFill>
                <a:schemeClr val="tx1"/>
              </a:solidFill>
            </a:ln>
          </p:spPr>
        </p:pic>
        <p:sp>
          <p:nvSpPr>
            <p:cNvPr id="10" name="TextBox 9"/>
            <p:cNvSpPr txBox="1"/>
            <p:nvPr/>
          </p:nvSpPr>
          <p:spPr>
            <a:xfrm>
              <a:off x="3796421" y="1371600"/>
              <a:ext cx="1499128" cy="369332"/>
            </a:xfrm>
            <a:prstGeom prst="rect">
              <a:avLst/>
            </a:prstGeom>
            <a:noFill/>
            <a:ln>
              <a:solidFill>
                <a:schemeClr val="tx1"/>
              </a:solidFill>
            </a:ln>
          </p:spPr>
          <p:txBody>
            <a:bodyPr wrap="none" rtlCol="0">
              <a:spAutoFit/>
            </a:bodyPr>
            <a:lstStyle/>
            <a:p>
              <a:r>
                <a:rPr lang="en-US" dirty="0" smtClean="0"/>
                <a:t>2080 dynamic</a:t>
              </a:r>
              <a:endParaRPr lang="en-US" dirty="0"/>
            </a:p>
          </p:txBody>
        </p:sp>
      </p:grpSp>
      <p:sp>
        <p:nvSpPr>
          <p:cNvPr id="11" name="TextBox 10"/>
          <p:cNvSpPr txBox="1"/>
          <p:nvPr/>
        </p:nvSpPr>
        <p:spPr>
          <a:xfrm>
            <a:off x="5631434" y="1526474"/>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12" name="Rectangle 11"/>
          <p:cNvSpPr/>
          <p:nvPr/>
        </p:nvSpPr>
        <p:spPr>
          <a:xfrm>
            <a:off x="5897139" y="2370064"/>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94589" y="2216434"/>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5515" y="1179935"/>
            <a:ext cx="1913985" cy="923330"/>
          </a:xfrm>
          <a:prstGeom prst="rect">
            <a:avLst/>
          </a:prstGeom>
          <a:solidFill>
            <a:srgbClr val="EFEFEF"/>
          </a:solidFill>
          <a:ln>
            <a:solidFill>
              <a:schemeClr val="tx1"/>
            </a:solidFill>
          </a:ln>
        </p:spPr>
        <p:txBody>
          <a:bodyPr wrap="none" rtlCol="0">
            <a:spAutoFit/>
          </a:bodyPr>
          <a:lstStyle/>
          <a:p>
            <a:pPr algn="r"/>
            <a:r>
              <a:rPr lang="en-US" i="1" dirty="0" smtClean="0"/>
              <a:t>D</a:t>
            </a:r>
            <a:r>
              <a:rPr lang="en-US" i="1" baseline="-25000" dirty="0" smtClean="0"/>
              <a:t>50</a:t>
            </a:r>
            <a:r>
              <a:rPr lang="en-US" dirty="0" smtClean="0"/>
              <a:t>: 73 km</a:t>
            </a:r>
          </a:p>
          <a:p>
            <a:pPr algn="r"/>
            <a:r>
              <a:rPr lang="en-US" u="sng" dirty="0" smtClean="0"/>
              <a:t>Scour &gt; .50: 26 km</a:t>
            </a:r>
          </a:p>
          <a:p>
            <a:pPr algn="r"/>
            <a:r>
              <a:rPr lang="en-US" dirty="0" smtClean="0"/>
              <a:t>47 km</a:t>
            </a:r>
            <a:endParaRPr lang="en-US" dirty="0"/>
          </a:p>
        </p:txBody>
      </p:sp>
    </p:spTree>
    <p:extLst>
      <p:ext uri="{BB962C8B-B14F-4D97-AF65-F5344CB8AC3E}">
        <p14:creationId xmlns:p14="http://schemas.microsoft.com/office/powerpoint/2010/main" val="309500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026" y="512832"/>
            <a:ext cx="4521200" cy="5788025"/>
          </a:xfrm>
          <a:prstGeom prst="rect">
            <a:avLst/>
          </a:prstGeom>
          <a:ln>
            <a:solidFill>
              <a:schemeClr val="tx1"/>
            </a:solidFill>
          </a:ln>
        </p:spPr>
      </p:pic>
      <p:sp>
        <p:nvSpPr>
          <p:cNvPr id="2" name="TextBox 1"/>
          <p:cNvSpPr txBox="1"/>
          <p:nvPr/>
        </p:nvSpPr>
        <p:spPr>
          <a:xfrm>
            <a:off x="5169408" y="877824"/>
            <a:ext cx="3947491" cy="4555093"/>
          </a:xfrm>
          <a:prstGeom prst="rect">
            <a:avLst/>
          </a:prstGeom>
          <a:noFill/>
        </p:spPr>
        <p:txBody>
          <a:bodyPr wrap="none" rtlCol="0">
            <a:spAutoFit/>
          </a:bodyPr>
          <a:lstStyle/>
          <a:p>
            <a:r>
              <a:rPr lang="en-US" sz="2000" b="1" dirty="0" smtClean="0"/>
              <a:t>This framework provides tools for:</a:t>
            </a:r>
          </a:p>
          <a:p>
            <a:endParaRPr lang="en-US" dirty="0" smtClean="0"/>
          </a:p>
          <a:p>
            <a:pPr marL="285750" indent="-285750">
              <a:buFont typeface="Arial" panose="020B0604020202020204" pitchFamily="34" charset="0"/>
              <a:buChar char="•"/>
            </a:pPr>
            <a:r>
              <a:rPr lang="en-US" dirty="0" smtClean="0"/>
              <a:t>Identifying watersheds, streams,</a:t>
            </a:r>
          </a:p>
          <a:p>
            <a:r>
              <a:rPr lang="en-US" dirty="0" smtClean="0"/>
              <a:t>     and reaches with high resilience to</a:t>
            </a:r>
          </a:p>
          <a:p>
            <a:r>
              <a:rPr lang="en-US" dirty="0" smtClean="0"/>
              <a:t>     impacts of climate change.</a:t>
            </a:r>
          </a:p>
          <a:p>
            <a:endParaRPr lang="en-US" dirty="0" smtClean="0"/>
          </a:p>
          <a:p>
            <a:pPr marL="285750" indent="-285750">
              <a:buFont typeface="Arial" panose="020B0604020202020204" pitchFamily="34" charset="0"/>
              <a:buChar char="•"/>
            </a:pPr>
            <a:r>
              <a:rPr lang="en-US" dirty="0" smtClean="0"/>
              <a:t>Monitoring trends in salmon </a:t>
            </a:r>
          </a:p>
          <a:p>
            <a:r>
              <a:rPr lang="en-US" dirty="0" smtClean="0"/>
              <a:t>      spawning habitat.</a:t>
            </a:r>
          </a:p>
          <a:p>
            <a:endParaRPr lang="en-US" dirty="0" smtClean="0"/>
          </a:p>
          <a:p>
            <a:pPr marL="285750" indent="-285750">
              <a:buFont typeface="Arial" panose="020B0604020202020204" pitchFamily="34" charset="0"/>
              <a:buChar char="•"/>
            </a:pPr>
            <a:r>
              <a:rPr lang="en-US" dirty="0" smtClean="0"/>
              <a:t>Prioritizing areas for habitat </a:t>
            </a:r>
          </a:p>
          <a:p>
            <a:r>
              <a:rPr lang="en-US" dirty="0"/>
              <a:t> </a:t>
            </a:r>
            <a:r>
              <a:rPr lang="en-US" dirty="0" smtClean="0"/>
              <a:t>     improvement (e.g., </a:t>
            </a:r>
            <a:r>
              <a:rPr lang="en-US" dirty="0" err="1" smtClean="0"/>
              <a:t>lwd</a:t>
            </a:r>
            <a:r>
              <a:rPr lang="en-US" dirty="0" smtClean="0"/>
              <a:t> placement,</a:t>
            </a:r>
          </a:p>
          <a:p>
            <a:r>
              <a:rPr lang="en-US" dirty="0"/>
              <a:t> </a:t>
            </a:r>
            <a:r>
              <a:rPr lang="en-US" dirty="0" smtClean="0"/>
              <a:t>     flood plain connectivity).</a:t>
            </a:r>
          </a:p>
          <a:p>
            <a:endParaRPr lang="en-US" dirty="0" smtClean="0"/>
          </a:p>
          <a:p>
            <a:pPr marL="285750" indent="-285750">
              <a:buFont typeface="Arial" panose="020B0604020202020204" pitchFamily="34" charset="0"/>
              <a:buChar char="•"/>
            </a:pPr>
            <a:r>
              <a:rPr lang="en-US" dirty="0" smtClean="0"/>
              <a:t>Guiding more detailed watershed </a:t>
            </a:r>
          </a:p>
          <a:p>
            <a:r>
              <a:rPr lang="en-US" dirty="0"/>
              <a:t> </a:t>
            </a:r>
            <a:r>
              <a:rPr lang="en-US" dirty="0" smtClean="0"/>
              <a:t>    assessments and salmon population</a:t>
            </a:r>
          </a:p>
          <a:p>
            <a:r>
              <a:rPr lang="en-US" dirty="0"/>
              <a:t> </a:t>
            </a:r>
            <a:r>
              <a:rPr lang="en-US" dirty="0" smtClean="0"/>
              <a:t>    models.</a:t>
            </a:r>
          </a:p>
        </p:txBody>
      </p:sp>
      <p:sp>
        <p:nvSpPr>
          <p:cNvPr id="8" name="TextBox 7"/>
          <p:cNvSpPr txBox="1"/>
          <p:nvPr/>
        </p:nvSpPr>
        <p:spPr>
          <a:xfrm>
            <a:off x="3631946" y="1075370"/>
            <a:ext cx="1084554" cy="1015663"/>
          </a:xfrm>
          <a:prstGeom prst="rect">
            <a:avLst/>
          </a:prstGeom>
          <a:solidFill>
            <a:schemeClr val="bg2"/>
          </a:solidFill>
          <a:ln>
            <a:solidFill>
              <a:schemeClr val="tx1"/>
            </a:solidFill>
          </a:ln>
        </p:spPr>
        <p:txBody>
          <a:bodyPr wrap="square" rtlCol="0">
            <a:spAutoFit/>
          </a:bodyPr>
          <a:lstStyle/>
          <a:p>
            <a:pPr algn="ctr"/>
            <a:r>
              <a:rPr lang="en-US" sz="1200" dirty="0" smtClean="0"/>
              <a:t>Probability of egg mortality from scour</a:t>
            </a:r>
          </a:p>
          <a:p>
            <a:pPr algn="r"/>
            <a:r>
              <a:rPr lang="en-US" sz="1200" dirty="0" smtClean="0"/>
              <a:t>&lt; 50%</a:t>
            </a:r>
          </a:p>
          <a:p>
            <a:pPr algn="r"/>
            <a:r>
              <a:rPr lang="en-US" sz="1200" dirty="0" smtClean="0"/>
              <a:t>&gt; 50%</a:t>
            </a:r>
            <a:endParaRPr lang="en-US" sz="1200" dirty="0"/>
          </a:p>
        </p:txBody>
      </p:sp>
      <p:sp>
        <p:nvSpPr>
          <p:cNvPr id="9" name="Rectangle 8"/>
          <p:cNvSpPr/>
          <p:nvPr/>
        </p:nvSpPr>
        <p:spPr>
          <a:xfrm>
            <a:off x="3897651" y="1918960"/>
            <a:ext cx="221941" cy="4774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95101" y="1765330"/>
            <a:ext cx="221941" cy="477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6631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248" y="341376"/>
            <a:ext cx="7813569" cy="2123658"/>
          </a:xfrm>
          <a:prstGeom prst="rect">
            <a:avLst/>
          </a:prstGeom>
          <a:noFill/>
        </p:spPr>
        <p:txBody>
          <a:bodyPr wrap="square" rtlCol="0">
            <a:spAutoFit/>
          </a:bodyPr>
          <a:lstStyle/>
          <a:p>
            <a:r>
              <a:rPr lang="en-US" sz="3600" dirty="0" smtClean="0"/>
              <a:t>Conclusions:</a:t>
            </a:r>
          </a:p>
          <a:p>
            <a:pPr marL="457200" indent="-457200">
              <a:buFont typeface="Arial" panose="020B0604020202020204" pitchFamily="34" charset="0"/>
              <a:buChar char="•"/>
            </a:pPr>
            <a:r>
              <a:rPr lang="en-US" sz="2400" dirty="0" smtClean="0"/>
              <a:t>Mean annual flood magnitudes may increase ~ 28% by 2080 (high spatial variability).</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12129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248" y="341376"/>
            <a:ext cx="7813569" cy="3231654"/>
          </a:xfrm>
          <a:prstGeom prst="rect">
            <a:avLst/>
          </a:prstGeom>
          <a:noFill/>
        </p:spPr>
        <p:txBody>
          <a:bodyPr wrap="square" rtlCol="0">
            <a:spAutoFit/>
          </a:bodyPr>
          <a:lstStyle/>
          <a:p>
            <a:r>
              <a:rPr lang="en-US" sz="3600" dirty="0" smtClean="0"/>
              <a:t>Conclusions:</a:t>
            </a:r>
          </a:p>
          <a:p>
            <a:pPr marL="457200" indent="-457200">
              <a:buFont typeface="Arial" panose="020B0604020202020204" pitchFamily="34" charset="0"/>
              <a:buChar char="•"/>
            </a:pPr>
            <a:r>
              <a:rPr lang="en-US" sz="2400" dirty="0" smtClean="0"/>
              <a:t>Mean annual flood magnitudes may increase ~ 28% by 2080 (high spatial variability).</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Larger floods will potentially reduce salmon spawning habitat by ~ 18 – 22%, but there is high spatial variability due to geomorphic context.</a:t>
            </a:r>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40417757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248" y="341376"/>
            <a:ext cx="7813569" cy="5078313"/>
          </a:xfrm>
          <a:prstGeom prst="rect">
            <a:avLst/>
          </a:prstGeom>
          <a:noFill/>
        </p:spPr>
        <p:txBody>
          <a:bodyPr wrap="square" rtlCol="0">
            <a:spAutoFit/>
          </a:bodyPr>
          <a:lstStyle/>
          <a:p>
            <a:r>
              <a:rPr lang="en-US" sz="3600" dirty="0" smtClean="0"/>
              <a:t>Conclusions:</a:t>
            </a:r>
          </a:p>
          <a:p>
            <a:pPr marL="457200" indent="-457200">
              <a:buFont typeface="Arial" panose="020B0604020202020204" pitchFamily="34" charset="0"/>
              <a:buChar char="•"/>
            </a:pPr>
            <a:r>
              <a:rPr lang="en-US" sz="2400" dirty="0" smtClean="0"/>
              <a:t>Mean annual flood magnitudes may increase ~ 28% by 2080 (high spatial variability).</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Larger floods will potentially reduce salmon spawning habitat by ~ 18 – 22%, but there is high spatial variability due to geomorphic context.</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The spatially-explicit framework we describe provides tools that can help managers reduce or avoid habitat loss through climate adaptation strategies.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3231166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793865"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0"/>
          </p:cNvCxnSpPr>
          <p:nvPr/>
        </p:nvCxnSpPr>
        <p:spPr>
          <a:xfrm>
            <a:off x="3808329"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793865"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819485"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2915323"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a:off x="2912686" y="3724171"/>
            <a:ext cx="0" cy="910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85941" y="5722172"/>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57356" y="5712036"/>
            <a:ext cx="0" cy="321283"/>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808329"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08329" y="6382859"/>
            <a:ext cx="660478" cy="4840"/>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810966"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3" idx="0"/>
          </p:cNvCxnSpPr>
          <p:nvPr/>
        </p:nvCxnSpPr>
        <p:spPr>
          <a:xfrm>
            <a:off x="3726495" y="3587858"/>
            <a:ext cx="1721404" cy="308595"/>
          </a:xfrm>
          <a:prstGeom prst="bentConnector2">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819486"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V="1">
            <a:off x="3834988" y="4486759"/>
            <a:ext cx="1402592" cy="565688"/>
          </a:xfrm>
          <a:prstGeom prst="bentConnector3">
            <a:avLst>
              <a:gd name="adj1" fmla="val 276"/>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823450"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flipV="1">
            <a:off x="3823452" y="4486758"/>
            <a:ext cx="2344027" cy="978649"/>
          </a:xfrm>
          <a:prstGeom prst="bentConnector3">
            <a:avLst>
              <a:gd name="adj1" fmla="val 8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120912"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sp>
        <p:nvSpPr>
          <p:cNvPr id="38" name="TextBox 37"/>
          <p:cNvSpPr txBox="1"/>
          <p:nvPr/>
        </p:nvSpPr>
        <p:spPr>
          <a:xfrm>
            <a:off x="3993444" y="3319580"/>
            <a:ext cx="1459117" cy="276999"/>
          </a:xfrm>
          <a:prstGeom prst="rect">
            <a:avLst/>
          </a:prstGeom>
          <a:noFill/>
        </p:spPr>
        <p:txBody>
          <a:bodyPr wrap="none" rtlCol="0">
            <a:spAutoFit/>
          </a:bodyPr>
          <a:lstStyle/>
          <a:p>
            <a:pPr algn="ctr"/>
            <a:r>
              <a:rPr lang="en-US" sz="1200" i="1" dirty="0" smtClean="0">
                <a:solidFill>
                  <a:schemeClr val="accent1">
                    <a:lumMod val="75000"/>
                  </a:schemeClr>
                </a:solidFill>
              </a:rPr>
              <a:t>dynamic adjustment</a:t>
            </a:r>
            <a:endParaRPr lang="en-US" sz="1200" i="1" dirty="0">
              <a:solidFill>
                <a:schemeClr val="accent1">
                  <a:lumMod val="75000"/>
                </a:schemeClr>
              </a:solidFill>
            </a:endParaRPr>
          </a:p>
        </p:txBody>
      </p:sp>
      <p:cxnSp>
        <p:nvCxnSpPr>
          <p:cNvPr id="47" name="Elbow Connector 46"/>
          <p:cNvCxnSpPr>
            <a:stCxn id="5" idx="2"/>
            <a:endCxn id="7" idx="1"/>
          </p:cNvCxnSpPr>
          <p:nvPr/>
        </p:nvCxnSpPr>
        <p:spPr>
          <a:xfrm rot="16200000" flipH="1">
            <a:off x="1426303"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4095927"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2371"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327097"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657472"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67158"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797663"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364859"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019680"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017043"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552256" y="3896453"/>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468806"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017043"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89" name="Rectangle 88"/>
          <p:cNvSpPr/>
          <p:nvPr/>
        </p:nvSpPr>
        <p:spPr>
          <a:xfrm>
            <a:off x="2424638" y="3990816"/>
            <a:ext cx="161303" cy="30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424975" y="3869354"/>
            <a:ext cx="942886" cy="461665"/>
          </a:xfrm>
          <a:prstGeom prst="rect">
            <a:avLst/>
          </a:prstGeom>
          <a:solidFill>
            <a:srgbClr val="BBC9E4"/>
          </a:solidFill>
        </p:spPr>
        <p:txBody>
          <a:bodyPr wrap="none" rtlCol="0">
            <a:spAutoFit/>
          </a:bodyPr>
          <a:lstStyle/>
          <a:p>
            <a:pPr algn="ctr"/>
            <a:r>
              <a:rPr lang="en-US" sz="1200" dirty="0" smtClean="0"/>
              <a:t>historic</a:t>
            </a:r>
          </a:p>
          <a:p>
            <a:pPr algn="ctr"/>
            <a:r>
              <a:rPr lang="en-US" sz="1200" dirty="0" smtClean="0"/>
              <a:t>morphology</a:t>
            </a:r>
            <a:endParaRPr lang="en-US" sz="1200" dirty="0"/>
          </a:p>
        </p:txBody>
      </p:sp>
      <p:sp>
        <p:nvSpPr>
          <p:cNvPr id="39" name="TextBox 38"/>
          <p:cNvSpPr txBox="1"/>
          <p:nvPr/>
        </p:nvSpPr>
        <p:spPr>
          <a:xfrm>
            <a:off x="4193505" y="4757442"/>
            <a:ext cx="769741" cy="461665"/>
          </a:xfrm>
          <a:prstGeom prst="rect">
            <a:avLst/>
          </a:prstGeom>
          <a:solidFill>
            <a:srgbClr val="C1CFEA"/>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114" name="Rectangle 113"/>
          <p:cNvSpPr/>
          <p:nvPr/>
        </p:nvSpPr>
        <p:spPr>
          <a:xfrm>
            <a:off x="5966001" y="4827722"/>
            <a:ext cx="263471" cy="333214"/>
          </a:xfrm>
          <a:prstGeom prst="rect">
            <a:avLst/>
          </a:prstGeom>
          <a:solidFill>
            <a:srgbClr val="C1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01247" y="4763496"/>
            <a:ext cx="983063" cy="461665"/>
          </a:xfrm>
          <a:prstGeom prst="rect">
            <a:avLst/>
          </a:prstGeom>
          <a:noFill/>
        </p:spPr>
        <p:txBody>
          <a:bodyPr wrap="square" rtlCol="0">
            <a:spAutoFit/>
          </a:bodyPr>
          <a:lstStyle/>
          <a:p>
            <a:pPr algn="ctr"/>
            <a:r>
              <a:rPr lang="en-US" sz="1200" dirty="0" smtClean="0"/>
              <a:t>Unconfined </a:t>
            </a:r>
          </a:p>
          <a:p>
            <a:pPr algn="ctr"/>
            <a:r>
              <a:rPr lang="en-US" sz="1200" dirty="0" smtClean="0"/>
              <a:t>valley</a:t>
            </a:r>
            <a:endParaRPr lang="en-US" sz="1200" dirty="0"/>
          </a:p>
        </p:txBody>
      </p:sp>
      <p:sp>
        <p:nvSpPr>
          <p:cNvPr id="3" name="Rectangle 2"/>
          <p:cNvSpPr/>
          <p:nvPr/>
        </p:nvSpPr>
        <p:spPr>
          <a:xfrm>
            <a:off x="0" y="4628"/>
            <a:ext cx="9156573" cy="6891220"/>
          </a:xfrm>
          <a:prstGeom prst="rect">
            <a:avLst/>
          </a:prstGeom>
          <a:solidFill>
            <a:srgbClr val="4F81BD">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02309" y="533162"/>
            <a:ext cx="1414272" cy="523220"/>
          </a:xfrm>
          <a:prstGeom prst="rect">
            <a:avLst/>
          </a:prstGeom>
          <a:solidFill>
            <a:srgbClr val="FDE099"/>
          </a:solidFill>
          <a:ln>
            <a:solidFill>
              <a:schemeClr val="tx1"/>
            </a:solidFill>
          </a:ln>
        </p:spPr>
        <p:txBody>
          <a:bodyPr wrap="square" rtlCol="0">
            <a:spAutoFit/>
          </a:bodyPr>
          <a:lstStyle/>
          <a:p>
            <a:pPr algn="ctr"/>
            <a:r>
              <a:rPr lang="en-US" sz="2800" dirty="0" smtClean="0"/>
              <a:t>Climate</a:t>
            </a:r>
            <a:endParaRPr lang="en-US" sz="2800" dirty="0"/>
          </a:p>
        </p:txBody>
      </p:sp>
      <p:grpSp>
        <p:nvGrpSpPr>
          <p:cNvPr id="16" name="Group 15"/>
          <p:cNvGrpSpPr/>
          <p:nvPr/>
        </p:nvGrpSpPr>
        <p:grpSpPr>
          <a:xfrm>
            <a:off x="6872300" y="1102913"/>
            <a:ext cx="1649908" cy="1256337"/>
            <a:chOff x="6872300" y="1102913"/>
            <a:chExt cx="1649908" cy="1256337"/>
          </a:xfrm>
        </p:grpSpPr>
        <p:sp>
          <p:nvSpPr>
            <p:cNvPr id="41" name="TextBox 40"/>
            <p:cNvSpPr txBox="1"/>
            <p:nvPr/>
          </p:nvSpPr>
          <p:spPr>
            <a:xfrm>
              <a:off x="6872300" y="1836030"/>
              <a:ext cx="1649908" cy="523220"/>
            </a:xfrm>
            <a:prstGeom prst="rect">
              <a:avLst/>
            </a:prstGeom>
            <a:solidFill>
              <a:srgbClr val="FDE099"/>
            </a:solidFill>
            <a:ln>
              <a:solidFill>
                <a:schemeClr val="tx1"/>
              </a:solidFill>
            </a:ln>
          </p:spPr>
          <p:txBody>
            <a:bodyPr wrap="square" rtlCol="0">
              <a:spAutoFit/>
            </a:bodyPr>
            <a:lstStyle/>
            <a:p>
              <a:pPr algn="ctr"/>
              <a:r>
                <a:rPr lang="en-US" sz="2800" dirty="0" smtClean="0"/>
                <a:t>Hydrology</a:t>
              </a:r>
              <a:endParaRPr lang="en-US" sz="2800" dirty="0"/>
            </a:p>
          </p:txBody>
        </p:sp>
        <p:sp>
          <p:nvSpPr>
            <p:cNvPr id="4" name="Down Arrow 3"/>
            <p:cNvSpPr/>
            <p:nvPr/>
          </p:nvSpPr>
          <p:spPr>
            <a:xfrm>
              <a:off x="7620000" y="1102913"/>
              <a:ext cx="181113" cy="720925"/>
            </a:xfrm>
            <a:prstGeom prst="downArrow">
              <a:avLst/>
            </a:prstGeom>
            <a:solidFill>
              <a:srgbClr val="FDE0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426331" y="2399394"/>
            <a:ext cx="2590613" cy="1264032"/>
            <a:chOff x="6426331" y="2399394"/>
            <a:chExt cx="2590613" cy="1264032"/>
          </a:xfrm>
        </p:grpSpPr>
        <p:sp>
          <p:nvSpPr>
            <p:cNvPr id="42" name="TextBox 41"/>
            <p:cNvSpPr txBox="1"/>
            <p:nvPr/>
          </p:nvSpPr>
          <p:spPr>
            <a:xfrm>
              <a:off x="6426331" y="3140206"/>
              <a:ext cx="2590613" cy="523220"/>
            </a:xfrm>
            <a:prstGeom prst="rect">
              <a:avLst/>
            </a:prstGeom>
            <a:solidFill>
              <a:srgbClr val="FDE099"/>
            </a:solidFill>
            <a:ln>
              <a:solidFill>
                <a:schemeClr val="tx1"/>
              </a:solidFill>
            </a:ln>
          </p:spPr>
          <p:txBody>
            <a:bodyPr wrap="square" rtlCol="0">
              <a:spAutoFit/>
            </a:bodyPr>
            <a:lstStyle/>
            <a:p>
              <a:pPr algn="ctr"/>
              <a:r>
                <a:rPr lang="en-US" sz="2800" dirty="0" smtClean="0"/>
                <a:t>Geomorphology</a:t>
              </a:r>
              <a:endParaRPr lang="en-US" sz="2800" dirty="0"/>
            </a:p>
          </p:txBody>
        </p:sp>
        <p:sp>
          <p:nvSpPr>
            <p:cNvPr id="44" name="Down Arrow 43"/>
            <p:cNvSpPr/>
            <p:nvPr/>
          </p:nvSpPr>
          <p:spPr>
            <a:xfrm>
              <a:off x="7642617" y="2399394"/>
              <a:ext cx="181113" cy="720925"/>
            </a:xfrm>
            <a:prstGeom prst="downArrow">
              <a:avLst/>
            </a:prstGeom>
            <a:solidFill>
              <a:srgbClr val="FDE0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884491" y="3683314"/>
            <a:ext cx="1649908" cy="1369134"/>
            <a:chOff x="6884491" y="3683314"/>
            <a:chExt cx="1649908" cy="1369134"/>
          </a:xfrm>
        </p:grpSpPr>
        <p:sp>
          <p:nvSpPr>
            <p:cNvPr id="43" name="TextBox 42"/>
            <p:cNvSpPr txBox="1"/>
            <p:nvPr/>
          </p:nvSpPr>
          <p:spPr>
            <a:xfrm>
              <a:off x="6884491" y="4529228"/>
              <a:ext cx="1649908" cy="523220"/>
            </a:xfrm>
            <a:prstGeom prst="rect">
              <a:avLst/>
            </a:prstGeom>
            <a:solidFill>
              <a:srgbClr val="FDE099"/>
            </a:solidFill>
            <a:ln>
              <a:solidFill>
                <a:schemeClr val="tx1"/>
              </a:solidFill>
            </a:ln>
          </p:spPr>
          <p:txBody>
            <a:bodyPr wrap="square" rtlCol="0">
              <a:spAutoFit/>
            </a:bodyPr>
            <a:lstStyle/>
            <a:p>
              <a:pPr algn="ctr"/>
              <a:r>
                <a:rPr lang="en-US" sz="2800" dirty="0" smtClean="0"/>
                <a:t>Habitat</a:t>
              </a:r>
              <a:endParaRPr lang="en-US" sz="2800" dirty="0"/>
            </a:p>
          </p:txBody>
        </p:sp>
        <p:sp>
          <p:nvSpPr>
            <p:cNvPr id="45" name="Down Arrow 44"/>
            <p:cNvSpPr/>
            <p:nvPr/>
          </p:nvSpPr>
          <p:spPr>
            <a:xfrm>
              <a:off x="7642618" y="3683314"/>
              <a:ext cx="158496" cy="812784"/>
            </a:xfrm>
            <a:prstGeom prst="downArrow">
              <a:avLst/>
            </a:prstGeom>
            <a:solidFill>
              <a:srgbClr val="FDE0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183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248" y="341376"/>
            <a:ext cx="7813569" cy="6186309"/>
          </a:xfrm>
          <a:prstGeom prst="rect">
            <a:avLst/>
          </a:prstGeom>
          <a:noFill/>
        </p:spPr>
        <p:txBody>
          <a:bodyPr wrap="square" rtlCol="0">
            <a:spAutoFit/>
          </a:bodyPr>
          <a:lstStyle/>
          <a:p>
            <a:r>
              <a:rPr lang="en-US" sz="3600" dirty="0" smtClean="0"/>
              <a:t>Conclusions:</a:t>
            </a:r>
          </a:p>
          <a:p>
            <a:pPr marL="457200" indent="-457200">
              <a:buFont typeface="Arial" panose="020B0604020202020204" pitchFamily="34" charset="0"/>
              <a:buChar char="•"/>
            </a:pPr>
            <a:r>
              <a:rPr lang="en-US" sz="2400" dirty="0" smtClean="0"/>
              <a:t>Mean annual flood magnitudes may increase ~ 28% by 2080 (high spatial variability).</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Larger floods will potentially reduce salmon spawning habitat by ~ 18 – 22%, but there is high spatial variability due to geomorphic context.</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The spatially-explicit framework we describe provides tools that can help managers reduce or avoid habitat loss through climate adaptation strategies.</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Salmon population responses to changes in spawning habitat will vary among the species considered (e.g., differences in phenology, spatial distribution, life history).</a:t>
            </a:r>
            <a:endParaRPr lang="en-US" sz="2400" dirty="0"/>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40128533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ourforests.org/places/tongass.jpg"/>
          <p:cNvPicPr>
            <a:picLocks noChangeAspect="1" noChangeArrowheads="1"/>
          </p:cNvPicPr>
          <p:nvPr/>
        </p:nvPicPr>
        <p:blipFill>
          <a:blip r:embed="rId2" cstate="print"/>
          <a:srcRect/>
          <a:stretch>
            <a:fillRect/>
          </a:stretch>
        </p:blipFill>
        <p:spPr bwMode="auto">
          <a:xfrm>
            <a:off x="5343525" y="3133725"/>
            <a:ext cx="3800475" cy="3724275"/>
          </a:xfrm>
          <a:prstGeom prst="rect">
            <a:avLst/>
          </a:prstGeom>
          <a:noFill/>
        </p:spPr>
      </p:pic>
      <p:pic>
        <p:nvPicPr>
          <p:cNvPr id="1030" name="Picture 6" descr="http://www.onepennysheet.com/wp-content/uploads/2009/07/r-TONGASS-FOREST-large.jpg"/>
          <p:cNvPicPr>
            <a:picLocks noChangeAspect="1" noChangeArrowheads="1"/>
          </p:cNvPicPr>
          <p:nvPr/>
        </p:nvPicPr>
        <p:blipFill>
          <a:blip r:embed="rId3" cstate="print"/>
          <a:srcRect/>
          <a:stretch>
            <a:fillRect/>
          </a:stretch>
        </p:blipFill>
        <p:spPr bwMode="auto">
          <a:xfrm>
            <a:off x="4091609" y="0"/>
            <a:ext cx="5052391" cy="3098800"/>
          </a:xfrm>
          <a:prstGeom prst="rect">
            <a:avLst/>
          </a:prstGeom>
          <a:noFill/>
        </p:spPr>
      </p:pic>
      <p:pic>
        <p:nvPicPr>
          <p:cNvPr id="1034" name="Picture 10" descr="http://ak.audubon.org/files/Audubon%20Alaska/standard/subpage/whale_tongass.jpg"/>
          <p:cNvPicPr>
            <a:picLocks noChangeAspect="1" noChangeArrowheads="1"/>
          </p:cNvPicPr>
          <p:nvPr/>
        </p:nvPicPr>
        <p:blipFill>
          <a:blip r:embed="rId4" cstate="print"/>
          <a:srcRect/>
          <a:stretch>
            <a:fillRect/>
          </a:stretch>
        </p:blipFill>
        <p:spPr bwMode="auto">
          <a:xfrm>
            <a:off x="0" y="0"/>
            <a:ext cx="4165600" cy="3400458"/>
          </a:xfrm>
          <a:prstGeom prst="rect">
            <a:avLst/>
          </a:prstGeom>
          <a:noFill/>
        </p:spPr>
      </p:pic>
      <p:pic>
        <p:nvPicPr>
          <p:cNvPr id="1036" name="Picture 12" descr="http://www.savebiogems.org/images/biogem-main/tongass_1.jpg"/>
          <p:cNvPicPr>
            <a:picLocks noChangeAspect="1" noChangeArrowheads="1"/>
          </p:cNvPicPr>
          <p:nvPr/>
        </p:nvPicPr>
        <p:blipFill>
          <a:blip r:embed="rId5" cstate="print"/>
          <a:srcRect/>
          <a:stretch>
            <a:fillRect/>
          </a:stretch>
        </p:blipFill>
        <p:spPr bwMode="auto">
          <a:xfrm>
            <a:off x="2262415" y="4114800"/>
            <a:ext cx="4152900" cy="2743200"/>
          </a:xfrm>
          <a:prstGeom prst="rect">
            <a:avLst/>
          </a:prstGeom>
          <a:noFill/>
        </p:spPr>
      </p:pic>
      <p:pic>
        <p:nvPicPr>
          <p:cNvPr id="1038" name="Picture 14" descr="http://ak.audubon.org/files/Audubon%20Alaska/standard/subpage/Old-Growth_in_Kadashan_Drainage.jpg"/>
          <p:cNvPicPr>
            <a:picLocks noChangeAspect="1" noChangeArrowheads="1"/>
          </p:cNvPicPr>
          <p:nvPr/>
        </p:nvPicPr>
        <p:blipFill>
          <a:blip r:embed="rId6" cstate="print"/>
          <a:srcRect l="30560" r="2526"/>
          <a:stretch>
            <a:fillRect/>
          </a:stretch>
        </p:blipFill>
        <p:spPr bwMode="auto">
          <a:xfrm>
            <a:off x="0" y="3381829"/>
            <a:ext cx="3439886" cy="3476171"/>
          </a:xfrm>
          <a:prstGeom prst="rect">
            <a:avLst/>
          </a:prstGeom>
          <a:noFill/>
        </p:spPr>
      </p:pic>
      <p:pic>
        <p:nvPicPr>
          <p:cNvPr id="10" name="Picture 4" descr="http://famouswonders.com/wp-content/uploads/2011/02/Tongass_National_Forest_3-400.jpg"/>
          <p:cNvPicPr>
            <a:picLocks noChangeAspect="1" noChangeArrowheads="1"/>
          </p:cNvPicPr>
          <p:nvPr/>
        </p:nvPicPr>
        <p:blipFill>
          <a:blip r:embed="rId7" cstate="print"/>
          <a:srcRect/>
          <a:stretch>
            <a:fillRect/>
          </a:stretch>
        </p:blipFill>
        <p:spPr bwMode="auto">
          <a:xfrm>
            <a:off x="3018971" y="2029642"/>
            <a:ext cx="3126014" cy="2164765"/>
          </a:xfrm>
          <a:prstGeom prst="rect">
            <a:avLst/>
          </a:prstGeom>
          <a:noFill/>
        </p:spPr>
      </p:pic>
    </p:spTree>
    <p:extLst>
      <p:ext uri="{BB962C8B-B14F-4D97-AF65-F5344CB8AC3E}">
        <p14:creationId xmlns:p14="http://schemas.microsoft.com/office/powerpoint/2010/main" val="3251047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568" y="426721"/>
            <a:ext cx="7641336" cy="5884608"/>
          </a:xfrm>
          <a:prstGeom prst="rect">
            <a:avLst/>
          </a:prstGeom>
          <a:noFill/>
          <a:ln>
            <a:noFill/>
          </a:ln>
        </p:spPr>
      </p:pic>
    </p:spTree>
    <p:extLst>
      <p:ext uri="{BB962C8B-B14F-4D97-AF65-F5344CB8AC3E}">
        <p14:creationId xmlns:p14="http://schemas.microsoft.com/office/powerpoint/2010/main" val="4104810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4280" y="700093"/>
            <a:ext cx="7346008" cy="5721049"/>
          </a:xfrm>
          <a:prstGeom prst="rect">
            <a:avLst/>
          </a:prstGeom>
        </p:spPr>
      </p:pic>
      <p:cxnSp>
        <p:nvCxnSpPr>
          <p:cNvPr id="5" name="Straight Connector 4"/>
          <p:cNvCxnSpPr/>
          <p:nvPr/>
        </p:nvCxnSpPr>
        <p:spPr>
          <a:xfrm flipV="1">
            <a:off x="3791712" y="1353312"/>
            <a:ext cx="0" cy="423062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80176" y="1347216"/>
            <a:ext cx="0" cy="423062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44509" y="2450592"/>
            <a:ext cx="1105944" cy="369332"/>
          </a:xfrm>
          <a:prstGeom prst="rect">
            <a:avLst/>
          </a:prstGeom>
          <a:solidFill>
            <a:srgbClr val="FDE099"/>
          </a:solidFill>
          <a:ln>
            <a:solidFill>
              <a:schemeClr val="tx1"/>
            </a:solidFill>
          </a:ln>
        </p:spPr>
        <p:txBody>
          <a:bodyPr wrap="none" rtlCol="0">
            <a:spAutoFit/>
          </a:bodyPr>
          <a:lstStyle/>
          <a:p>
            <a:r>
              <a:rPr lang="en-US" dirty="0" smtClean="0"/>
              <a:t>Pool-riffle</a:t>
            </a:r>
            <a:endParaRPr lang="en-US" dirty="0"/>
          </a:p>
        </p:txBody>
      </p:sp>
      <p:sp>
        <p:nvSpPr>
          <p:cNvPr id="9" name="TextBox 8"/>
          <p:cNvSpPr txBox="1"/>
          <p:nvPr/>
        </p:nvSpPr>
        <p:spPr>
          <a:xfrm>
            <a:off x="4437084" y="2450592"/>
            <a:ext cx="1133644" cy="369332"/>
          </a:xfrm>
          <a:prstGeom prst="rect">
            <a:avLst/>
          </a:prstGeom>
          <a:solidFill>
            <a:srgbClr val="FDE099"/>
          </a:solidFill>
          <a:ln>
            <a:solidFill>
              <a:schemeClr val="tx1"/>
            </a:solidFill>
          </a:ln>
        </p:spPr>
        <p:txBody>
          <a:bodyPr wrap="none" rtlCol="0">
            <a:spAutoFit/>
          </a:bodyPr>
          <a:lstStyle/>
          <a:p>
            <a:r>
              <a:rPr lang="en-US" dirty="0" smtClean="0"/>
              <a:t>Plane-bed</a:t>
            </a:r>
            <a:endParaRPr lang="en-US" dirty="0"/>
          </a:p>
        </p:txBody>
      </p:sp>
      <p:sp>
        <p:nvSpPr>
          <p:cNvPr id="10" name="TextBox 9"/>
          <p:cNvSpPr txBox="1"/>
          <p:nvPr/>
        </p:nvSpPr>
        <p:spPr>
          <a:xfrm>
            <a:off x="6387324" y="2450592"/>
            <a:ext cx="1091068" cy="369332"/>
          </a:xfrm>
          <a:prstGeom prst="rect">
            <a:avLst/>
          </a:prstGeom>
          <a:solidFill>
            <a:srgbClr val="FDE099"/>
          </a:solidFill>
          <a:ln>
            <a:solidFill>
              <a:schemeClr val="tx1"/>
            </a:solidFill>
          </a:ln>
        </p:spPr>
        <p:txBody>
          <a:bodyPr wrap="none" rtlCol="0">
            <a:spAutoFit/>
          </a:bodyPr>
          <a:lstStyle/>
          <a:p>
            <a:r>
              <a:rPr lang="en-US" dirty="0" smtClean="0"/>
              <a:t>Step-pool</a:t>
            </a:r>
            <a:endParaRPr lang="en-US" dirty="0"/>
          </a:p>
        </p:txBody>
      </p:sp>
    </p:spTree>
    <p:extLst>
      <p:ext uri="{BB962C8B-B14F-4D97-AF65-F5344CB8AC3E}">
        <p14:creationId xmlns:p14="http://schemas.microsoft.com/office/powerpoint/2010/main" val="249080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820" y="238125"/>
            <a:ext cx="5237023" cy="6267450"/>
          </a:xfrm>
          <a:prstGeom prst="rect">
            <a:avLst/>
          </a:prstGeom>
        </p:spPr>
      </p:pic>
    </p:spTree>
    <p:extLst>
      <p:ext uri="{BB962C8B-B14F-4D97-AF65-F5344CB8AC3E}">
        <p14:creationId xmlns:p14="http://schemas.microsoft.com/office/powerpoint/2010/main" val="37146371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8" idx="0"/>
          </p:cNvCxnSpPr>
          <p:nvPr/>
        </p:nvCxnSpPr>
        <p:spPr>
          <a:xfrm flipH="1">
            <a:off x="793865" y="1139760"/>
            <a:ext cx="1256129" cy="5499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0"/>
          </p:cNvCxnSpPr>
          <p:nvPr/>
        </p:nvCxnSpPr>
        <p:spPr>
          <a:xfrm>
            <a:off x="3808329" y="1145019"/>
            <a:ext cx="1183716" cy="5447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p:cNvCxnSpPr>
          <p:nvPr/>
        </p:nvCxnSpPr>
        <p:spPr>
          <a:xfrm>
            <a:off x="793865" y="2520723"/>
            <a:ext cx="1214966" cy="6310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p:cNvCxnSpPr>
          <p:nvPr/>
        </p:nvCxnSpPr>
        <p:spPr>
          <a:xfrm flipH="1">
            <a:off x="3819485" y="2520723"/>
            <a:ext cx="1172560" cy="631089"/>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2"/>
            <a:endCxn id="11" idx="0"/>
          </p:cNvCxnSpPr>
          <p:nvPr/>
        </p:nvCxnSpPr>
        <p:spPr>
          <a:xfrm flipH="1">
            <a:off x="2915323" y="2608966"/>
            <a:ext cx="1013" cy="2842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2" idx="0"/>
          </p:cNvCxnSpPr>
          <p:nvPr/>
        </p:nvCxnSpPr>
        <p:spPr>
          <a:xfrm>
            <a:off x="2912686" y="3724171"/>
            <a:ext cx="0" cy="910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85941" y="5722172"/>
            <a:ext cx="0" cy="321283"/>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57356" y="5712036"/>
            <a:ext cx="0" cy="321283"/>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808329" y="6227879"/>
            <a:ext cx="660478" cy="484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08329" y="6382859"/>
            <a:ext cx="660478" cy="4840"/>
          </a:xfrm>
          <a:prstGeom prst="straightConnector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1" idx="3"/>
          </p:cNvCxnSpPr>
          <p:nvPr/>
        </p:nvCxnSpPr>
        <p:spPr>
          <a:xfrm>
            <a:off x="3810966" y="3308673"/>
            <a:ext cx="1791913" cy="587780"/>
          </a:xfrm>
          <a:prstGeom prst="bentConnector3">
            <a:avLst>
              <a:gd name="adj1" fmla="val 100164"/>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13" idx="0"/>
          </p:cNvCxnSpPr>
          <p:nvPr/>
        </p:nvCxnSpPr>
        <p:spPr>
          <a:xfrm>
            <a:off x="3726495" y="3587858"/>
            <a:ext cx="1721404" cy="308595"/>
          </a:xfrm>
          <a:prstGeom prst="bentConnector2">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V="1">
            <a:off x="3819486" y="4481227"/>
            <a:ext cx="1315117" cy="447233"/>
          </a:xfrm>
          <a:prstGeom prst="bentConnector3">
            <a:avLst>
              <a:gd name="adj1" fmla="val -85"/>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p:nvPr/>
        </p:nvCxnSpPr>
        <p:spPr>
          <a:xfrm rot="10800000" flipV="1">
            <a:off x="3834988" y="4486759"/>
            <a:ext cx="1402592" cy="565688"/>
          </a:xfrm>
          <a:prstGeom prst="bentConnector3">
            <a:avLst>
              <a:gd name="adj1" fmla="val 276"/>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0800000" flipV="1">
            <a:off x="3823450" y="4486759"/>
            <a:ext cx="2181297" cy="826250"/>
          </a:xfrm>
          <a:prstGeom prst="bentConnector3">
            <a:avLst>
              <a:gd name="adj1" fmla="val -9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flipV="1">
            <a:off x="3823452" y="4486758"/>
            <a:ext cx="2344027" cy="978649"/>
          </a:xfrm>
          <a:prstGeom prst="bentConnector3">
            <a:avLst>
              <a:gd name="adj1" fmla="val 81"/>
            </a:avLst>
          </a:prstGeom>
          <a:ln w="19050">
            <a:prstDash val="solid"/>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120912" y="3008427"/>
            <a:ext cx="1503578" cy="276999"/>
          </a:xfrm>
          <a:prstGeom prst="rect">
            <a:avLst/>
          </a:prstGeom>
          <a:noFill/>
        </p:spPr>
        <p:txBody>
          <a:bodyPr wrap="square" rtlCol="0">
            <a:spAutoFit/>
          </a:bodyPr>
          <a:lstStyle/>
          <a:p>
            <a:pPr algn="ctr"/>
            <a:r>
              <a:rPr lang="en-US" sz="1200" dirty="0" smtClean="0">
                <a:solidFill>
                  <a:schemeClr val="accent6">
                    <a:lumMod val="50000"/>
                  </a:schemeClr>
                </a:solidFill>
              </a:rPr>
              <a:t>static morphology</a:t>
            </a:r>
            <a:endParaRPr lang="en-US" sz="1200" dirty="0">
              <a:solidFill>
                <a:schemeClr val="accent6">
                  <a:lumMod val="50000"/>
                </a:schemeClr>
              </a:solidFill>
            </a:endParaRPr>
          </a:p>
        </p:txBody>
      </p:sp>
      <p:sp>
        <p:nvSpPr>
          <p:cNvPr id="38" name="TextBox 37"/>
          <p:cNvSpPr txBox="1"/>
          <p:nvPr/>
        </p:nvSpPr>
        <p:spPr>
          <a:xfrm>
            <a:off x="3993444" y="3319580"/>
            <a:ext cx="1459117" cy="276999"/>
          </a:xfrm>
          <a:prstGeom prst="rect">
            <a:avLst/>
          </a:prstGeom>
          <a:noFill/>
        </p:spPr>
        <p:txBody>
          <a:bodyPr wrap="none" rtlCol="0">
            <a:spAutoFit/>
          </a:bodyPr>
          <a:lstStyle/>
          <a:p>
            <a:pPr algn="ctr"/>
            <a:r>
              <a:rPr lang="en-US" sz="1200" i="1" dirty="0" smtClean="0">
                <a:solidFill>
                  <a:schemeClr val="accent1">
                    <a:lumMod val="75000"/>
                  </a:schemeClr>
                </a:solidFill>
              </a:rPr>
              <a:t>dynamic adjustment</a:t>
            </a:r>
            <a:endParaRPr lang="en-US" sz="1200" i="1" dirty="0">
              <a:solidFill>
                <a:schemeClr val="accent1">
                  <a:lumMod val="75000"/>
                </a:schemeClr>
              </a:solidFill>
            </a:endParaRPr>
          </a:p>
        </p:txBody>
      </p:sp>
      <p:cxnSp>
        <p:nvCxnSpPr>
          <p:cNvPr id="47" name="Elbow Connector 46"/>
          <p:cNvCxnSpPr>
            <a:stCxn id="5" idx="2"/>
            <a:endCxn id="7" idx="1"/>
          </p:cNvCxnSpPr>
          <p:nvPr/>
        </p:nvCxnSpPr>
        <p:spPr>
          <a:xfrm rot="16200000" flipH="1">
            <a:off x="1426303"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4095927"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2371"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327097"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657472"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8" name="TextBox 7"/>
          <p:cNvSpPr txBox="1"/>
          <p:nvPr/>
        </p:nvSpPr>
        <p:spPr>
          <a:xfrm>
            <a:off x="67158"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sp>
        <p:nvSpPr>
          <p:cNvPr id="9" name="TextBox 8"/>
          <p:cNvSpPr txBox="1"/>
          <p:nvPr/>
        </p:nvSpPr>
        <p:spPr>
          <a:xfrm>
            <a:off x="1797663" y="1531748"/>
            <a:ext cx="223734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Field measurements</a:t>
            </a:r>
          </a:p>
          <a:p>
            <a:pPr algn="ctr"/>
            <a:r>
              <a:rPr lang="en-US" sz="1600" dirty="0" smtClean="0"/>
              <a:t> and </a:t>
            </a:r>
          </a:p>
          <a:p>
            <a:pPr algn="ctr"/>
            <a:r>
              <a:rPr lang="en-US" sz="1600" dirty="0" smtClean="0"/>
              <a:t>digital elevation model (DEM)</a:t>
            </a:r>
            <a:endParaRPr lang="en-US" sz="1600" i="1" baseline="-25000" dirty="0"/>
          </a:p>
        </p:txBody>
      </p:sp>
      <p:sp>
        <p:nvSpPr>
          <p:cNvPr id="10" name="TextBox 9"/>
          <p:cNvSpPr txBox="1"/>
          <p:nvPr/>
        </p:nvSpPr>
        <p:spPr>
          <a:xfrm>
            <a:off x="4364859" y="1689726"/>
            <a:ext cx="1254371" cy="830997"/>
          </a:xfrm>
          <a:prstGeom prst="rect">
            <a:avLst/>
          </a:prstGeom>
          <a:solidFill>
            <a:srgbClr val="C89BCF"/>
          </a:solidFill>
          <a:ln>
            <a:solidFill>
              <a:schemeClr val="tx1"/>
            </a:solidFill>
          </a:ln>
        </p:spPr>
        <p:txBody>
          <a:bodyPr wrap="square" rtlCol="0">
            <a:spAutoFit/>
          </a:bodyPr>
          <a:lstStyle/>
          <a:p>
            <a:pPr algn="ctr"/>
            <a:r>
              <a:rPr lang="en-US" sz="1600" dirty="0" smtClean="0"/>
              <a:t>Future mean annual flood (</a:t>
            </a:r>
            <a:r>
              <a:rPr lang="en-US" sz="1600" i="1" dirty="0" smtClean="0"/>
              <a:t>Q</a:t>
            </a:r>
            <a:r>
              <a:rPr lang="en-US" sz="1600" i="1" baseline="-25000" dirty="0" smtClean="0"/>
              <a:t>2</a:t>
            </a:r>
            <a:r>
              <a:rPr lang="en-US" sz="1600" dirty="0" smtClean="0"/>
              <a:t>)</a:t>
            </a:r>
            <a:endParaRPr lang="en-US" sz="1600" dirty="0"/>
          </a:p>
        </p:txBody>
      </p:sp>
      <p:sp>
        <p:nvSpPr>
          <p:cNvPr id="11" name="TextBox 10"/>
          <p:cNvSpPr txBox="1"/>
          <p:nvPr/>
        </p:nvSpPr>
        <p:spPr>
          <a:xfrm>
            <a:off x="2019680" y="2893174"/>
            <a:ext cx="1791286"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Morphologic predictions</a:t>
            </a:r>
          </a:p>
          <a:p>
            <a:pPr algn="ctr"/>
            <a:r>
              <a:rPr lang="en-US" sz="1600" i="1" dirty="0" err="1" smtClean="0"/>
              <a:t>h</a:t>
            </a:r>
            <a:r>
              <a:rPr lang="en-US" sz="1600" i="1" baseline="-25000" dirty="0" err="1" smtClean="0"/>
              <a:t>bf</a:t>
            </a:r>
            <a:r>
              <a:rPr lang="en-US" sz="1600" i="1" baseline="-25000" dirty="0" smtClean="0"/>
              <a:t> </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i="1" dirty="0" smtClean="0"/>
              <a:t>, S, D</a:t>
            </a:r>
            <a:r>
              <a:rPr lang="en-US" sz="1600" i="1" baseline="-25000" dirty="0" smtClean="0"/>
              <a:t>50</a:t>
            </a:r>
            <a:endParaRPr lang="en-US" sz="1600" i="1" baseline="-25000" dirty="0"/>
          </a:p>
        </p:txBody>
      </p:sp>
      <p:sp>
        <p:nvSpPr>
          <p:cNvPr id="12" name="TextBox 11"/>
          <p:cNvSpPr txBox="1"/>
          <p:nvPr/>
        </p:nvSpPr>
        <p:spPr>
          <a:xfrm>
            <a:off x="2017043" y="4634818"/>
            <a:ext cx="1791286" cy="1077218"/>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Reach-averaged excess Shields stress </a:t>
            </a:r>
          </a:p>
          <a:p>
            <a:pPr algn="ctr"/>
            <a:r>
              <a:rPr lang="en-US" sz="1600" dirty="0" smtClean="0"/>
              <a:t>(</a:t>
            </a:r>
            <a:r>
              <a:rPr lang="el-GR" sz="1600" i="1" dirty="0" smtClean="0"/>
              <a:t>τ</a:t>
            </a:r>
            <a:r>
              <a:rPr lang="en-US" sz="1600" i="1" dirty="0" smtClean="0"/>
              <a:t>*/</a:t>
            </a:r>
            <a:r>
              <a:rPr lang="el-GR" sz="1600" i="1" dirty="0"/>
              <a:t> τ</a:t>
            </a:r>
            <a:r>
              <a:rPr lang="en-US" sz="1600" i="1" dirty="0" smtClean="0"/>
              <a:t>*</a:t>
            </a:r>
            <a:r>
              <a:rPr lang="en-US" sz="1600" baseline="-25000" dirty="0" smtClean="0"/>
              <a:t>c</a:t>
            </a:r>
            <a:r>
              <a:rPr lang="en-US" sz="1600" dirty="0" smtClean="0"/>
              <a:t>)</a:t>
            </a:r>
            <a:endParaRPr lang="en-US" sz="1600" baseline="-25000" dirty="0"/>
          </a:p>
        </p:txBody>
      </p:sp>
      <p:sp>
        <p:nvSpPr>
          <p:cNvPr id="13" name="TextBox 12"/>
          <p:cNvSpPr txBox="1"/>
          <p:nvPr/>
        </p:nvSpPr>
        <p:spPr>
          <a:xfrm>
            <a:off x="4552256" y="3896453"/>
            <a:ext cx="1791286" cy="584775"/>
          </a:xfrm>
          <a:prstGeom prst="rect">
            <a:avLst/>
          </a:prstGeom>
          <a:solidFill>
            <a:srgbClr val="C89BCF"/>
          </a:solidFill>
          <a:ln>
            <a:solidFill>
              <a:schemeClr val="tx1"/>
            </a:solidFill>
          </a:ln>
        </p:spPr>
        <p:txBody>
          <a:bodyPr wrap="square" rtlCol="0">
            <a:spAutoFit/>
          </a:bodyPr>
          <a:lstStyle/>
          <a:p>
            <a:pPr algn="ctr"/>
            <a:r>
              <a:rPr lang="en-US" sz="1600" dirty="0" smtClean="0"/>
              <a:t>Flow depth</a:t>
            </a:r>
          </a:p>
          <a:p>
            <a:pPr algn="ctr"/>
            <a:r>
              <a:rPr lang="en-US" sz="1600" i="1" dirty="0" smtClean="0"/>
              <a:t>h</a:t>
            </a:r>
            <a:endParaRPr lang="en-US" sz="1600" i="1" baseline="-25000" dirty="0"/>
          </a:p>
        </p:txBody>
      </p:sp>
      <p:sp>
        <p:nvSpPr>
          <p:cNvPr id="14" name="TextBox 13"/>
          <p:cNvSpPr txBox="1"/>
          <p:nvPr/>
        </p:nvSpPr>
        <p:spPr>
          <a:xfrm>
            <a:off x="4468806" y="5789133"/>
            <a:ext cx="3405459" cy="830997"/>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Suitable spawning reaches </a:t>
            </a:r>
          </a:p>
          <a:p>
            <a:pPr algn="ctr"/>
            <a:r>
              <a:rPr lang="en-US" sz="1600" dirty="0" smtClean="0"/>
              <a:t>(</a:t>
            </a:r>
            <a:r>
              <a:rPr lang="en-US" sz="1600" i="1" dirty="0" smtClean="0"/>
              <a:t>D</a:t>
            </a:r>
            <a:r>
              <a:rPr lang="en-US" sz="1600" i="1" baseline="-25000" dirty="0" smtClean="0"/>
              <a:t>50</a:t>
            </a:r>
            <a:r>
              <a:rPr lang="en-US" sz="1600" dirty="0" smtClean="0"/>
              <a:t>:</a:t>
            </a:r>
            <a:r>
              <a:rPr lang="en-US" sz="1600" i="1" dirty="0" smtClean="0"/>
              <a:t> </a:t>
            </a:r>
            <a:r>
              <a:rPr lang="en-US" sz="1600" dirty="0" smtClean="0"/>
              <a:t>7 – 50 mm; </a:t>
            </a:r>
            <a:r>
              <a:rPr lang="en-US" sz="1600" i="1" dirty="0" err="1" smtClean="0"/>
              <a:t>h</a:t>
            </a:r>
            <a:r>
              <a:rPr lang="en-US" sz="1600" i="1" baseline="-25000" dirty="0" err="1" smtClean="0"/>
              <a:t>bf</a:t>
            </a:r>
            <a:r>
              <a:rPr lang="en-US" sz="1600" i="1" baseline="-25000" dirty="0" smtClean="0"/>
              <a:t> </a:t>
            </a:r>
            <a:r>
              <a:rPr lang="en-US" sz="1600" dirty="0" smtClean="0"/>
              <a:t>≥ 0.5 m;</a:t>
            </a:r>
            <a:r>
              <a:rPr lang="en-US" sz="1600" i="1" dirty="0" smtClean="0"/>
              <a:t> </a:t>
            </a:r>
            <a:r>
              <a:rPr lang="en-US" sz="1600" i="1" dirty="0" err="1" smtClean="0"/>
              <a:t>w</a:t>
            </a:r>
            <a:r>
              <a:rPr lang="en-US" sz="1600" i="1" baseline="-25000" dirty="0" err="1" smtClean="0"/>
              <a:t>bf</a:t>
            </a:r>
            <a:r>
              <a:rPr lang="en-US" sz="1600" i="1" baseline="-25000" dirty="0" smtClean="0"/>
              <a:t> </a:t>
            </a:r>
            <a:r>
              <a:rPr lang="en-US" sz="1600" dirty="0" smtClean="0"/>
              <a:t>≥ 2 m; Probability of scour mortality &lt;0.50)</a:t>
            </a:r>
            <a:endParaRPr lang="en-US" sz="1600" baseline="-25000" dirty="0" smtClean="0"/>
          </a:p>
        </p:txBody>
      </p:sp>
      <p:sp>
        <p:nvSpPr>
          <p:cNvPr id="15" name="TextBox 14"/>
          <p:cNvSpPr txBox="1"/>
          <p:nvPr/>
        </p:nvSpPr>
        <p:spPr>
          <a:xfrm>
            <a:off x="2017043" y="6033319"/>
            <a:ext cx="1791286" cy="584775"/>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Critical scour probability</a:t>
            </a:r>
            <a:endParaRPr lang="en-US" sz="1600" i="1" baseline="-25000" dirty="0"/>
          </a:p>
        </p:txBody>
      </p:sp>
      <p:sp>
        <p:nvSpPr>
          <p:cNvPr id="89" name="Rectangle 88"/>
          <p:cNvSpPr/>
          <p:nvPr/>
        </p:nvSpPr>
        <p:spPr>
          <a:xfrm>
            <a:off x="2424638" y="3990816"/>
            <a:ext cx="161303" cy="302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424975" y="3869354"/>
            <a:ext cx="942886" cy="461665"/>
          </a:xfrm>
          <a:prstGeom prst="rect">
            <a:avLst/>
          </a:prstGeom>
          <a:solidFill>
            <a:srgbClr val="BBC9E4"/>
          </a:solidFill>
        </p:spPr>
        <p:txBody>
          <a:bodyPr wrap="none" rtlCol="0">
            <a:spAutoFit/>
          </a:bodyPr>
          <a:lstStyle/>
          <a:p>
            <a:pPr algn="ctr"/>
            <a:r>
              <a:rPr lang="en-US" sz="1200" dirty="0" smtClean="0"/>
              <a:t>historic</a:t>
            </a:r>
          </a:p>
          <a:p>
            <a:pPr algn="ctr"/>
            <a:r>
              <a:rPr lang="en-US" sz="1200" dirty="0" smtClean="0"/>
              <a:t>morphology</a:t>
            </a:r>
            <a:endParaRPr lang="en-US" sz="1200" dirty="0"/>
          </a:p>
        </p:txBody>
      </p:sp>
      <p:sp>
        <p:nvSpPr>
          <p:cNvPr id="39" name="TextBox 38"/>
          <p:cNvSpPr txBox="1"/>
          <p:nvPr/>
        </p:nvSpPr>
        <p:spPr>
          <a:xfrm>
            <a:off x="4193505" y="4757442"/>
            <a:ext cx="769741" cy="461665"/>
          </a:xfrm>
          <a:prstGeom prst="rect">
            <a:avLst/>
          </a:prstGeom>
          <a:solidFill>
            <a:srgbClr val="C1CFEA"/>
          </a:solidFill>
        </p:spPr>
        <p:txBody>
          <a:bodyPr wrap="square" rtlCol="0">
            <a:spAutoFit/>
          </a:bodyPr>
          <a:lstStyle/>
          <a:p>
            <a:pPr algn="ctr"/>
            <a:r>
              <a:rPr lang="en-US" sz="1200" dirty="0" smtClean="0"/>
              <a:t>Confined </a:t>
            </a:r>
          </a:p>
          <a:p>
            <a:pPr algn="ctr"/>
            <a:r>
              <a:rPr lang="en-US" sz="1200" dirty="0" smtClean="0"/>
              <a:t>valley</a:t>
            </a:r>
            <a:endParaRPr lang="en-US" sz="1200" dirty="0"/>
          </a:p>
        </p:txBody>
      </p:sp>
      <p:sp>
        <p:nvSpPr>
          <p:cNvPr id="114" name="Rectangle 113"/>
          <p:cNvSpPr/>
          <p:nvPr/>
        </p:nvSpPr>
        <p:spPr>
          <a:xfrm>
            <a:off x="5966001" y="4827722"/>
            <a:ext cx="263471" cy="333214"/>
          </a:xfrm>
          <a:prstGeom prst="rect">
            <a:avLst/>
          </a:prstGeom>
          <a:solidFill>
            <a:srgbClr val="C1D1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01247" y="4763496"/>
            <a:ext cx="983063" cy="461665"/>
          </a:xfrm>
          <a:prstGeom prst="rect">
            <a:avLst/>
          </a:prstGeom>
          <a:noFill/>
        </p:spPr>
        <p:txBody>
          <a:bodyPr wrap="square" rtlCol="0">
            <a:spAutoFit/>
          </a:bodyPr>
          <a:lstStyle/>
          <a:p>
            <a:pPr algn="ctr"/>
            <a:r>
              <a:rPr lang="en-US" sz="1200" dirty="0" smtClean="0"/>
              <a:t>Unconfined </a:t>
            </a:r>
          </a:p>
          <a:p>
            <a:pPr algn="ctr"/>
            <a:r>
              <a:rPr lang="en-US" sz="1200" dirty="0" smtClean="0"/>
              <a:t>valley</a:t>
            </a:r>
            <a:endParaRPr lang="en-US" sz="1200" dirty="0"/>
          </a:p>
        </p:txBody>
      </p:sp>
      <p:sp>
        <p:nvSpPr>
          <p:cNvPr id="2" name="TextBox 1"/>
          <p:cNvSpPr txBox="1"/>
          <p:nvPr/>
        </p:nvSpPr>
        <p:spPr>
          <a:xfrm>
            <a:off x="7002309" y="581930"/>
            <a:ext cx="1414272" cy="523220"/>
          </a:xfrm>
          <a:prstGeom prst="rect">
            <a:avLst/>
          </a:prstGeom>
          <a:noFill/>
          <a:ln>
            <a:solidFill>
              <a:schemeClr val="tx1"/>
            </a:solidFill>
          </a:ln>
        </p:spPr>
        <p:txBody>
          <a:bodyPr wrap="square" rtlCol="0">
            <a:spAutoFit/>
          </a:bodyPr>
          <a:lstStyle/>
          <a:p>
            <a:pPr algn="ctr"/>
            <a:r>
              <a:rPr lang="en-US" sz="2800" dirty="0" smtClean="0"/>
              <a:t>Climate</a:t>
            </a:r>
            <a:endParaRPr lang="en-US" sz="2800" dirty="0"/>
          </a:p>
        </p:txBody>
      </p:sp>
      <p:sp>
        <p:nvSpPr>
          <p:cNvPr id="41" name="TextBox 40"/>
          <p:cNvSpPr txBox="1"/>
          <p:nvPr/>
        </p:nvSpPr>
        <p:spPr>
          <a:xfrm>
            <a:off x="6872300" y="1860414"/>
            <a:ext cx="1649908" cy="523220"/>
          </a:xfrm>
          <a:prstGeom prst="rect">
            <a:avLst/>
          </a:prstGeom>
          <a:noFill/>
          <a:ln>
            <a:solidFill>
              <a:schemeClr val="tx1"/>
            </a:solidFill>
          </a:ln>
        </p:spPr>
        <p:txBody>
          <a:bodyPr wrap="square" rtlCol="0">
            <a:spAutoFit/>
          </a:bodyPr>
          <a:lstStyle/>
          <a:p>
            <a:pPr algn="ctr"/>
            <a:r>
              <a:rPr lang="en-US" sz="2800" dirty="0" smtClean="0"/>
              <a:t>Hydrology</a:t>
            </a:r>
            <a:endParaRPr lang="en-US" sz="2800" dirty="0"/>
          </a:p>
        </p:txBody>
      </p:sp>
      <p:sp>
        <p:nvSpPr>
          <p:cNvPr id="42" name="TextBox 41"/>
          <p:cNvSpPr txBox="1"/>
          <p:nvPr/>
        </p:nvSpPr>
        <p:spPr>
          <a:xfrm>
            <a:off x="6426331" y="3103630"/>
            <a:ext cx="2590613" cy="523220"/>
          </a:xfrm>
          <a:prstGeom prst="rect">
            <a:avLst/>
          </a:prstGeom>
          <a:noFill/>
          <a:ln>
            <a:solidFill>
              <a:schemeClr val="tx1"/>
            </a:solidFill>
          </a:ln>
        </p:spPr>
        <p:txBody>
          <a:bodyPr wrap="square" rtlCol="0">
            <a:spAutoFit/>
          </a:bodyPr>
          <a:lstStyle/>
          <a:p>
            <a:pPr algn="ctr"/>
            <a:r>
              <a:rPr lang="en-US" sz="2800" dirty="0" smtClean="0"/>
              <a:t>Geomorphology</a:t>
            </a:r>
            <a:endParaRPr lang="en-US" sz="2800" dirty="0"/>
          </a:p>
        </p:txBody>
      </p:sp>
      <p:sp>
        <p:nvSpPr>
          <p:cNvPr id="43" name="TextBox 42"/>
          <p:cNvSpPr txBox="1"/>
          <p:nvPr/>
        </p:nvSpPr>
        <p:spPr>
          <a:xfrm>
            <a:off x="6884491" y="4529228"/>
            <a:ext cx="1649908" cy="523220"/>
          </a:xfrm>
          <a:prstGeom prst="rect">
            <a:avLst/>
          </a:prstGeom>
          <a:noFill/>
          <a:ln>
            <a:solidFill>
              <a:schemeClr val="tx1"/>
            </a:solidFill>
          </a:ln>
        </p:spPr>
        <p:txBody>
          <a:bodyPr wrap="square" rtlCol="0">
            <a:spAutoFit/>
          </a:bodyPr>
          <a:lstStyle/>
          <a:p>
            <a:pPr algn="ctr"/>
            <a:r>
              <a:rPr lang="en-US" sz="2800" dirty="0" smtClean="0"/>
              <a:t>Habitat</a:t>
            </a:r>
            <a:endParaRPr lang="en-US" sz="2800" dirty="0"/>
          </a:p>
        </p:txBody>
      </p:sp>
    </p:spTree>
    <p:extLst>
      <p:ext uri="{BB962C8B-B14F-4D97-AF65-F5344CB8AC3E}">
        <p14:creationId xmlns:p14="http://schemas.microsoft.com/office/powerpoint/2010/main" val="11400593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2133600"/>
            <a:ext cx="89154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dirty="0" smtClean="0"/>
              <a:t>River </a:t>
            </a:r>
            <a:r>
              <a:rPr lang="en-US" sz="2000" dirty="0" err="1"/>
              <a:t>bankfull</a:t>
            </a:r>
            <a:r>
              <a:rPr lang="en-US" sz="2000" dirty="0"/>
              <a:t> discharge is a key parameter for estimating channel geometry.  A knowledge of </a:t>
            </a:r>
            <a:r>
              <a:rPr lang="en-US" sz="2000" dirty="0" err="1"/>
              <a:t>bankfull</a:t>
            </a:r>
            <a:r>
              <a:rPr lang="en-US" sz="2000" dirty="0"/>
              <a:t> discharge is necessary for the evaluation and implementation of many river restoration projects.</a:t>
            </a:r>
          </a:p>
          <a:p>
            <a:pPr eaLnBrk="1" hangingPunct="1">
              <a:spcBef>
                <a:spcPct val="50000"/>
              </a:spcBef>
            </a:pPr>
            <a:r>
              <a:rPr lang="en-US" sz="2000" dirty="0"/>
              <a:t>The best way to measure </a:t>
            </a:r>
            <a:r>
              <a:rPr lang="en-US" sz="2000" dirty="0" err="1"/>
              <a:t>bankfull</a:t>
            </a:r>
            <a:r>
              <a:rPr lang="en-US" sz="2000" dirty="0"/>
              <a:t> discharge is from a stage-discharge relation.  </a:t>
            </a:r>
            <a:r>
              <a:rPr lang="en-US" sz="2000" dirty="0" err="1"/>
              <a:t>Bankfull</a:t>
            </a:r>
            <a:r>
              <a:rPr lang="en-US" sz="2000" dirty="0"/>
              <a:t> discharge is often estimated in terms of a flood of a given recurrence frequency (e.g. 2-year flood, or a flood with a peak flow that has a 50% probability of occurring in a given year; Williams, 1978).</a:t>
            </a:r>
          </a:p>
          <a:p>
            <a:pPr eaLnBrk="1" hangingPunct="1">
              <a:spcBef>
                <a:spcPct val="50000"/>
              </a:spcBef>
            </a:pPr>
            <a:r>
              <a:rPr lang="en-US" sz="2000" dirty="0"/>
              <a:t>In some cases, however, the information necessary to estimate </a:t>
            </a:r>
            <a:r>
              <a:rPr lang="en-US" sz="2000" dirty="0" err="1"/>
              <a:t>bankfull</a:t>
            </a:r>
            <a:r>
              <a:rPr lang="en-US" sz="2000" dirty="0"/>
              <a:t> discharge from a stage-discharge relation or from flood hydrology may not be available.  </a:t>
            </a:r>
          </a:p>
        </p:txBody>
      </p:sp>
    </p:spTree>
    <p:extLst>
      <p:ext uri="{BB962C8B-B14F-4D97-AF65-F5344CB8AC3E}">
        <p14:creationId xmlns:p14="http://schemas.microsoft.com/office/powerpoint/2010/main" val="4190824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Elbow Connector 46"/>
          <p:cNvCxnSpPr>
            <a:stCxn id="5" idx="2"/>
            <a:endCxn id="7" idx="1"/>
          </p:cNvCxnSpPr>
          <p:nvPr/>
        </p:nvCxnSpPr>
        <p:spPr>
          <a:xfrm rot="16200000" flipH="1">
            <a:off x="1124932"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3794556"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025726"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356101"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pic>
        <p:nvPicPr>
          <p:cNvPr id="44" name="Picture 43"/>
          <p:cNvPicPr>
            <a:picLocks noChangeAspect="1"/>
          </p:cNvPicPr>
          <p:nvPr/>
        </p:nvPicPr>
        <p:blipFill rotWithShape="1">
          <a:blip r:embed="rId3"/>
          <a:srcRect r="51355"/>
          <a:stretch/>
        </p:blipFill>
        <p:spPr>
          <a:xfrm>
            <a:off x="5938890" y="4688546"/>
            <a:ext cx="2928065" cy="1953322"/>
          </a:xfrm>
          <a:prstGeom prst="rect">
            <a:avLst/>
          </a:prstGeom>
        </p:spPr>
      </p:pic>
      <p:pic>
        <p:nvPicPr>
          <p:cNvPr id="45" name="Picture 44"/>
          <p:cNvPicPr>
            <a:picLocks noChangeAspect="1"/>
          </p:cNvPicPr>
          <p:nvPr/>
        </p:nvPicPr>
        <p:blipFill>
          <a:blip r:embed="rId4"/>
          <a:stretch>
            <a:fillRect/>
          </a:stretch>
        </p:blipFill>
        <p:spPr>
          <a:xfrm>
            <a:off x="5934607" y="140654"/>
            <a:ext cx="2932347" cy="2213691"/>
          </a:xfrm>
          <a:prstGeom prst="rect">
            <a:avLst/>
          </a:prstGeom>
        </p:spPr>
      </p:pic>
      <p:sp>
        <p:nvSpPr>
          <p:cNvPr id="4" name="Oval 3"/>
          <p:cNvSpPr/>
          <p:nvPr/>
        </p:nvSpPr>
        <p:spPr>
          <a:xfrm>
            <a:off x="0" y="0"/>
            <a:ext cx="5602737" cy="807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4" idx="6"/>
          </p:cNvCxnSpPr>
          <p:nvPr/>
        </p:nvCxnSpPr>
        <p:spPr>
          <a:xfrm>
            <a:off x="5602737" y="403746"/>
            <a:ext cx="607563" cy="1487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rotWithShape="1">
          <a:blip r:embed="rId3"/>
          <a:srcRect l="49337"/>
          <a:stretch/>
        </p:blipFill>
        <p:spPr>
          <a:xfrm>
            <a:off x="5923159" y="2561608"/>
            <a:ext cx="2943795" cy="1885561"/>
          </a:xfrm>
          <a:prstGeom prst="rect">
            <a:avLst/>
          </a:prstGeom>
        </p:spPr>
      </p:pic>
    </p:spTree>
    <p:extLst>
      <p:ext uri="{BB962C8B-B14F-4D97-AF65-F5344CB8AC3E}">
        <p14:creationId xmlns:p14="http://schemas.microsoft.com/office/powerpoint/2010/main" val="962152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Elbow Connector 46"/>
          <p:cNvCxnSpPr>
            <a:stCxn id="5" idx="2"/>
            <a:endCxn id="7" idx="1"/>
          </p:cNvCxnSpPr>
          <p:nvPr/>
        </p:nvCxnSpPr>
        <p:spPr>
          <a:xfrm rot="16200000" flipH="1">
            <a:off x="1124932"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6" idx="2"/>
            <a:endCxn id="7" idx="3"/>
          </p:cNvCxnSpPr>
          <p:nvPr/>
        </p:nvCxnSpPr>
        <p:spPr>
          <a:xfrm rot="5400000">
            <a:off x="3794556" y="699204"/>
            <a:ext cx="327781" cy="214235"/>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6" name="TextBox 5"/>
          <p:cNvSpPr txBox="1"/>
          <p:nvPr/>
        </p:nvSpPr>
        <p:spPr>
          <a:xfrm>
            <a:off x="3025726" y="303877"/>
            <a:ext cx="2079673" cy="338554"/>
          </a:xfrm>
          <a:prstGeom prst="rect">
            <a:avLst/>
          </a:prstGeom>
          <a:solidFill>
            <a:srgbClr val="C89BCF"/>
          </a:solidFill>
          <a:ln>
            <a:solidFill>
              <a:schemeClr val="tx1"/>
            </a:solidFill>
          </a:ln>
        </p:spPr>
        <p:txBody>
          <a:bodyPr wrap="square" rtlCol="0">
            <a:spAutoFit/>
          </a:bodyPr>
          <a:lstStyle/>
          <a:p>
            <a:pPr algn="ctr"/>
            <a:r>
              <a:rPr lang="en-US" sz="1600" dirty="0" smtClean="0"/>
              <a:t>Future climate models</a:t>
            </a:r>
            <a:endParaRPr lang="en-US" sz="1600" dirty="0"/>
          </a:p>
        </p:txBody>
      </p:sp>
      <p:sp>
        <p:nvSpPr>
          <p:cNvPr id="7" name="TextBox 6"/>
          <p:cNvSpPr txBox="1"/>
          <p:nvPr/>
        </p:nvSpPr>
        <p:spPr>
          <a:xfrm>
            <a:off x="1356101"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sp>
        <p:nvSpPr>
          <p:cNvPr id="4" name="Oval 3"/>
          <p:cNvSpPr/>
          <p:nvPr/>
        </p:nvSpPr>
        <p:spPr>
          <a:xfrm>
            <a:off x="523875" y="679311"/>
            <a:ext cx="4295775" cy="629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187630" y="2635330"/>
            <a:ext cx="5267789" cy="2215991"/>
            <a:chOff x="568630" y="3121105"/>
            <a:chExt cx="5267789" cy="2215991"/>
          </a:xfrm>
        </p:grpSpPr>
        <p:sp>
          <p:nvSpPr>
            <p:cNvPr id="43" name="TextBox 42"/>
            <p:cNvSpPr txBox="1"/>
            <p:nvPr/>
          </p:nvSpPr>
          <p:spPr>
            <a:xfrm>
              <a:off x="568630" y="3121105"/>
              <a:ext cx="5267789" cy="2215991"/>
            </a:xfrm>
            <a:prstGeom prst="rect">
              <a:avLst/>
            </a:prstGeom>
            <a:noFill/>
          </p:spPr>
          <p:txBody>
            <a:bodyPr wrap="none" rtlCol="0">
              <a:spAutoFit/>
            </a:bodyPr>
            <a:lstStyle/>
            <a:p>
              <a:r>
                <a:rPr lang="en-US" i="1" dirty="0" smtClean="0"/>
                <a:t>Q</a:t>
              </a:r>
              <a:r>
                <a:rPr lang="en-US" i="1" baseline="-25000" dirty="0" smtClean="0"/>
                <a:t>2</a:t>
              </a:r>
              <a:r>
                <a:rPr lang="en-US" dirty="0" smtClean="0"/>
                <a:t> </a:t>
              </a:r>
              <a:r>
                <a:rPr lang="en-US" dirty="0"/>
                <a:t>= </a:t>
              </a:r>
              <a:r>
                <a:rPr lang="en-US" dirty="0" smtClean="0"/>
                <a:t>0.004119*</a:t>
              </a:r>
              <a:r>
                <a:rPr lang="en-US" i="1" dirty="0" smtClean="0"/>
                <a:t>A</a:t>
              </a:r>
              <a:r>
                <a:rPr lang="en-US" baseline="30000" dirty="0" smtClean="0"/>
                <a:t>0.8361</a:t>
              </a:r>
              <a:r>
                <a:rPr lang="en-US" dirty="0"/>
                <a:t>*(</a:t>
              </a:r>
              <a:r>
                <a:rPr lang="en-US" i="1" dirty="0"/>
                <a:t>ST</a:t>
              </a:r>
              <a:r>
                <a:rPr lang="en-US" dirty="0"/>
                <a:t>+1) </a:t>
              </a:r>
              <a:r>
                <a:rPr lang="en-US" baseline="30000" dirty="0"/>
                <a:t>-0.3590</a:t>
              </a:r>
              <a:r>
                <a:rPr lang="en-US" dirty="0"/>
                <a:t> *</a:t>
              </a:r>
              <a:r>
                <a:rPr lang="en-US" i="1" dirty="0"/>
                <a:t>P </a:t>
              </a:r>
              <a:r>
                <a:rPr lang="en-US" baseline="30000" dirty="0"/>
                <a:t>0.9110 </a:t>
              </a:r>
              <a:r>
                <a:rPr lang="en-US" dirty="0"/>
                <a:t>*(</a:t>
              </a:r>
              <a:r>
                <a:rPr lang="en-US" i="1" dirty="0" smtClean="0"/>
                <a:t>J</a:t>
              </a:r>
              <a:r>
                <a:rPr lang="en-US" dirty="0" smtClean="0"/>
                <a:t>+32)</a:t>
              </a:r>
              <a:r>
                <a:rPr lang="en-US" baseline="30000" dirty="0" smtClean="0"/>
                <a:t>1.635</a:t>
              </a:r>
            </a:p>
            <a:p>
              <a:endParaRPr lang="en-US" baseline="30000" dirty="0" smtClean="0"/>
            </a:p>
            <a:p>
              <a:endParaRPr lang="en-US" dirty="0"/>
            </a:p>
            <a:p>
              <a:r>
                <a:rPr lang="en-US" i="1" dirty="0" smtClean="0"/>
                <a:t>	Q</a:t>
              </a:r>
              <a:r>
                <a:rPr lang="en-US" i="1" baseline="-25000" dirty="0" smtClean="0"/>
                <a:t>2</a:t>
              </a:r>
              <a:r>
                <a:rPr lang="en-US" dirty="0" smtClean="0"/>
                <a:t>  </a:t>
              </a:r>
            </a:p>
            <a:p>
              <a:r>
                <a:rPr lang="en-US" i="1" dirty="0" smtClean="0"/>
                <a:t>	A</a:t>
              </a:r>
              <a:r>
                <a:rPr lang="en-US" dirty="0" smtClean="0"/>
                <a:t>       </a:t>
              </a:r>
            </a:p>
            <a:p>
              <a:r>
                <a:rPr lang="en-US" i="1" dirty="0" smtClean="0"/>
                <a:t>	ST</a:t>
              </a:r>
              <a:r>
                <a:rPr lang="en-US" dirty="0" smtClean="0"/>
                <a:t> </a:t>
              </a:r>
            </a:p>
            <a:p>
              <a:r>
                <a:rPr lang="en-US" i="1" dirty="0" smtClean="0"/>
                <a:t>	P </a:t>
              </a:r>
            </a:p>
            <a:p>
              <a:r>
                <a:rPr lang="en-US" i="1" dirty="0" smtClean="0"/>
                <a:t>	J</a:t>
              </a:r>
              <a:endParaRPr lang="en-US" dirty="0"/>
            </a:p>
          </p:txBody>
        </p:sp>
        <p:sp>
          <p:nvSpPr>
            <p:cNvPr id="50" name="TextBox 49"/>
            <p:cNvSpPr txBox="1"/>
            <p:nvPr/>
          </p:nvSpPr>
          <p:spPr>
            <a:xfrm>
              <a:off x="1809750" y="3838575"/>
              <a:ext cx="3305713" cy="1477328"/>
            </a:xfrm>
            <a:prstGeom prst="rect">
              <a:avLst/>
            </a:prstGeom>
            <a:noFill/>
          </p:spPr>
          <p:txBody>
            <a:bodyPr wrap="none" rtlCol="0">
              <a:spAutoFit/>
            </a:bodyPr>
            <a:lstStyle/>
            <a:p>
              <a:r>
                <a:rPr lang="en-US" dirty="0" smtClean="0"/>
                <a:t>=   Mean </a:t>
              </a:r>
              <a:r>
                <a:rPr lang="en-US" dirty="0"/>
                <a:t>annual </a:t>
              </a:r>
              <a:r>
                <a:rPr lang="en-US" dirty="0" smtClean="0"/>
                <a:t>flood magnitude</a:t>
              </a:r>
              <a:endParaRPr lang="en-US" dirty="0"/>
            </a:p>
            <a:p>
              <a:r>
                <a:rPr lang="en-US" dirty="0" smtClean="0"/>
                <a:t>=   Drainage </a:t>
              </a:r>
              <a:r>
                <a:rPr lang="en-US" dirty="0"/>
                <a:t>area</a:t>
              </a:r>
            </a:p>
            <a:p>
              <a:r>
                <a:rPr lang="en-US" dirty="0" smtClean="0"/>
                <a:t>=   </a:t>
              </a:r>
              <a:r>
                <a:rPr lang="en-US" dirty="0"/>
                <a:t>Area of lakes</a:t>
              </a:r>
            </a:p>
            <a:p>
              <a:r>
                <a:rPr lang="en-US" dirty="0" smtClean="0"/>
                <a:t>=   Mean </a:t>
              </a:r>
              <a:r>
                <a:rPr lang="en-US" dirty="0"/>
                <a:t>annual precipitation</a:t>
              </a:r>
            </a:p>
            <a:p>
              <a:r>
                <a:rPr lang="en-US" dirty="0" smtClean="0"/>
                <a:t>=   Mean </a:t>
              </a:r>
              <a:r>
                <a:rPr lang="en-US" dirty="0"/>
                <a:t>January </a:t>
              </a:r>
              <a:r>
                <a:rPr lang="en-US" dirty="0" smtClean="0"/>
                <a:t>temperature</a:t>
              </a:r>
              <a:endParaRPr lang="en-US" dirty="0"/>
            </a:p>
          </p:txBody>
        </p:sp>
      </p:grpSp>
      <p:sp>
        <p:nvSpPr>
          <p:cNvPr id="51" name="TextBox 50"/>
          <p:cNvSpPr txBox="1"/>
          <p:nvPr/>
        </p:nvSpPr>
        <p:spPr>
          <a:xfrm>
            <a:off x="269854" y="5344745"/>
            <a:ext cx="6080704" cy="923330"/>
          </a:xfrm>
          <a:prstGeom prst="rect">
            <a:avLst/>
          </a:prstGeom>
          <a:noFill/>
        </p:spPr>
        <p:txBody>
          <a:bodyPr wrap="none" rtlCol="0">
            <a:spAutoFit/>
          </a:bodyPr>
          <a:lstStyle/>
          <a:p>
            <a:r>
              <a:rPr lang="en-US" dirty="0" smtClean="0"/>
              <a:t>Curran et al. (2003) </a:t>
            </a:r>
            <a:r>
              <a:rPr lang="en-US" i="1" dirty="0" smtClean="0"/>
              <a:t>Estimating the magnitude and frequency </a:t>
            </a:r>
          </a:p>
          <a:p>
            <a:r>
              <a:rPr lang="en-US" i="1" dirty="0" smtClean="0"/>
              <a:t>of peak </a:t>
            </a:r>
            <a:r>
              <a:rPr lang="en-US" i="1" dirty="0" err="1" smtClean="0"/>
              <a:t>streamflows</a:t>
            </a:r>
            <a:r>
              <a:rPr lang="en-US" i="1" dirty="0" smtClean="0"/>
              <a:t> for ungagged sites on stream in Alaska . . .</a:t>
            </a:r>
          </a:p>
          <a:p>
            <a:r>
              <a:rPr lang="en-US" i="1" dirty="0" smtClean="0"/>
              <a:t>USGS Water Resources Investigations Report 03-4188. </a:t>
            </a:r>
            <a:endParaRPr lang="en-US" i="1" dirty="0"/>
          </a:p>
        </p:txBody>
      </p:sp>
      <p:cxnSp>
        <p:nvCxnSpPr>
          <p:cNvPr id="63" name="Straight Arrow Connector 62"/>
          <p:cNvCxnSpPr/>
          <p:nvPr/>
        </p:nvCxnSpPr>
        <p:spPr>
          <a:xfrm>
            <a:off x="2671762" y="1387111"/>
            <a:ext cx="0" cy="10976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029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a:xfrm>
            <a:off x="6175248" y="4759198"/>
            <a:ext cx="21336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400" dirty="0" smtClean="0"/>
              <a:t>Gary Parker 2007</a:t>
            </a:r>
            <a:endParaRPr lang="en-US" sz="1400" dirty="0"/>
          </a:p>
        </p:txBody>
      </p:sp>
      <p:sp>
        <p:nvSpPr>
          <p:cNvPr id="10243" name="Text Box 4"/>
          <p:cNvSpPr txBox="1">
            <a:spLocks noChangeArrowheads="1"/>
          </p:cNvSpPr>
          <p:nvPr/>
        </p:nvSpPr>
        <p:spPr bwMode="auto">
          <a:xfrm>
            <a:off x="304800" y="423672"/>
            <a:ext cx="86106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dirty="0" smtClean="0"/>
              <a:t>Why focus on mean annual floods?</a:t>
            </a:r>
          </a:p>
          <a:p>
            <a:pPr algn="ctr" eaLnBrk="1" hangingPunct="1">
              <a:spcBef>
                <a:spcPct val="50000"/>
              </a:spcBef>
            </a:pPr>
            <a:endParaRPr lang="en-US" sz="2400" b="1" dirty="0" smtClean="0"/>
          </a:p>
          <a:p>
            <a:pPr algn="ctr" eaLnBrk="1" hangingPunct="1">
              <a:spcBef>
                <a:spcPct val="50000"/>
              </a:spcBef>
            </a:pPr>
            <a:r>
              <a:rPr lang="en-US" sz="2400" b="1" dirty="0" smtClean="0"/>
              <a:t>RIVERS </a:t>
            </a:r>
            <a:r>
              <a:rPr lang="en-US" sz="2400" b="1" dirty="0"/>
              <a:t>ARE THE AUTHORS OF THEIR OWN GEOMETRY</a:t>
            </a:r>
          </a:p>
        </p:txBody>
      </p:sp>
      <p:sp>
        <p:nvSpPr>
          <p:cNvPr id="10244" name="Text Box 6"/>
          <p:cNvSpPr txBox="1">
            <a:spLocks noChangeArrowheads="1"/>
          </p:cNvSpPr>
          <p:nvPr/>
        </p:nvSpPr>
        <p:spPr bwMode="auto">
          <a:xfrm>
            <a:off x="571500" y="2358541"/>
            <a:ext cx="80772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sz="2000" dirty="0"/>
              <a:t>  Given enough time, rivers </a:t>
            </a:r>
            <a:r>
              <a:rPr lang="en-US" sz="2000" b="1" dirty="0"/>
              <a:t>construct their own channels</a:t>
            </a:r>
            <a:r>
              <a:rPr lang="en-US" sz="2000" dirty="0"/>
              <a:t>. </a:t>
            </a:r>
          </a:p>
          <a:p>
            <a:pPr eaLnBrk="1" hangingPunct="1">
              <a:spcBef>
                <a:spcPct val="50000"/>
              </a:spcBef>
              <a:buFontTx/>
              <a:buChar char="•"/>
            </a:pPr>
            <a:r>
              <a:rPr lang="en-US" sz="2000" dirty="0"/>
              <a:t>  A river channel is characterized in terms of its </a:t>
            </a:r>
            <a:r>
              <a:rPr lang="en-US" sz="2000" b="1" i="1" dirty="0" smtClean="0"/>
              <a:t>bank-full </a:t>
            </a:r>
            <a:r>
              <a:rPr lang="en-US" sz="2000" b="1" i="1" dirty="0"/>
              <a:t>geometry</a:t>
            </a:r>
            <a:r>
              <a:rPr lang="en-US" sz="2000" dirty="0"/>
              <a:t>.</a:t>
            </a:r>
            <a:endParaRPr lang="en-US" sz="2000" i="1" dirty="0"/>
          </a:p>
          <a:p>
            <a:pPr eaLnBrk="1" hangingPunct="1">
              <a:spcBef>
                <a:spcPct val="50000"/>
              </a:spcBef>
              <a:buFontTx/>
              <a:buChar char="•"/>
            </a:pPr>
            <a:r>
              <a:rPr lang="en-US" sz="2000" i="1" dirty="0"/>
              <a:t>  </a:t>
            </a:r>
            <a:r>
              <a:rPr lang="en-US" sz="2000" b="1" i="1" dirty="0" smtClean="0"/>
              <a:t>Bank-full </a:t>
            </a:r>
            <a:r>
              <a:rPr lang="en-US" sz="2000" b="1" i="1" dirty="0"/>
              <a:t>geometry</a:t>
            </a:r>
            <a:r>
              <a:rPr lang="en-US" sz="2000" b="1" dirty="0"/>
              <a:t> </a:t>
            </a:r>
            <a:r>
              <a:rPr lang="en-US" sz="2000" dirty="0"/>
              <a:t>is defined in terms of river width and 	average depth at </a:t>
            </a:r>
            <a:r>
              <a:rPr lang="en-US" sz="2000" b="1" i="1" dirty="0" smtClean="0"/>
              <a:t>bank-full </a:t>
            </a:r>
            <a:r>
              <a:rPr lang="en-US" sz="2000" b="1" i="1" dirty="0"/>
              <a:t>discharge</a:t>
            </a:r>
            <a:r>
              <a:rPr lang="en-US" sz="2000" dirty="0"/>
              <a:t>.</a:t>
            </a:r>
          </a:p>
          <a:p>
            <a:pPr>
              <a:spcBef>
                <a:spcPct val="50000"/>
              </a:spcBef>
              <a:buFontTx/>
              <a:buChar char="•"/>
            </a:pPr>
            <a:r>
              <a:rPr lang="en-US" sz="2000" dirty="0"/>
              <a:t>  </a:t>
            </a:r>
            <a:r>
              <a:rPr lang="en-US" sz="2000" b="1" i="1" dirty="0" smtClean="0"/>
              <a:t>Bank-full discharge</a:t>
            </a:r>
            <a:r>
              <a:rPr lang="en-US" sz="2000" i="1" dirty="0"/>
              <a:t> </a:t>
            </a:r>
            <a:r>
              <a:rPr lang="en-US" sz="2000" dirty="0"/>
              <a:t>(~</a:t>
            </a:r>
            <a:r>
              <a:rPr lang="en-US" sz="2000" i="1" dirty="0"/>
              <a:t>Q</a:t>
            </a:r>
            <a:r>
              <a:rPr lang="en-US" sz="2000" i="1" baseline="-25000" dirty="0"/>
              <a:t>2</a:t>
            </a:r>
            <a:r>
              <a:rPr lang="en-US" sz="2000" dirty="0"/>
              <a:t>) </a:t>
            </a:r>
            <a:r>
              <a:rPr lang="en-US" sz="2000" dirty="0" smtClean="0"/>
              <a:t>is </a:t>
            </a:r>
            <a:r>
              <a:rPr lang="en-US" sz="2000" dirty="0"/>
              <a:t>the flow discharge when the river </a:t>
            </a:r>
            <a:r>
              <a:rPr lang="en-US" sz="2000" dirty="0" smtClean="0"/>
              <a:t>is          </a:t>
            </a:r>
            <a:r>
              <a:rPr lang="en-US" sz="2000" dirty="0"/>
              <a:t>	</a:t>
            </a:r>
            <a:r>
              <a:rPr lang="en-US" sz="2000" dirty="0" smtClean="0"/>
              <a:t>just about </a:t>
            </a:r>
            <a:r>
              <a:rPr lang="en-US" sz="2000" dirty="0"/>
              <a:t>to spill onto its floodplain</a:t>
            </a:r>
            <a:r>
              <a:rPr lang="en-US" sz="2000" dirty="0" smtClean="0"/>
              <a:t>.</a:t>
            </a:r>
            <a:endParaRPr lang="en-US" sz="2000" dirty="0"/>
          </a:p>
        </p:txBody>
      </p:sp>
    </p:spTree>
    <p:extLst>
      <p:ext uri="{BB962C8B-B14F-4D97-AF65-F5344CB8AC3E}">
        <p14:creationId xmlns:p14="http://schemas.microsoft.com/office/powerpoint/2010/main" val="1078000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Elbow Connector 46"/>
          <p:cNvCxnSpPr>
            <a:stCxn id="5" idx="2"/>
            <a:endCxn id="7" idx="1"/>
          </p:cNvCxnSpPr>
          <p:nvPr/>
        </p:nvCxnSpPr>
        <p:spPr>
          <a:xfrm rot="16200000" flipH="1">
            <a:off x="1124932" y="739042"/>
            <a:ext cx="325437" cy="136901"/>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1000" y="306221"/>
            <a:ext cx="1676400" cy="338554"/>
          </a:xfrm>
          <a:prstGeom prst="rect">
            <a:avLst/>
          </a:prstGeom>
          <a:solidFill>
            <a:srgbClr val="FDE099"/>
          </a:solidFill>
          <a:ln>
            <a:solidFill>
              <a:schemeClr val="tx1"/>
            </a:solidFill>
          </a:ln>
        </p:spPr>
        <p:txBody>
          <a:bodyPr wrap="square" rtlCol="0">
            <a:spAutoFit/>
          </a:bodyPr>
          <a:lstStyle/>
          <a:p>
            <a:pPr algn="ctr"/>
            <a:r>
              <a:rPr lang="en-US" sz="1600" dirty="0" smtClean="0"/>
              <a:t>Historic climate</a:t>
            </a:r>
            <a:endParaRPr lang="en-US" sz="1600" dirty="0"/>
          </a:p>
        </p:txBody>
      </p:sp>
      <p:sp>
        <p:nvSpPr>
          <p:cNvPr id="7" name="TextBox 6"/>
          <p:cNvSpPr txBox="1"/>
          <p:nvPr/>
        </p:nvSpPr>
        <p:spPr>
          <a:xfrm>
            <a:off x="1356101" y="800935"/>
            <a:ext cx="2495227" cy="338554"/>
          </a:xfrm>
          <a:prstGeom prst="rect">
            <a:avLst/>
          </a:prstGeom>
          <a:solidFill>
            <a:schemeClr val="bg1">
              <a:lumMod val="85000"/>
            </a:schemeClr>
          </a:solidFill>
          <a:ln>
            <a:solidFill>
              <a:schemeClr val="tx1"/>
            </a:solidFill>
          </a:ln>
        </p:spPr>
        <p:txBody>
          <a:bodyPr wrap="square" rtlCol="0">
            <a:spAutoFit/>
          </a:bodyPr>
          <a:lstStyle/>
          <a:p>
            <a:pPr algn="ctr"/>
            <a:r>
              <a:rPr lang="en-US" sz="1600" dirty="0" smtClean="0"/>
              <a:t>Regional hydrologic model </a:t>
            </a:r>
          </a:p>
        </p:txBody>
      </p:sp>
      <p:grpSp>
        <p:nvGrpSpPr>
          <p:cNvPr id="54" name="Group 53"/>
          <p:cNvGrpSpPr/>
          <p:nvPr/>
        </p:nvGrpSpPr>
        <p:grpSpPr>
          <a:xfrm>
            <a:off x="187630" y="2635330"/>
            <a:ext cx="5267789" cy="2215991"/>
            <a:chOff x="568630" y="3121105"/>
            <a:chExt cx="5267789" cy="2215991"/>
          </a:xfrm>
        </p:grpSpPr>
        <p:sp>
          <p:nvSpPr>
            <p:cNvPr id="43" name="TextBox 42"/>
            <p:cNvSpPr txBox="1"/>
            <p:nvPr/>
          </p:nvSpPr>
          <p:spPr>
            <a:xfrm>
              <a:off x="568630" y="3121105"/>
              <a:ext cx="5267789" cy="2215991"/>
            </a:xfrm>
            <a:prstGeom prst="rect">
              <a:avLst/>
            </a:prstGeom>
            <a:noFill/>
          </p:spPr>
          <p:txBody>
            <a:bodyPr wrap="none" rtlCol="0">
              <a:spAutoFit/>
            </a:bodyPr>
            <a:lstStyle/>
            <a:p>
              <a:r>
                <a:rPr lang="en-US" i="1" dirty="0" smtClean="0"/>
                <a:t>Q</a:t>
              </a:r>
              <a:r>
                <a:rPr lang="en-US" i="1" baseline="-25000" dirty="0" smtClean="0"/>
                <a:t>2</a:t>
              </a:r>
              <a:r>
                <a:rPr lang="en-US" dirty="0" smtClean="0"/>
                <a:t> </a:t>
              </a:r>
              <a:r>
                <a:rPr lang="en-US" dirty="0"/>
                <a:t>= </a:t>
              </a:r>
              <a:r>
                <a:rPr lang="en-US" dirty="0" smtClean="0"/>
                <a:t>0.004119*</a:t>
              </a:r>
              <a:r>
                <a:rPr lang="en-US" i="1" dirty="0" smtClean="0"/>
                <a:t>A</a:t>
              </a:r>
              <a:r>
                <a:rPr lang="en-US" baseline="30000" dirty="0" smtClean="0"/>
                <a:t>0.8361</a:t>
              </a:r>
              <a:r>
                <a:rPr lang="en-US" dirty="0"/>
                <a:t>*(</a:t>
              </a:r>
              <a:r>
                <a:rPr lang="en-US" i="1" dirty="0"/>
                <a:t>ST</a:t>
              </a:r>
              <a:r>
                <a:rPr lang="en-US" dirty="0"/>
                <a:t>+1) </a:t>
              </a:r>
              <a:r>
                <a:rPr lang="en-US" baseline="30000" dirty="0"/>
                <a:t>-0.3590</a:t>
              </a:r>
              <a:r>
                <a:rPr lang="en-US" dirty="0"/>
                <a:t> *</a:t>
              </a:r>
              <a:r>
                <a:rPr lang="en-US" i="1" dirty="0"/>
                <a:t>P </a:t>
              </a:r>
              <a:r>
                <a:rPr lang="en-US" baseline="30000" dirty="0"/>
                <a:t>0.9110 </a:t>
              </a:r>
              <a:r>
                <a:rPr lang="en-US" dirty="0"/>
                <a:t>*(</a:t>
              </a:r>
              <a:r>
                <a:rPr lang="en-US" i="1" dirty="0" smtClean="0"/>
                <a:t>J</a:t>
              </a:r>
              <a:r>
                <a:rPr lang="en-US" dirty="0" smtClean="0"/>
                <a:t>+32)</a:t>
              </a:r>
              <a:r>
                <a:rPr lang="en-US" baseline="30000" dirty="0" smtClean="0"/>
                <a:t>1.635</a:t>
              </a:r>
            </a:p>
            <a:p>
              <a:endParaRPr lang="en-US" baseline="30000" dirty="0" smtClean="0"/>
            </a:p>
            <a:p>
              <a:endParaRPr lang="en-US" dirty="0"/>
            </a:p>
            <a:p>
              <a:r>
                <a:rPr lang="en-US" i="1" dirty="0" smtClean="0"/>
                <a:t>	Q</a:t>
              </a:r>
              <a:r>
                <a:rPr lang="en-US" i="1" baseline="-25000" dirty="0" smtClean="0"/>
                <a:t>2</a:t>
              </a:r>
              <a:r>
                <a:rPr lang="en-US" dirty="0" smtClean="0"/>
                <a:t>  </a:t>
              </a:r>
            </a:p>
            <a:p>
              <a:r>
                <a:rPr lang="en-US" i="1" dirty="0" smtClean="0"/>
                <a:t>	A</a:t>
              </a:r>
              <a:r>
                <a:rPr lang="en-US" dirty="0" smtClean="0"/>
                <a:t>       </a:t>
              </a:r>
            </a:p>
            <a:p>
              <a:r>
                <a:rPr lang="en-US" i="1" dirty="0" smtClean="0"/>
                <a:t>	ST</a:t>
              </a:r>
              <a:r>
                <a:rPr lang="en-US" dirty="0" smtClean="0"/>
                <a:t> </a:t>
              </a:r>
            </a:p>
            <a:p>
              <a:r>
                <a:rPr lang="en-US" i="1" dirty="0" smtClean="0"/>
                <a:t>	P </a:t>
              </a:r>
            </a:p>
            <a:p>
              <a:r>
                <a:rPr lang="en-US" i="1" dirty="0" smtClean="0"/>
                <a:t>	J</a:t>
              </a:r>
              <a:endParaRPr lang="en-US" dirty="0"/>
            </a:p>
          </p:txBody>
        </p:sp>
        <p:sp>
          <p:nvSpPr>
            <p:cNvPr id="50" name="TextBox 49"/>
            <p:cNvSpPr txBox="1"/>
            <p:nvPr/>
          </p:nvSpPr>
          <p:spPr>
            <a:xfrm>
              <a:off x="1809750" y="3838575"/>
              <a:ext cx="3305713" cy="1477328"/>
            </a:xfrm>
            <a:prstGeom prst="rect">
              <a:avLst/>
            </a:prstGeom>
            <a:noFill/>
          </p:spPr>
          <p:txBody>
            <a:bodyPr wrap="none" rtlCol="0">
              <a:spAutoFit/>
            </a:bodyPr>
            <a:lstStyle/>
            <a:p>
              <a:r>
                <a:rPr lang="en-US" dirty="0" smtClean="0"/>
                <a:t>=   Mean </a:t>
              </a:r>
              <a:r>
                <a:rPr lang="en-US" dirty="0"/>
                <a:t>annual </a:t>
              </a:r>
              <a:r>
                <a:rPr lang="en-US" dirty="0" smtClean="0"/>
                <a:t>flood magnitude</a:t>
              </a:r>
              <a:endParaRPr lang="en-US" dirty="0"/>
            </a:p>
            <a:p>
              <a:r>
                <a:rPr lang="en-US" dirty="0" smtClean="0"/>
                <a:t>=   Drainage </a:t>
              </a:r>
              <a:r>
                <a:rPr lang="en-US" dirty="0"/>
                <a:t>area</a:t>
              </a:r>
            </a:p>
            <a:p>
              <a:r>
                <a:rPr lang="en-US" dirty="0" smtClean="0"/>
                <a:t>=   </a:t>
              </a:r>
              <a:r>
                <a:rPr lang="en-US" dirty="0"/>
                <a:t>Area of lakes</a:t>
              </a:r>
            </a:p>
            <a:p>
              <a:r>
                <a:rPr lang="en-US" dirty="0" smtClean="0"/>
                <a:t>=   Mean </a:t>
              </a:r>
              <a:r>
                <a:rPr lang="en-US" dirty="0"/>
                <a:t>annual precipitation</a:t>
              </a:r>
            </a:p>
            <a:p>
              <a:r>
                <a:rPr lang="en-US" dirty="0" smtClean="0"/>
                <a:t>=   Mean </a:t>
              </a:r>
              <a:r>
                <a:rPr lang="en-US" dirty="0"/>
                <a:t>January </a:t>
              </a:r>
              <a:r>
                <a:rPr lang="en-US" dirty="0" smtClean="0"/>
                <a:t>temperature</a:t>
              </a:r>
              <a:endParaRPr lang="en-US" dirty="0"/>
            </a:p>
          </p:txBody>
        </p:sp>
      </p:grpSp>
      <p:sp>
        <p:nvSpPr>
          <p:cNvPr id="51" name="TextBox 50"/>
          <p:cNvSpPr txBox="1"/>
          <p:nvPr/>
        </p:nvSpPr>
        <p:spPr>
          <a:xfrm>
            <a:off x="269854" y="5344745"/>
            <a:ext cx="6080704" cy="923330"/>
          </a:xfrm>
          <a:prstGeom prst="rect">
            <a:avLst/>
          </a:prstGeom>
          <a:noFill/>
        </p:spPr>
        <p:txBody>
          <a:bodyPr wrap="none" rtlCol="0">
            <a:spAutoFit/>
          </a:bodyPr>
          <a:lstStyle/>
          <a:p>
            <a:r>
              <a:rPr lang="en-US" dirty="0" smtClean="0"/>
              <a:t>Curran et al. (2003) </a:t>
            </a:r>
            <a:r>
              <a:rPr lang="en-US" i="1" dirty="0" smtClean="0"/>
              <a:t>Estimating the magnitude and frequency </a:t>
            </a:r>
          </a:p>
          <a:p>
            <a:r>
              <a:rPr lang="en-US" i="1" dirty="0" smtClean="0"/>
              <a:t>of peak </a:t>
            </a:r>
            <a:r>
              <a:rPr lang="en-US" i="1" dirty="0" err="1" smtClean="0"/>
              <a:t>streamflows</a:t>
            </a:r>
            <a:r>
              <a:rPr lang="en-US" i="1" dirty="0" smtClean="0"/>
              <a:t> for ungagged sites on stream in Alaska . . .</a:t>
            </a:r>
          </a:p>
          <a:p>
            <a:r>
              <a:rPr lang="en-US" i="1" dirty="0" smtClean="0"/>
              <a:t>USGS Water Resources Investigations Report 03-4188. </a:t>
            </a:r>
            <a:endParaRPr lang="en-US" i="1" dirty="0"/>
          </a:p>
        </p:txBody>
      </p:sp>
      <p:grpSp>
        <p:nvGrpSpPr>
          <p:cNvPr id="2" name="Group 1"/>
          <p:cNvGrpSpPr/>
          <p:nvPr/>
        </p:nvGrpSpPr>
        <p:grpSpPr>
          <a:xfrm>
            <a:off x="213462" y="1156041"/>
            <a:ext cx="2009944" cy="1364682"/>
            <a:chOff x="213462" y="1156041"/>
            <a:chExt cx="2009944" cy="1364682"/>
          </a:xfrm>
        </p:grpSpPr>
        <p:cxnSp>
          <p:nvCxnSpPr>
            <p:cNvPr id="16" name="Straight Arrow Connector 15"/>
            <p:cNvCxnSpPr>
              <a:endCxn id="17" idx="0"/>
            </p:cNvCxnSpPr>
            <p:nvPr/>
          </p:nvCxnSpPr>
          <p:spPr>
            <a:xfrm flipH="1">
              <a:off x="940169" y="1156041"/>
              <a:ext cx="1283237" cy="5336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3462" y="1689726"/>
              <a:ext cx="1453413" cy="830997"/>
            </a:xfrm>
            <a:prstGeom prst="rect">
              <a:avLst/>
            </a:prstGeom>
            <a:solidFill>
              <a:srgbClr val="FDE099"/>
            </a:solidFill>
            <a:ln>
              <a:solidFill>
                <a:schemeClr val="tx1"/>
              </a:solidFill>
            </a:ln>
          </p:spPr>
          <p:txBody>
            <a:bodyPr wrap="square" rtlCol="0">
              <a:spAutoFit/>
            </a:bodyPr>
            <a:lstStyle/>
            <a:p>
              <a:pPr algn="ctr"/>
              <a:r>
                <a:rPr lang="en-US" sz="1600" dirty="0" smtClean="0"/>
                <a:t>Historic mean </a:t>
              </a:r>
              <a:r>
                <a:rPr lang="en-US" sz="1600" dirty="0"/>
                <a:t>annual flood (</a:t>
              </a:r>
              <a:r>
                <a:rPr lang="en-US" sz="1600" i="1" dirty="0"/>
                <a:t>Q</a:t>
              </a:r>
              <a:r>
                <a:rPr lang="en-US" sz="1600" i="1" baseline="-25000" dirty="0"/>
                <a:t>2</a:t>
              </a:r>
              <a:r>
                <a:rPr lang="en-US" sz="1600" dirty="0"/>
                <a:t>)</a:t>
              </a:r>
            </a:p>
          </p:txBody>
        </p:sp>
      </p:grpSp>
      <p:sp>
        <p:nvSpPr>
          <p:cNvPr id="21" name="TextBox 20"/>
          <p:cNvSpPr txBox="1"/>
          <p:nvPr/>
        </p:nvSpPr>
        <p:spPr>
          <a:xfrm>
            <a:off x="2133764" y="1798086"/>
            <a:ext cx="3240054" cy="646331"/>
          </a:xfrm>
          <a:prstGeom prst="rect">
            <a:avLst/>
          </a:prstGeom>
          <a:solidFill>
            <a:schemeClr val="accent1">
              <a:lumMod val="20000"/>
              <a:lumOff val="80000"/>
            </a:schemeClr>
          </a:solidFill>
          <a:ln>
            <a:solidFill>
              <a:schemeClr val="tx1"/>
            </a:solidFill>
          </a:ln>
        </p:spPr>
        <p:txBody>
          <a:bodyPr wrap="none" rtlCol="0">
            <a:spAutoFit/>
          </a:bodyPr>
          <a:lstStyle/>
          <a:p>
            <a:pPr algn="ctr"/>
            <a:r>
              <a:rPr lang="en-US" dirty="0" smtClean="0"/>
              <a:t>Historic conditions characterized</a:t>
            </a:r>
          </a:p>
          <a:p>
            <a:pPr algn="ctr"/>
            <a:r>
              <a:rPr lang="en-US" dirty="0" smtClean="0"/>
              <a:t>from 1977 – 2000</a:t>
            </a:r>
          </a:p>
        </p:txBody>
      </p:sp>
    </p:spTree>
    <p:extLst>
      <p:ext uri="{BB962C8B-B14F-4D97-AF65-F5344CB8AC3E}">
        <p14:creationId xmlns:p14="http://schemas.microsoft.com/office/powerpoint/2010/main" val="2047585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1675</TotalTime>
  <Words>3334</Words>
  <Application>Microsoft Office PowerPoint</Application>
  <PresentationFormat>On-screen Show (4:3)</PresentationFormat>
  <Paragraphs>565</Paragraphs>
  <Slides>56</Slides>
  <Notes>17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Climate Change &amp; the Tongass NF: Potential Impacts on Salmon Spawning Habitat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L Ronnenberg</dc:creator>
  <cp:lastModifiedBy>Lee</cp:lastModifiedBy>
  <cp:revision>96</cp:revision>
  <cp:lastPrinted>2014-03-31T14:52:18Z</cp:lastPrinted>
  <dcterms:created xsi:type="dcterms:W3CDTF">2014-04-25T14:45:42Z</dcterms:created>
  <dcterms:modified xsi:type="dcterms:W3CDTF">2014-08-18T23:15:04Z</dcterms:modified>
</cp:coreProperties>
</file>