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1" r:id="rId4"/>
    <p:sldId id="266" r:id="rId5"/>
    <p:sldId id="261" r:id="rId6"/>
    <p:sldId id="260" r:id="rId7"/>
    <p:sldId id="268" r:id="rId8"/>
    <p:sldId id="289" r:id="rId9"/>
    <p:sldId id="290" r:id="rId10"/>
    <p:sldId id="272" r:id="rId11"/>
    <p:sldId id="273" r:id="rId12"/>
    <p:sldId id="276" r:id="rId13"/>
    <p:sldId id="277" r:id="rId14"/>
    <p:sldId id="285" r:id="rId15"/>
    <p:sldId id="286" r:id="rId16"/>
    <p:sldId id="287" r:id="rId17"/>
    <p:sldId id="295" r:id="rId18"/>
    <p:sldId id="288" r:id="rId19"/>
    <p:sldId id="291" r:id="rId20"/>
    <p:sldId id="292" r:id="rId21"/>
    <p:sldId id="293" r:id="rId22"/>
    <p:sldId id="263" r:id="rId23"/>
    <p:sldId id="284" r:id="rId24"/>
    <p:sldId id="278" r:id="rId25"/>
    <p:sldId id="297" r:id="rId26"/>
    <p:sldId id="281"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3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E:\NetMap\Climate_change\Juneau_16\Fish_compare\Fish_Hab_Length_Fixed_include3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NetMap\Climate_change\Juneau_16\Fish_compare\Fish_Hab_Length_Fixed_include3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Sheet2!$P$24:$P$30</c:f>
              <c:strCache>
                <c:ptCount val="7"/>
                <c:pt idx="0">
                  <c:v>20m</c:v>
                </c:pt>
                <c:pt idx="1">
                  <c:v>SEAK</c:v>
                </c:pt>
                <c:pt idx="2">
                  <c:v>AWC</c:v>
                </c:pt>
                <c:pt idx="3">
                  <c:v>5m</c:v>
                </c:pt>
                <c:pt idx="4">
                  <c:v>B.C.</c:v>
                </c:pt>
                <c:pt idx="5">
                  <c:v>B.C.</c:v>
                </c:pt>
                <c:pt idx="6">
                  <c:v>LiDAR</c:v>
                </c:pt>
              </c:strCache>
            </c:strRef>
          </c:cat>
          <c:val>
            <c:numRef>
              <c:f>Sheet2!$Q$24:$Q$30</c:f>
              <c:numCache>
                <c:formatCode>#,##0.000</c:formatCode>
                <c:ptCount val="7"/>
                <c:pt idx="0">
                  <c:v>1.55</c:v>
                </c:pt>
                <c:pt idx="1">
                  <c:v>1.39</c:v>
                </c:pt>
                <c:pt idx="3">
                  <c:v>2.64</c:v>
                </c:pt>
                <c:pt idx="4">
                  <c:v>1.37</c:v>
                </c:pt>
                <c:pt idx="5">
                  <c:v>2.85</c:v>
                </c:pt>
                <c:pt idx="6">
                  <c:v>4.92</c:v>
                </c:pt>
              </c:numCache>
            </c:numRef>
          </c:val>
        </c:ser>
        <c:dLbls>
          <c:showLegendKey val="0"/>
          <c:showVal val="0"/>
          <c:showCatName val="0"/>
          <c:showSerName val="0"/>
          <c:showPercent val="0"/>
          <c:showBubbleSize val="0"/>
        </c:dLbls>
        <c:gapWidth val="219"/>
        <c:overlap val="-27"/>
        <c:axId val="160256312"/>
        <c:axId val="209887792"/>
      </c:barChart>
      <c:catAx>
        <c:axId val="1602563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09887792"/>
        <c:crosses val="autoZero"/>
        <c:auto val="1"/>
        <c:lblAlgn val="ctr"/>
        <c:lblOffset val="100"/>
        <c:noMultiLvlLbl val="0"/>
      </c:catAx>
      <c:valAx>
        <c:axId val="209887792"/>
        <c:scaling>
          <c:orientation val="minMax"/>
          <c:max val="5"/>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160256312"/>
        <c:crosses val="autoZero"/>
        <c:crossBetween val="between"/>
        <c:majorUnit val="0.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Sheet2!$P$24:$P$30</c:f>
              <c:strCache>
                <c:ptCount val="7"/>
                <c:pt idx="0">
                  <c:v>20m</c:v>
                </c:pt>
                <c:pt idx="1">
                  <c:v>SEAK</c:v>
                </c:pt>
                <c:pt idx="2">
                  <c:v>AWC</c:v>
                </c:pt>
                <c:pt idx="3">
                  <c:v>5m</c:v>
                </c:pt>
                <c:pt idx="4">
                  <c:v>B.C.</c:v>
                </c:pt>
                <c:pt idx="5">
                  <c:v>B.C.</c:v>
                </c:pt>
                <c:pt idx="6">
                  <c:v>LiDAR</c:v>
                </c:pt>
              </c:strCache>
            </c:strRef>
          </c:cat>
          <c:val>
            <c:numRef>
              <c:f>Sheet2!$R$24:$R$30</c:f>
              <c:numCache>
                <c:formatCode>#,##0.000</c:formatCode>
                <c:ptCount val="7"/>
                <c:pt idx="0">
                  <c:v>0.36</c:v>
                </c:pt>
                <c:pt idx="1">
                  <c:v>0.44</c:v>
                </c:pt>
                <c:pt idx="2">
                  <c:v>0.26</c:v>
                </c:pt>
                <c:pt idx="3">
                  <c:v>0.35</c:v>
                </c:pt>
                <c:pt idx="4">
                  <c:v>0.22</c:v>
                </c:pt>
                <c:pt idx="5">
                  <c:v>0.28999999999999998</c:v>
                </c:pt>
                <c:pt idx="6">
                  <c:v>1.18</c:v>
                </c:pt>
              </c:numCache>
            </c:numRef>
          </c:val>
        </c:ser>
        <c:dLbls>
          <c:showLegendKey val="0"/>
          <c:showVal val="0"/>
          <c:showCatName val="0"/>
          <c:showSerName val="0"/>
          <c:showPercent val="0"/>
          <c:showBubbleSize val="0"/>
        </c:dLbls>
        <c:gapWidth val="219"/>
        <c:overlap val="-27"/>
        <c:axId val="210482656"/>
        <c:axId val="210483040"/>
      </c:barChart>
      <c:catAx>
        <c:axId val="2104826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10483040"/>
        <c:crosses val="autoZero"/>
        <c:auto val="1"/>
        <c:lblAlgn val="ctr"/>
        <c:lblOffset val="100"/>
        <c:noMultiLvlLbl val="0"/>
      </c:catAx>
      <c:valAx>
        <c:axId val="210483040"/>
        <c:scaling>
          <c:orientation val="minMax"/>
          <c:max val="1.2"/>
          <c:min val="0"/>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crossAx val="210482656"/>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285A6E-AF21-474B-A8A5-F1CEAD213500}"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378044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85A6E-AF21-474B-A8A5-F1CEAD213500}"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1917613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85A6E-AF21-474B-A8A5-F1CEAD213500}"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275500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285A6E-AF21-474B-A8A5-F1CEAD213500}"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97798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285A6E-AF21-474B-A8A5-F1CEAD213500}" type="datetimeFigureOut">
              <a:rPr lang="en-US" smtClean="0"/>
              <a:t>4/24/2016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366321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285A6E-AF21-474B-A8A5-F1CEAD213500}"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309600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285A6E-AF21-474B-A8A5-F1CEAD213500}" type="datetimeFigureOut">
              <a:rPr lang="en-US" smtClean="0"/>
              <a:t>4/24/2016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187599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285A6E-AF21-474B-A8A5-F1CEAD213500}" type="datetimeFigureOut">
              <a:rPr lang="en-US" smtClean="0"/>
              <a:t>4/24/2016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1914772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85A6E-AF21-474B-A8A5-F1CEAD213500}" type="datetimeFigureOut">
              <a:rPr lang="en-US" smtClean="0"/>
              <a:t>4/24/2016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2483880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85A6E-AF21-474B-A8A5-F1CEAD213500}"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11434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285A6E-AF21-474B-A8A5-F1CEAD213500}" type="datetimeFigureOut">
              <a:rPr lang="en-US" smtClean="0"/>
              <a:t>4/24/2016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3D2C7B-8870-4E77-8D95-EF7B056F5AD6}" type="slidenum">
              <a:rPr lang="en-US" smtClean="0"/>
              <a:t>‹#›</a:t>
            </a:fld>
            <a:endParaRPr lang="en-US"/>
          </a:p>
        </p:txBody>
      </p:sp>
    </p:spTree>
    <p:extLst>
      <p:ext uri="{BB962C8B-B14F-4D97-AF65-F5344CB8AC3E}">
        <p14:creationId xmlns:p14="http://schemas.microsoft.com/office/powerpoint/2010/main" val="1372922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85A6E-AF21-474B-A8A5-F1CEAD213500}" type="datetimeFigureOut">
              <a:rPr lang="en-US" smtClean="0"/>
              <a:t>4/24/2016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3D2C7B-8870-4E77-8D95-EF7B056F5AD6}" type="slidenum">
              <a:rPr lang="en-US" smtClean="0"/>
              <a:t>‹#›</a:t>
            </a:fld>
            <a:endParaRPr lang="en-US"/>
          </a:p>
        </p:txBody>
      </p:sp>
    </p:spTree>
    <p:extLst>
      <p:ext uri="{BB962C8B-B14F-4D97-AF65-F5344CB8AC3E}">
        <p14:creationId xmlns:p14="http://schemas.microsoft.com/office/powerpoint/2010/main" val="2975045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9.pn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19.png"/><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22.png"/><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27.emf"/><Relationship Id="rId5" Type="http://schemas.openxmlformats.org/officeDocument/2006/relationships/oleObject" Target="../embeddings/oleObject15.bin"/><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28.JP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7.emf"/><Relationship Id="rId5" Type="http://schemas.openxmlformats.org/officeDocument/2006/relationships/oleObject" Target="../embeddings/oleObject17.bin"/><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mailto:leebenda@terrainworks.com" TargetMode="External"/><Relationship Id="rId2" Type="http://schemas.openxmlformats.org/officeDocument/2006/relationships/hyperlink" Target="http://www.netmaptools.org/Pages/crowdfunding2.jp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1.emf"/><Relationship Id="rId5" Type="http://schemas.openxmlformats.org/officeDocument/2006/relationships/oleObject" Target="../embeddings/oleObject7.bin"/><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9.bin"/><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17.e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08018764"/>
              </p:ext>
            </p:extLst>
          </p:nvPr>
        </p:nvGraphicFramePr>
        <p:xfrm>
          <a:off x="7224718" y="1804086"/>
          <a:ext cx="4719803" cy="4926149"/>
        </p:xfrm>
        <a:graphic>
          <a:graphicData uri="http://schemas.openxmlformats.org/presentationml/2006/ole">
            <mc:AlternateContent xmlns:mc="http://schemas.openxmlformats.org/markup-compatibility/2006">
              <mc:Choice xmlns:v="urn:schemas-microsoft-com:vml" Requires="v">
                <p:oleObj spid="_x0000_s1087" name="Corel DESIGNER" r:id="rId3" imgW="5156298" imgH="5381640" progId="CorelDESIGNER.Graphic.14">
                  <p:embed/>
                </p:oleObj>
              </mc:Choice>
              <mc:Fallback>
                <p:oleObj name="Corel DESIGNER" r:id="rId3" imgW="5156298" imgH="5381640" progId="CorelDESIGNER.Graphic.14">
                  <p:embed/>
                  <p:pic>
                    <p:nvPicPr>
                      <p:cNvPr id="0" name=""/>
                      <p:cNvPicPr/>
                      <p:nvPr/>
                    </p:nvPicPr>
                    <p:blipFill>
                      <a:blip r:embed="rId4"/>
                      <a:stretch>
                        <a:fillRect/>
                      </a:stretch>
                    </p:blipFill>
                    <p:spPr>
                      <a:xfrm>
                        <a:off x="7224718" y="1804086"/>
                        <a:ext cx="4719803" cy="4926149"/>
                      </a:xfrm>
                      <a:prstGeom prst="rect">
                        <a:avLst/>
                      </a:prstGeom>
                    </p:spPr>
                  </p:pic>
                </p:oleObj>
              </mc:Fallback>
            </mc:AlternateContent>
          </a:graphicData>
        </a:graphic>
      </p:graphicFrame>
      <p:sp>
        <p:nvSpPr>
          <p:cNvPr id="3" name="TextBox 2"/>
          <p:cNvSpPr txBox="1"/>
          <p:nvPr/>
        </p:nvSpPr>
        <p:spPr>
          <a:xfrm>
            <a:off x="469556" y="148281"/>
            <a:ext cx="10482870" cy="2308324"/>
          </a:xfrm>
          <a:prstGeom prst="rect">
            <a:avLst/>
          </a:prstGeom>
          <a:noFill/>
        </p:spPr>
        <p:txBody>
          <a:bodyPr wrap="none" rtlCol="0">
            <a:spAutoFit/>
          </a:bodyPr>
          <a:lstStyle/>
          <a:p>
            <a:r>
              <a:rPr lang="en-US" sz="3600" dirty="0" smtClean="0"/>
              <a:t>Salmonidae </a:t>
            </a:r>
            <a:r>
              <a:rPr lang="en-US" sz="3600" dirty="0" err="1" smtClean="0"/>
              <a:t>Geographica</a:t>
            </a:r>
            <a:r>
              <a:rPr lang="en-US" sz="3600" dirty="0" smtClean="0"/>
              <a:t>: How Can You Protect Salmon</a:t>
            </a:r>
          </a:p>
          <a:p>
            <a:r>
              <a:rPr lang="en-US" sz="3600" dirty="0" smtClean="0"/>
              <a:t>If You Don’t Know Where They Are?</a:t>
            </a:r>
          </a:p>
          <a:p>
            <a:endParaRPr lang="en-US" sz="3600" dirty="0"/>
          </a:p>
          <a:p>
            <a:r>
              <a:rPr lang="en-US" sz="3600" dirty="0" smtClean="0"/>
              <a:t>A Potential Crowdfunding Solution</a:t>
            </a:r>
            <a:endParaRPr lang="en-US" sz="36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328" y="2628860"/>
            <a:ext cx="4775200" cy="3276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068" y="6295037"/>
            <a:ext cx="2511171" cy="435198"/>
          </a:xfrm>
          <a:prstGeom prst="rect">
            <a:avLst/>
          </a:prstGeom>
        </p:spPr>
      </p:pic>
    </p:spTree>
    <p:extLst>
      <p:ext uri="{BB962C8B-B14F-4D97-AF65-F5344CB8AC3E}">
        <p14:creationId xmlns:p14="http://schemas.microsoft.com/office/powerpoint/2010/main" val="626730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84450436"/>
              </p:ext>
            </p:extLst>
          </p:nvPr>
        </p:nvGraphicFramePr>
        <p:xfrm>
          <a:off x="263277" y="677521"/>
          <a:ext cx="5628237" cy="5265408"/>
        </p:xfrm>
        <a:graphic>
          <a:graphicData uri="http://schemas.openxmlformats.org/presentationml/2006/ole">
            <mc:AlternateContent xmlns:mc="http://schemas.openxmlformats.org/markup-compatibility/2006">
              <mc:Choice xmlns:v="urn:schemas-microsoft-com:vml" Requires="v">
                <p:oleObj spid="_x0000_s16468" name="Corel DESIGNER" r:id="rId3" imgW="7116652" imgH="6657390" progId="CorelDESIGNER.Graphic.14">
                  <p:embed/>
                </p:oleObj>
              </mc:Choice>
              <mc:Fallback>
                <p:oleObj name="Corel DESIGNER" r:id="rId3" imgW="7116652" imgH="6657390" progId="CorelDESIGNER.Graphic.14">
                  <p:embed/>
                  <p:pic>
                    <p:nvPicPr>
                      <p:cNvPr id="0" name=""/>
                      <p:cNvPicPr/>
                      <p:nvPr/>
                    </p:nvPicPr>
                    <p:blipFill>
                      <a:blip r:embed="rId4"/>
                      <a:stretch>
                        <a:fillRect/>
                      </a:stretch>
                    </p:blipFill>
                    <p:spPr>
                      <a:xfrm>
                        <a:off x="263277" y="677521"/>
                        <a:ext cx="5628237" cy="5265408"/>
                      </a:xfrm>
                      <a:prstGeom prst="rect">
                        <a:avLst/>
                      </a:prstGeom>
                    </p:spPr>
                  </p:pic>
                </p:oleObj>
              </mc:Fallback>
            </mc:AlternateContent>
          </a:graphicData>
        </a:graphic>
      </p:graphicFrame>
      <p:cxnSp>
        <p:nvCxnSpPr>
          <p:cNvPr id="6" name="Straight Connector 5"/>
          <p:cNvCxnSpPr/>
          <p:nvPr/>
        </p:nvCxnSpPr>
        <p:spPr>
          <a:xfrm>
            <a:off x="4588732" y="6027545"/>
            <a:ext cx="59381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438261" y="6113547"/>
            <a:ext cx="1716047" cy="369332"/>
          </a:xfrm>
          <a:prstGeom prst="rect">
            <a:avLst/>
          </a:prstGeom>
          <a:noFill/>
        </p:spPr>
        <p:txBody>
          <a:bodyPr wrap="none" rtlCol="0">
            <a:spAutoFit/>
          </a:bodyPr>
          <a:lstStyle/>
          <a:p>
            <a:r>
              <a:rPr lang="en-US" b="1" i="1" dirty="0" smtClean="0"/>
              <a:t>Salmon streams</a:t>
            </a:r>
            <a:endParaRPr lang="en-US" b="1" i="1" dirty="0"/>
          </a:p>
        </p:txBody>
      </p:sp>
      <p:sp>
        <p:nvSpPr>
          <p:cNvPr id="2" name="TextBox 1"/>
          <p:cNvSpPr txBox="1"/>
          <p:nvPr/>
        </p:nvSpPr>
        <p:spPr>
          <a:xfrm>
            <a:off x="378940" y="80523"/>
            <a:ext cx="10563661" cy="646331"/>
          </a:xfrm>
          <a:prstGeom prst="rect">
            <a:avLst/>
          </a:prstGeom>
          <a:noFill/>
        </p:spPr>
        <p:txBody>
          <a:bodyPr wrap="none" rtlCol="0">
            <a:spAutoFit/>
          </a:bodyPr>
          <a:lstStyle/>
          <a:p>
            <a:r>
              <a:rPr lang="en-US" b="1" dirty="0" smtClean="0"/>
              <a:t>Compare the ADF&amp;G AWC salmon extent with that predicted using the LIDAR DEM: AWC has 400% fewer</a:t>
            </a:r>
          </a:p>
          <a:p>
            <a:r>
              <a:rPr lang="en-US" b="1" dirty="0" smtClean="0"/>
              <a:t>potential salmon streams (based on length)</a:t>
            </a:r>
            <a:endParaRPr lang="en-US" b="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1541" y="677521"/>
            <a:ext cx="3771804" cy="5914348"/>
          </a:xfrm>
          <a:prstGeom prst="rect">
            <a:avLst/>
          </a:prstGeom>
        </p:spPr>
      </p:pic>
    </p:spTree>
    <p:extLst>
      <p:ext uri="{BB962C8B-B14F-4D97-AF65-F5344CB8AC3E}">
        <p14:creationId xmlns:p14="http://schemas.microsoft.com/office/powerpoint/2010/main" val="1337991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659966201"/>
              </p:ext>
            </p:extLst>
          </p:nvPr>
        </p:nvGraphicFramePr>
        <p:xfrm>
          <a:off x="542546" y="864973"/>
          <a:ext cx="3786386" cy="5941578"/>
        </p:xfrm>
        <a:graphic>
          <a:graphicData uri="http://schemas.openxmlformats.org/presentationml/2006/ole">
            <mc:AlternateContent xmlns:mc="http://schemas.openxmlformats.org/markup-compatibility/2006">
              <mc:Choice xmlns:v="urn:schemas-microsoft-com:vml" Requires="v">
                <p:oleObj spid="_x0000_s17494" name="Corel DESIGNER" r:id="rId3" imgW="5389152" imgH="8456670" progId="CorelDESIGNER.Graphic.14">
                  <p:embed/>
                </p:oleObj>
              </mc:Choice>
              <mc:Fallback>
                <p:oleObj name="Corel DESIGNER" r:id="rId3" imgW="5389152" imgH="8456670" progId="CorelDESIGNER.Graphic.14">
                  <p:embed/>
                  <p:pic>
                    <p:nvPicPr>
                      <p:cNvPr id="0" name=""/>
                      <p:cNvPicPr/>
                      <p:nvPr/>
                    </p:nvPicPr>
                    <p:blipFill>
                      <a:blip r:embed="rId4"/>
                      <a:stretch>
                        <a:fillRect/>
                      </a:stretch>
                    </p:blipFill>
                    <p:spPr>
                      <a:xfrm>
                        <a:off x="542546" y="864973"/>
                        <a:ext cx="3786386" cy="5941578"/>
                      </a:xfrm>
                      <a:prstGeom prst="rect">
                        <a:avLst/>
                      </a:prstGeom>
                    </p:spPr>
                  </p:pic>
                </p:oleObj>
              </mc:Fallback>
            </mc:AlternateContent>
          </a:graphicData>
        </a:graphic>
      </p:graphicFrame>
      <p:cxnSp>
        <p:nvCxnSpPr>
          <p:cNvPr id="6" name="Straight Connector 5"/>
          <p:cNvCxnSpPr/>
          <p:nvPr/>
        </p:nvCxnSpPr>
        <p:spPr>
          <a:xfrm>
            <a:off x="9924661" y="5668730"/>
            <a:ext cx="59381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774190" y="5754732"/>
            <a:ext cx="1716047" cy="369332"/>
          </a:xfrm>
          <a:prstGeom prst="rect">
            <a:avLst/>
          </a:prstGeom>
          <a:noFill/>
        </p:spPr>
        <p:txBody>
          <a:bodyPr wrap="none" rtlCol="0">
            <a:spAutoFit/>
          </a:bodyPr>
          <a:lstStyle/>
          <a:p>
            <a:r>
              <a:rPr lang="en-US" b="1" i="1" dirty="0" smtClean="0"/>
              <a:t>Salmon streams</a:t>
            </a:r>
            <a:endParaRPr lang="en-US" b="1" i="1" dirty="0"/>
          </a:p>
        </p:txBody>
      </p:sp>
      <p:sp>
        <p:nvSpPr>
          <p:cNvPr id="8" name="TextBox 7"/>
          <p:cNvSpPr txBox="1"/>
          <p:nvPr/>
        </p:nvSpPr>
        <p:spPr>
          <a:xfrm>
            <a:off x="332329" y="24934"/>
            <a:ext cx="11978407" cy="646331"/>
          </a:xfrm>
          <a:prstGeom prst="rect">
            <a:avLst/>
          </a:prstGeom>
          <a:noFill/>
        </p:spPr>
        <p:txBody>
          <a:bodyPr wrap="none" rtlCol="0">
            <a:spAutoFit/>
          </a:bodyPr>
          <a:lstStyle/>
          <a:p>
            <a:r>
              <a:rPr lang="en-US" b="1" dirty="0" smtClean="0"/>
              <a:t>Compare the SEAK-hydro (</a:t>
            </a:r>
            <a:r>
              <a:rPr lang="en-US" b="1" dirty="0" err="1" smtClean="0"/>
              <a:t>Tongass</a:t>
            </a:r>
            <a:r>
              <a:rPr lang="en-US" b="1" dirty="0" smtClean="0"/>
              <a:t> NF) salmon extent with that predicted using the LIDAR DEM: SEAK has about 200% fewer</a:t>
            </a:r>
          </a:p>
          <a:p>
            <a:r>
              <a:rPr lang="en-US" b="1" dirty="0" smtClean="0"/>
              <a:t>potential salmon streams (based on length)</a:t>
            </a:r>
            <a:endParaRPr lang="en-US" b="1"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9785" y="864973"/>
            <a:ext cx="3771133" cy="5913296"/>
          </a:xfrm>
          <a:prstGeom prst="rect">
            <a:avLst/>
          </a:prstGeom>
        </p:spPr>
      </p:pic>
    </p:spTree>
    <p:extLst>
      <p:ext uri="{BB962C8B-B14F-4D97-AF65-F5344CB8AC3E}">
        <p14:creationId xmlns:p14="http://schemas.microsoft.com/office/powerpoint/2010/main" val="3399533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9126" y="6219202"/>
            <a:ext cx="4294894" cy="369332"/>
          </a:xfrm>
          <a:prstGeom prst="rect">
            <a:avLst/>
          </a:prstGeom>
          <a:noFill/>
        </p:spPr>
        <p:txBody>
          <a:bodyPr wrap="none" rtlCol="0">
            <a:spAutoFit/>
          </a:bodyPr>
          <a:lstStyle/>
          <a:p>
            <a:r>
              <a:rPr lang="en-US" b="1" dirty="0" smtClean="0"/>
              <a:t>Drainage density all streams: 1.37 km km</a:t>
            </a:r>
            <a:r>
              <a:rPr lang="en-US" b="1" baseline="30000" dirty="0" smtClean="0"/>
              <a:t>-2</a:t>
            </a:r>
            <a:endParaRPr lang="en-US" b="1" baseline="30000" dirty="0"/>
          </a:p>
        </p:txBody>
      </p:sp>
      <p:sp>
        <p:nvSpPr>
          <p:cNvPr id="13" name="TextBox 12"/>
          <p:cNvSpPr txBox="1"/>
          <p:nvPr/>
        </p:nvSpPr>
        <p:spPr>
          <a:xfrm>
            <a:off x="8646886" y="2433550"/>
            <a:ext cx="2977866" cy="3785652"/>
          </a:xfrm>
          <a:prstGeom prst="rect">
            <a:avLst/>
          </a:prstGeom>
          <a:noFill/>
        </p:spPr>
        <p:txBody>
          <a:bodyPr wrap="none" rtlCol="0">
            <a:spAutoFit/>
          </a:bodyPr>
          <a:lstStyle/>
          <a:p>
            <a:r>
              <a:rPr lang="en-US" sz="2000" b="1" dirty="0" smtClean="0"/>
              <a:t>Note that the boxes in the</a:t>
            </a:r>
          </a:p>
          <a:p>
            <a:r>
              <a:rPr lang="en-US" sz="2000" b="1" dirty="0" smtClean="0"/>
              <a:t>two images are of the</a:t>
            </a:r>
          </a:p>
          <a:p>
            <a:r>
              <a:rPr lang="en-US" sz="2000" b="1" dirty="0" smtClean="0"/>
              <a:t>same scale; the streams</a:t>
            </a:r>
          </a:p>
          <a:p>
            <a:r>
              <a:rPr lang="en-US" sz="2000" b="1" dirty="0" smtClean="0"/>
              <a:t>in the box on the right</a:t>
            </a:r>
          </a:p>
          <a:p>
            <a:r>
              <a:rPr lang="en-US" sz="2000" b="1" dirty="0" smtClean="0"/>
              <a:t>indicates how many</a:t>
            </a:r>
          </a:p>
          <a:p>
            <a:r>
              <a:rPr lang="en-US" sz="2000" b="1" dirty="0" smtClean="0"/>
              <a:t>streams are missing</a:t>
            </a:r>
          </a:p>
          <a:p>
            <a:r>
              <a:rPr lang="en-US" sz="2000" b="1" dirty="0" smtClean="0"/>
              <a:t>in the B.C. trans-boundary</a:t>
            </a:r>
          </a:p>
          <a:p>
            <a:r>
              <a:rPr lang="en-US" sz="2000" b="1" dirty="0" smtClean="0"/>
              <a:t>area; the B.C. streams</a:t>
            </a:r>
          </a:p>
          <a:p>
            <a:r>
              <a:rPr lang="en-US" sz="2000" b="1" dirty="0" smtClean="0"/>
              <a:t>(Provincial hydrography)</a:t>
            </a:r>
          </a:p>
          <a:p>
            <a:r>
              <a:rPr lang="en-US" sz="2000" b="1" dirty="0" smtClean="0"/>
              <a:t>have about 350% less</a:t>
            </a:r>
          </a:p>
          <a:p>
            <a:r>
              <a:rPr lang="en-US" sz="2000" b="1" dirty="0" smtClean="0"/>
              <a:t>stream length compared</a:t>
            </a:r>
          </a:p>
          <a:p>
            <a:r>
              <a:rPr lang="en-US" sz="2000" b="1" dirty="0" smtClean="0"/>
              <a:t>to the LiDAR).</a:t>
            </a:r>
            <a:endParaRPr lang="en-US" sz="2000" b="1"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26" y="100361"/>
            <a:ext cx="8227741" cy="6118841"/>
          </a:xfrm>
          <a:prstGeom prst="rect">
            <a:avLst/>
          </a:prstGeom>
        </p:spPr>
      </p:pic>
      <p:sp>
        <p:nvSpPr>
          <p:cNvPr id="14" name="TextBox 13"/>
          <p:cNvSpPr txBox="1"/>
          <p:nvPr/>
        </p:nvSpPr>
        <p:spPr>
          <a:xfrm>
            <a:off x="4449070" y="6189335"/>
            <a:ext cx="4243149" cy="646331"/>
          </a:xfrm>
          <a:prstGeom prst="rect">
            <a:avLst/>
          </a:prstGeom>
          <a:noFill/>
        </p:spPr>
        <p:txBody>
          <a:bodyPr wrap="none" rtlCol="0">
            <a:spAutoFit/>
          </a:bodyPr>
          <a:lstStyle/>
          <a:p>
            <a:r>
              <a:rPr lang="en-US" b="1" dirty="0" smtClean="0"/>
              <a:t>Drainage density all streams: 4.92 km km</a:t>
            </a:r>
            <a:r>
              <a:rPr lang="en-US" b="1" baseline="30000" dirty="0" smtClean="0"/>
              <a:t>-2</a:t>
            </a:r>
            <a:br>
              <a:rPr lang="en-US" b="1" baseline="30000" dirty="0" smtClean="0"/>
            </a:br>
            <a:r>
              <a:rPr lang="en-US" b="1" baseline="30000" dirty="0" smtClean="0"/>
              <a:t>                                           </a:t>
            </a:r>
            <a:r>
              <a:rPr lang="en-US" b="1" dirty="0" smtClean="0"/>
              <a:t>Fish streams: 1.18 km km</a:t>
            </a:r>
            <a:r>
              <a:rPr lang="en-US" b="1" baseline="30000" dirty="0" smtClean="0"/>
              <a:t>-2</a:t>
            </a:r>
            <a:endParaRPr lang="en-US" b="1" baseline="30000" dirty="0"/>
          </a:p>
        </p:txBody>
      </p:sp>
      <p:sp>
        <p:nvSpPr>
          <p:cNvPr id="2" name="TextBox 1"/>
          <p:cNvSpPr txBox="1"/>
          <p:nvPr/>
        </p:nvSpPr>
        <p:spPr>
          <a:xfrm>
            <a:off x="8437831" y="432091"/>
            <a:ext cx="3754169" cy="1384995"/>
          </a:xfrm>
          <a:prstGeom prst="rect">
            <a:avLst/>
          </a:prstGeom>
          <a:noFill/>
        </p:spPr>
        <p:txBody>
          <a:bodyPr wrap="none" rtlCol="0">
            <a:spAutoFit/>
          </a:bodyPr>
          <a:lstStyle/>
          <a:p>
            <a:r>
              <a:rPr lang="en-US" sz="2800" b="1" dirty="0" smtClean="0"/>
              <a:t>Let’s check out what is</a:t>
            </a:r>
          </a:p>
          <a:p>
            <a:r>
              <a:rPr lang="en-US" sz="2800" b="1" dirty="0" smtClean="0"/>
              <a:t>available in B. C. coastal</a:t>
            </a:r>
          </a:p>
          <a:p>
            <a:r>
              <a:rPr lang="en-US" sz="2800" b="1" dirty="0" smtClean="0"/>
              <a:t>watersheds.</a:t>
            </a:r>
            <a:endParaRPr lang="en-US" sz="2800" b="1" dirty="0"/>
          </a:p>
        </p:txBody>
      </p:sp>
      <p:sp>
        <p:nvSpPr>
          <p:cNvPr id="3" name="Oval 2"/>
          <p:cNvSpPr/>
          <p:nvPr/>
        </p:nvSpPr>
        <p:spPr>
          <a:xfrm>
            <a:off x="2971779" y="5982085"/>
            <a:ext cx="1352281" cy="84356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07091" y="5982085"/>
            <a:ext cx="1710138" cy="952198"/>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367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79247183"/>
              </p:ext>
            </p:extLst>
          </p:nvPr>
        </p:nvGraphicFramePr>
        <p:xfrm>
          <a:off x="605607" y="303339"/>
          <a:ext cx="3457107" cy="6145406"/>
        </p:xfrm>
        <a:graphic>
          <a:graphicData uri="http://schemas.openxmlformats.org/presentationml/2006/ole">
            <mc:AlternateContent xmlns:mc="http://schemas.openxmlformats.org/markup-compatibility/2006">
              <mc:Choice xmlns:v="urn:schemas-microsoft-com:vml" Requires="v">
                <p:oleObj spid="_x0000_s20555" name="Corel DESIGNER" r:id="rId3" imgW="3262125" imgH="5799600" progId="CorelDESIGNER.Graphic.14">
                  <p:embed/>
                </p:oleObj>
              </mc:Choice>
              <mc:Fallback>
                <p:oleObj name="Corel DESIGNER" r:id="rId3" imgW="3262125" imgH="5799600" progId="CorelDESIGNER.Graphic.14">
                  <p:embed/>
                  <p:pic>
                    <p:nvPicPr>
                      <p:cNvPr id="0" name=""/>
                      <p:cNvPicPr/>
                      <p:nvPr/>
                    </p:nvPicPr>
                    <p:blipFill>
                      <a:blip r:embed="rId4"/>
                      <a:stretch>
                        <a:fillRect/>
                      </a:stretch>
                    </p:blipFill>
                    <p:spPr>
                      <a:xfrm>
                        <a:off x="605607" y="303339"/>
                        <a:ext cx="3457107" cy="6145406"/>
                      </a:xfrm>
                      <a:prstGeom prst="rect">
                        <a:avLst/>
                      </a:prstGeom>
                    </p:spPr>
                  </p:pic>
                </p:oleObj>
              </mc:Fallback>
            </mc:AlternateContent>
          </a:graphicData>
        </a:graphic>
      </p:graphicFrame>
      <p:sp>
        <p:nvSpPr>
          <p:cNvPr id="4" name="TextBox 3"/>
          <p:cNvSpPr txBox="1"/>
          <p:nvPr/>
        </p:nvSpPr>
        <p:spPr>
          <a:xfrm>
            <a:off x="8839546" y="556011"/>
            <a:ext cx="3155416" cy="3416320"/>
          </a:xfrm>
          <a:prstGeom prst="rect">
            <a:avLst/>
          </a:prstGeom>
          <a:noFill/>
        </p:spPr>
        <p:txBody>
          <a:bodyPr wrap="none" rtlCol="0">
            <a:spAutoFit/>
          </a:bodyPr>
          <a:lstStyle/>
          <a:p>
            <a:r>
              <a:rPr lang="en-US" b="1" dirty="0" smtClean="0"/>
              <a:t>Note that the B.C. fish streams </a:t>
            </a:r>
          </a:p>
          <a:p>
            <a:r>
              <a:rPr lang="en-US" b="1" dirty="0" smtClean="0"/>
              <a:t>(includes salmon)</a:t>
            </a:r>
          </a:p>
          <a:p>
            <a:r>
              <a:rPr lang="en-US" b="1" dirty="0" smtClean="0"/>
              <a:t>on the left has a density</a:t>
            </a:r>
          </a:p>
          <a:p>
            <a:r>
              <a:rPr lang="en-US" b="1" dirty="0" smtClean="0"/>
              <a:t>of 0.22 km km</a:t>
            </a:r>
            <a:r>
              <a:rPr lang="en-US" b="1" baseline="30000" dirty="0" smtClean="0"/>
              <a:t>-2</a:t>
            </a:r>
            <a:r>
              <a:rPr lang="en-US" b="1" dirty="0" smtClean="0"/>
              <a:t>, compared</a:t>
            </a:r>
          </a:p>
          <a:p>
            <a:r>
              <a:rPr lang="en-US" b="1" dirty="0" smtClean="0"/>
              <a:t>to the potential salmon</a:t>
            </a:r>
          </a:p>
          <a:p>
            <a:r>
              <a:rPr lang="en-US" b="1" dirty="0" smtClean="0"/>
              <a:t>stream density using</a:t>
            </a:r>
          </a:p>
          <a:p>
            <a:r>
              <a:rPr lang="en-US" b="1" dirty="0" smtClean="0"/>
              <a:t>LiDAR (1.18 km km</a:t>
            </a:r>
            <a:r>
              <a:rPr lang="en-US" b="1" baseline="30000" dirty="0" smtClean="0"/>
              <a:t>-2</a:t>
            </a:r>
            <a:r>
              <a:rPr lang="en-US" b="1" dirty="0" smtClean="0"/>
              <a:t>); this</a:t>
            </a:r>
            <a:br>
              <a:rPr lang="en-US" b="1" dirty="0" smtClean="0"/>
            </a:br>
            <a:r>
              <a:rPr lang="en-US" b="1" dirty="0" smtClean="0"/>
              <a:t> strongly suggests that</a:t>
            </a:r>
          </a:p>
          <a:p>
            <a:r>
              <a:rPr lang="en-US" b="1" dirty="0" smtClean="0"/>
              <a:t>salmon streams in B.C.</a:t>
            </a:r>
          </a:p>
          <a:p>
            <a:r>
              <a:rPr lang="en-US" b="1" dirty="0" smtClean="0"/>
              <a:t>might be underestimated</a:t>
            </a:r>
          </a:p>
          <a:p>
            <a:r>
              <a:rPr lang="en-US" b="1" dirty="0" smtClean="0"/>
              <a:t>(in length) by as much as</a:t>
            </a:r>
          </a:p>
          <a:p>
            <a:r>
              <a:rPr lang="en-US" b="1" dirty="0" smtClean="0"/>
              <a:t>500%!</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3308" y="654952"/>
            <a:ext cx="4026237" cy="6313309"/>
          </a:xfrm>
          <a:prstGeom prst="rect">
            <a:avLst/>
          </a:prstGeom>
        </p:spPr>
      </p:pic>
      <p:sp>
        <p:nvSpPr>
          <p:cNvPr id="7" name="Oval 6"/>
          <p:cNvSpPr/>
          <p:nvPr/>
        </p:nvSpPr>
        <p:spPr>
          <a:xfrm>
            <a:off x="2369713" y="5819104"/>
            <a:ext cx="1530439" cy="800637"/>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826820" y="6043961"/>
            <a:ext cx="2642368" cy="57578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567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2151" y="632560"/>
            <a:ext cx="4052323" cy="557758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1" y="955725"/>
            <a:ext cx="4052323" cy="5577585"/>
          </a:xfrm>
          <a:prstGeom prst="rect">
            <a:avLst/>
          </a:prstGeom>
        </p:spPr>
      </p:pic>
      <p:sp>
        <p:nvSpPr>
          <p:cNvPr id="4" name="TextBox 3"/>
          <p:cNvSpPr txBox="1"/>
          <p:nvPr/>
        </p:nvSpPr>
        <p:spPr>
          <a:xfrm>
            <a:off x="130557" y="35562"/>
            <a:ext cx="11687751" cy="707886"/>
          </a:xfrm>
          <a:prstGeom prst="rect">
            <a:avLst/>
          </a:prstGeom>
          <a:noFill/>
        </p:spPr>
        <p:txBody>
          <a:bodyPr wrap="none" rtlCol="0">
            <a:spAutoFit/>
          </a:bodyPr>
          <a:lstStyle/>
          <a:p>
            <a:r>
              <a:rPr lang="en-US" sz="2000" b="1" dirty="0" smtClean="0"/>
              <a:t>Can we delineates more complete stream networks and salmon habitat in B.C. using the available 17m DEM </a:t>
            </a:r>
          </a:p>
          <a:p>
            <a:r>
              <a:rPr lang="en-US" sz="2000" b="1" dirty="0" smtClean="0"/>
              <a:t>across the coastal watersheds?</a:t>
            </a:r>
            <a:endParaRPr lang="en-US" sz="2000" b="1" dirty="0"/>
          </a:p>
        </p:txBody>
      </p:sp>
      <p:sp>
        <p:nvSpPr>
          <p:cNvPr id="5" name="TextBox 4"/>
          <p:cNvSpPr txBox="1"/>
          <p:nvPr/>
        </p:nvSpPr>
        <p:spPr>
          <a:xfrm>
            <a:off x="10205629" y="1089980"/>
            <a:ext cx="1700274" cy="1477328"/>
          </a:xfrm>
          <a:prstGeom prst="rect">
            <a:avLst/>
          </a:prstGeom>
          <a:noFill/>
        </p:spPr>
        <p:txBody>
          <a:bodyPr wrap="none" rtlCol="0">
            <a:spAutoFit/>
          </a:bodyPr>
          <a:lstStyle/>
          <a:p>
            <a:r>
              <a:rPr lang="en-US" b="1" dirty="0" smtClean="0"/>
              <a:t>Derived stream </a:t>
            </a:r>
          </a:p>
          <a:p>
            <a:r>
              <a:rPr lang="en-US" b="1" dirty="0" smtClean="0"/>
              <a:t>network and</a:t>
            </a:r>
          </a:p>
          <a:p>
            <a:r>
              <a:rPr lang="en-US" b="1" dirty="0" smtClean="0"/>
              <a:t>salmon streams</a:t>
            </a:r>
          </a:p>
          <a:p>
            <a:r>
              <a:rPr lang="en-US" b="1" dirty="0" smtClean="0"/>
              <a:t>using the B.C. </a:t>
            </a:r>
          </a:p>
          <a:p>
            <a:r>
              <a:rPr lang="en-US" b="1" dirty="0" smtClean="0"/>
              <a:t>17m DEM</a:t>
            </a:r>
            <a:endParaRPr lang="en-US" b="1" dirty="0"/>
          </a:p>
        </p:txBody>
      </p:sp>
      <p:sp>
        <p:nvSpPr>
          <p:cNvPr id="6" name="TextBox 5"/>
          <p:cNvSpPr txBox="1"/>
          <p:nvPr/>
        </p:nvSpPr>
        <p:spPr>
          <a:xfrm>
            <a:off x="6292151" y="6210145"/>
            <a:ext cx="4260782" cy="646331"/>
          </a:xfrm>
          <a:prstGeom prst="rect">
            <a:avLst/>
          </a:prstGeom>
          <a:noFill/>
        </p:spPr>
        <p:txBody>
          <a:bodyPr wrap="none" rtlCol="0">
            <a:spAutoFit/>
          </a:bodyPr>
          <a:lstStyle/>
          <a:p>
            <a:r>
              <a:rPr lang="en-US" b="1" dirty="0" smtClean="0"/>
              <a:t>Drainage density all streams: 2.85 km km</a:t>
            </a:r>
            <a:r>
              <a:rPr lang="en-US" b="1" baseline="30000" dirty="0" smtClean="0"/>
              <a:t>-2</a:t>
            </a:r>
          </a:p>
          <a:p>
            <a:r>
              <a:rPr lang="en-US" b="1" dirty="0" smtClean="0"/>
              <a:t>                             Fish streams: 0.29 km km</a:t>
            </a:r>
            <a:r>
              <a:rPr lang="en-US" b="1" baseline="30000" dirty="0" smtClean="0"/>
              <a:t>-2</a:t>
            </a:r>
            <a:endParaRPr lang="en-US" b="1" baseline="30000" dirty="0"/>
          </a:p>
        </p:txBody>
      </p:sp>
      <p:cxnSp>
        <p:nvCxnSpPr>
          <p:cNvPr id="7" name="Straight Connector 6"/>
          <p:cNvCxnSpPr/>
          <p:nvPr/>
        </p:nvCxnSpPr>
        <p:spPr>
          <a:xfrm>
            <a:off x="10494945" y="5122321"/>
            <a:ext cx="59381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344474" y="5208323"/>
            <a:ext cx="1716047" cy="369332"/>
          </a:xfrm>
          <a:prstGeom prst="rect">
            <a:avLst/>
          </a:prstGeom>
          <a:noFill/>
        </p:spPr>
        <p:txBody>
          <a:bodyPr wrap="none" rtlCol="0">
            <a:spAutoFit/>
          </a:bodyPr>
          <a:lstStyle/>
          <a:p>
            <a:r>
              <a:rPr lang="en-US" b="1" i="1" dirty="0" smtClean="0"/>
              <a:t>Salmon streams</a:t>
            </a:r>
            <a:endParaRPr lang="en-US" b="1" i="1" dirty="0"/>
          </a:p>
        </p:txBody>
      </p:sp>
      <p:sp>
        <p:nvSpPr>
          <p:cNvPr id="9" name="TextBox 8"/>
          <p:cNvSpPr txBox="1"/>
          <p:nvPr/>
        </p:nvSpPr>
        <p:spPr>
          <a:xfrm>
            <a:off x="857306" y="1089980"/>
            <a:ext cx="1704506" cy="646331"/>
          </a:xfrm>
          <a:prstGeom prst="rect">
            <a:avLst/>
          </a:prstGeom>
          <a:noFill/>
        </p:spPr>
        <p:txBody>
          <a:bodyPr wrap="none" rtlCol="0">
            <a:spAutoFit/>
          </a:bodyPr>
          <a:lstStyle/>
          <a:p>
            <a:r>
              <a:rPr lang="en-US" b="1" dirty="0" smtClean="0">
                <a:solidFill>
                  <a:schemeClr val="bg1"/>
                </a:solidFill>
              </a:rPr>
              <a:t>B.C. 17 m DEM</a:t>
            </a:r>
          </a:p>
          <a:p>
            <a:r>
              <a:rPr lang="en-US" b="1" dirty="0" smtClean="0">
                <a:solidFill>
                  <a:schemeClr val="bg1"/>
                </a:solidFill>
              </a:rPr>
              <a:t>(low resolution)</a:t>
            </a:r>
          </a:p>
        </p:txBody>
      </p:sp>
      <p:sp>
        <p:nvSpPr>
          <p:cNvPr id="10" name="Oval 9"/>
          <p:cNvSpPr/>
          <p:nvPr/>
        </p:nvSpPr>
        <p:spPr>
          <a:xfrm>
            <a:off x="8889270" y="6021660"/>
            <a:ext cx="1663663" cy="90505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918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029" y="634084"/>
            <a:ext cx="4052323" cy="5577585"/>
          </a:xfrm>
          <a:prstGeom prst="rect">
            <a:avLst/>
          </a:prstGeom>
        </p:spPr>
      </p:pic>
      <p:sp>
        <p:nvSpPr>
          <p:cNvPr id="3" name="TextBox 2"/>
          <p:cNvSpPr txBox="1"/>
          <p:nvPr/>
        </p:nvSpPr>
        <p:spPr>
          <a:xfrm>
            <a:off x="321972" y="81111"/>
            <a:ext cx="11496673" cy="430887"/>
          </a:xfrm>
          <a:prstGeom prst="rect">
            <a:avLst/>
          </a:prstGeom>
          <a:noFill/>
        </p:spPr>
        <p:txBody>
          <a:bodyPr wrap="none" rtlCol="0">
            <a:spAutoFit/>
          </a:bodyPr>
          <a:lstStyle/>
          <a:p>
            <a:r>
              <a:rPr lang="en-US" sz="2200" b="1" dirty="0" smtClean="0"/>
              <a:t>Compare the derived stream network using B.C. 17m DEM with streams using a 1-2m LiDAR DEM</a:t>
            </a:r>
            <a:endParaRPr lang="en-US" sz="2200" b="1" dirty="0"/>
          </a:p>
        </p:txBody>
      </p:sp>
      <p:sp>
        <p:nvSpPr>
          <p:cNvPr id="4" name="TextBox 3"/>
          <p:cNvSpPr txBox="1"/>
          <p:nvPr/>
        </p:nvSpPr>
        <p:spPr>
          <a:xfrm>
            <a:off x="605029" y="6211669"/>
            <a:ext cx="4260782" cy="646331"/>
          </a:xfrm>
          <a:prstGeom prst="rect">
            <a:avLst/>
          </a:prstGeom>
          <a:noFill/>
        </p:spPr>
        <p:txBody>
          <a:bodyPr wrap="none" rtlCol="0">
            <a:spAutoFit/>
          </a:bodyPr>
          <a:lstStyle/>
          <a:p>
            <a:r>
              <a:rPr lang="en-US" b="1" dirty="0" smtClean="0"/>
              <a:t>Drainage density all streams: 2.85 km km</a:t>
            </a:r>
            <a:r>
              <a:rPr lang="en-US" b="1" baseline="30000" dirty="0" smtClean="0"/>
              <a:t>-2</a:t>
            </a:r>
          </a:p>
          <a:p>
            <a:r>
              <a:rPr lang="en-US" b="1" dirty="0" smtClean="0"/>
              <a:t>                             Fish streams: 0.29 km km</a:t>
            </a:r>
            <a:r>
              <a:rPr lang="en-US" b="1" baseline="30000" dirty="0" smtClean="0"/>
              <a:t>-2</a:t>
            </a:r>
            <a:endParaRPr lang="en-US" b="1" baseline="30000" dirty="0"/>
          </a:p>
        </p:txBody>
      </p:sp>
      <p:cxnSp>
        <p:nvCxnSpPr>
          <p:cNvPr id="6" name="Straight Connector 5"/>
          <p:cNvCxnSpPr/>
          <p:nvPr/>
        </p:nvCxnSpPr>
        <p:spPr>
          <a:xfrm>
            <a:off x="9840249" y="5716180"/>
            <a:ext cx="59381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840249" y="5842337"/>
            <a:ext cx="1716047" cy="369332"/>
          </a:xfrm>
          <a:prstGeom prst="rect">
            <a:avLst/>
          </a:prstGeom>
          <a:noFill/>
        </p:spPr>
        <p:txBody>
          <a:bodyPr wrap="none" rtlCol="0">
            <a:spAutoFit/>
          </a:bodyPr>
          <a:lstStyle/>
          <a:p>
            <a:r>
              <a:rPr lang="en-US" b="1" i="1" dirty="0" smtClean="0"/>
              <a:t>Salmon streams</a:t>
            </a:r>
            <a:endParaRPr lang="en-US" b="1" i="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1843" y="634083"/>
            <a:ext cx="3965111" cy="6217461"/>
          </a:xfrm>
          <a:prstGeom prst="rect">
            <a:avLst/>
          </a:prstGeom>
        </p:spPr>
      </p:pic>
      <p:cxnSp>
        <p:nvCxnSpPr>
          <p:cNvPr id="10" name="Straight Arrow Connector 9"/>
          <p:cNvCxnSpPr/>
          <p:nvPr/>
        </p:nvCxnSpPr>
        <p:spPr>
          <a:xfrm flipH="1">
            <a:off x="4865811" y="6650263"/>
            <a:ext cx="44216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195869" y="6121517"/>
            <a:ext cx="44216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946006" y="6360959"/>
            <a:ext cx="442169"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500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35060202"/>
              </p:ext>
            </p:extLst>
          </p:nvPr>
        </p:nvGraphicFramePr>
        <p:xfrm>
          <a:off x="7967486" y="1735513"/>
          <a:ext cx="3820036" cy="4128271"/>
        </p:xfrm>
        <a:graphic>
          <a:graphicData uri="http://schemas.openxmlformats.org/presentationml/2006/ole">
            <mc:AlternateContent xmlns:mc="http://schemas.openxmlformats.org/markup-compatibility/2006">
              <mc:Choice xmlns:v="urn:schemas-microsoft-com:vml" Requires="v">
                <p:oleObj spid="_x0000_s22586" name="Corel DESIGNER" r:id="rId3" imgW="1750461" imgH="1892430" progId="CorelDESIGNER.Graphic.14">
                  <p:embed/>
                </p:oleObj>
              </mc:Choice>
              <mc:Fallback>
                <p:oleObj name="Corel DESIGNER" r:id="rId3" imgW="1750461" imgH="1892430" progId="CorelDESIGNER.Graphic.14">
                  <p:embed/>
                  <p:pic>
                    <p:nvPicPr>
                      <p:cNvPr id="0" name=""/>
                      <p:cNvPicPr/>
                      <p:nvPr/>
                    </p:nvPicPr>
                    <p:blipFill>
                      <a:blip r:embed="rId4"/>
                      <a:stretch>
                        <a:fillRect/>
                      </a:stretch>
                    </p:blipFill>
                    <p:spPr>
                      <a:xfrm>
                        <a:off x="7967486" y="1735513"/>
                        <a:ext cx="3820036" cy="412827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12309311"/>
              </p:ext>
            </p:extLst>
          </p:nvPr>
        </p:nvGraphicFramePr>
        <p:xfrm>
          <a:off x="4405999" y="1752242"/>
          <a:ext cx="3493184" cy="4097774"/>
        </p:xfrm>
        <a:graphic>
          <a:graphicData uri="http://schemas.openxmlformats.org/presentationml/2006/ole">
            <mc:AlternateContent xmlns:mc="http://schemas.openxmlformats.org/markup-compatibility/2006">
              <mc:Choice xmlns:v="urn:schemas-microsoft-com:vml" Requires="v">
                <p:oleObj spid="_x0000_s22587" name="Corel DESIGNER" r:id="rId5" imgW="1569202" imgH="1840590" progId="CorelDESIGNER.Graphic.14">
                  <p:embed/>
                </p:oleObj>
              </mc:Choice>
              <mc:Fallback>
                <p:oleObj name="Corel DESIGNER" r:id="rId5" imgW="1569202" imgH="1840590" progId="CorelDESIGNER.Graphic.14">
                  <p:embed/>
                  <p:pic>
                    <p:nvPicPr>
                      <p:cNvPr id="0" name=""/>
                      <p:cNvPicPr/>
                      <p:nvPr/>
                    </p:nvPicPr>
                    <p:blipFill>
                      <a:blip r:embed="rId6"/>
                      <a:stretch>
                        <a:fillRect/>
                      </a:stretch>
                    </p:blipFill>
                    <p:spPr>
                      <a:xfrm>
                        <a:off x="4405999" y="1752242"/>
                        <a:ext cx="3493184" cy="4097774"/>
                      </a:xfrm>
                      <a:prstGeom prst="rect">
                        <a:avLst/>
                      </a:prstGeom>
                    </p:spPr>
                  </p:pic>
                </p:oleObj>
              </mc:Fallback>
            </mc:AlternateContent>
          </a:graphicData>
        </a:graphic>
      </p:graphicFrame>
      <p:sp>
        <p:nvSpPr>
          <p:cNvPr id="8" name="TextBox 7"/>
          <p:cNvSpPr txBox="1"/>
          <p:nvPr/>
        </p:nvSpPr>
        <p:spPr>
          <a:xfrm>
            <a:off x="213584" y="216872"/>
            <a:ext cx="11573938" cy="830997"/>
          </a:xfrm>
          <a:prstGeom prst="rect">
            <a:avLst/>
          </a:prstGeom>
          <a:noFill/>
        </p:spPr>
        <p:txBody>
          <a:bodyPr wrap="none" rtlCol="0">
            <a:spAutoFit/>
          </a:bodyPr>
          <a:lstStyle/>
          <a:p>
            <a:r>
              <a:rPr lang="en-US" sz="2400" b="1" dirty="0" smtClean="0"/>
              <a:t>Why does Mars have better digital elevation models and maps than the U.S.–Canadian </a:t>
            </a:r>
            <a:br>
              <a:rPr lang="en-US" sz="2400" b="1" dirty="0" smtClean="0"/>
            </a:br>
            <a:r>
              <a:rPr lang="en-US" sz="2400" b="1" dirty="0" smtClean="0"/>
              <a:t>Trans Boundary Region? </a:t>
            </a:r>
            <a:endParaRPr lang="en-US" sz="2400" b="1"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26" y="1752242"/>
            <a:ext cx="3760354" cy="4034944"/>
          </a:xfrm>
          <a:prstGeom prst="rect">
            <a:avLst/>
          </a:prstGeom>
        </p:spPr>
      </p:pic>
      <p:sp>
        <p:nvSpPr>
          <p:cNvPr id="12" name="TextBox 11"/>
          <p:cNvSpPr txBox="1"/>
          <p:nvPr/>
        </p:nvSpPr>
        <p:spPr>
          <a:xfrm>
            <a:off x="514826" y="5787186"/>
            <a:ext cx="3548023" cy="646331"/>
          </a:xfrm>
          <a:prstGeom prst="rect">
            <a:avLst/>
          </a:prstGeom>
          <a:noFill/>
        </p:spPr>
        <p:txBody>
          <a:bodyPr wrap="none" rtlCol="0">
            <a:spAutoFit/>
          </a:bodyPr>
          <a:lstStyle/>
          <a:p>
            <a:r>
              <a:rPr lang="en-US" dirty="0" smtClean="0"/>
              <a:t>Remember the “Schiaparelli Crater”</a:t>
            </a:r>
          </a:p>
          <a:p>
            <a:r>
              <a:rPr lang="en-US" dirty="0" smtClean="0"/>
              <a:t>in “The Martian”</a:t>
            </a:r>
            <a:endParaRPr lang="en-US" dirty="0"/>
          </a:p>
        </p:txBody>
      </p:sp>
      <p:sp>
        <p:nvSpPr>
          <p:cNvPr id="13" name="TextBox 12"/>
          <p:cNvSpPr txBox="1"/>
          <p:nvPr/>
        </p:nvSpPr>
        <p:spPr>
          <a:xfrm>
            <a:off x="3457777" y="4837009"/>
            <a:ext cx="817403" cy="461665"/>
          </a:xfrm>
          <a:prstGeom prst="rect">
            <a:avLst/>
          </a:prstGeom>
          <a:noFill/>
        </p:spPr>
        <p:txBody>
          <a:bodyPr wrap="none" rtlCol="0">
            <a:spAutoFit/>
          </a:bodyPr>
          <a:lstStyle/>
          <a:p>
            <a:r>
              <a:rPr lang="en-US" sz="2400" dirty="0" smtClean="0">
                <a:solidFill>
                  <a:schemeClr val="bg1"/>
                </a:solidFill>
              </a:rPr>
              <a:t>Mars</a:t>
            </a:r>
            <a:endParaRPr lang="en-US" sz="2400" dirty="0">
              <a:solidFill>
                <a:schemeClr val="bg1"/>
              </a:solidFill>
            </a:endParaRPr>
          </a:p>
        </p:txBody>
      </p:sp>
      <p:sp>
        <p:nvSpPr>
          <p:cNvPr id="14" name="TextBox 13"/>
          <p:cNvSpPr txBox="1"/>
          <p:nvPr/>
        </p:nvSpPr>
        <p:spPr>
          <a:xfrm>
            <a:off x="4590111" y="4902769"/>
            <a:ext cx="3069174" cy="830997"/>
          </a:xfrm>
          <a:prstGeom prst="rect">
            <a:avLst/>
          </a:prstGeom>
          <a:noFill/>
        </p:spPr>
        <p:txBody>
          <a:bodyPr wrap="none" rtlCol="0">
            <a:spAutoFit/>
          </a:bodyPr>
          <a:lstStyle/>
          <a:p>
            <a:r>
              <a:rPr lang="en-US" sz="2400" dirty="0" smtClean="0">
                <a:solidFill>
                  <a:schemeClr val="bg1"/>
                </a:solidFill>
              </a:rPr>
              <a:t>Best in SE AK: </a:t>
            </a:r>
            <a:r>
              <a:rPr lang="en-US" sz="2400" dirty="0" err="1" smtClean="0">
                <a:solidFill>
                  <a:schemeClr val="bg1"/>
                </a:solidFill>
              </a:rPr>
              <a:t>IfSAR</a:t>
            </a:r>
            <a:r>
              <a:rPr lang="en-US" sz="2400" dirty="0" smtClean="0">
                <a:solidFill>
                  <a:schemeClr val="bg1"/>
                </a:solidFill>
              </a:rPr>
              <a:t> 5m</a:t>
            </a:r>
          </a:p>
          <a:p>
            <a:r>
              <a:rPr lang="en-US" sz="2400" dirty="0" smtClean="0">
                <a:solidFill>
                  <a:schemeClr val="bg1"/>
                </a:solidFill>
              </a:rPr>
              <a:t>(surface radar product)</a:t>
            </a:r>
            <a:endParaRPr lang="en-US" sz="2400" dirty="0">
              <a:solidFill>
                <a:schemeClr val="bg1"/>
              </a:solidFill>
            </a:endParaRPr>
          </a:p>
        </p:txBody>
      </p:sp>
      <p:sp>
        <p:nvSpPr>
          <p:cNvPr id="15" name="TextBox 14"/>
          <p:cNvSpPr txBox="1"/>
          <p:nvPr/>
        </p:nvSpPr>
        <p:spPr>
          <a:xfrm>
            <a:off x="8035789" y="1871117"/>
            <a:ext cx="3751733" cy="830997"/>
          </a:xfrm>
          <a:prstGeom prst="rect">
            <a:avLst/>
          </a:prstGeom>
          <a:noFill/>
        </p:spPr>
        <p:txBody>
          <a:bodyPr wrap="none" rtlCol="0">
            <a:spAutoFit/>
          </a:bodyPr>
          <a:lstStyle/>
          <a:p>
            <a:r>
              <a:rPr lang="en-US" sz="2400" dirty="0" smtClean="0">
                <a:solidFill>
                  <a:schemeClr val="bg1"/>
                </a:solidFill>
              </a:rPr>
              <a:t>Best in B.C. Trans-Boundary:</a:t>
            </a:r>
          </a:p>
          <a:p>
            <a:r>
              <a:rPr lang="en-US" sz="2400" dirty="0" smtClean="0">
                <a:solidFill>
                  <a:schemeClr val="bg1"/>
                </a:solidFill>
              </a:rPr>
              <a:t>18m (surface radar product)</a:t>
            </a:r>
            <a:endParaRPr lang="en-US" sz="2400" dirty="0">
              <a:solidFill>
                <a:schemeClr val="bg1"/>
              </a:solidFill>
            </a:endParaRPr>
          </a:p>
        </p:txBody>
      </p:sp>
    </p:spTree>
    <p:extLst>
      <p:ext uri="{BB962C8B-B14F-4D97-AF65-F5344CB8AC3E}">
        <p14:creationId xmlns:p14="http://schemas.microsoft.com/office/powerpoint/2010/main" val="1279807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35060202"/>
              </p:ext>
            </p:extLst>
          </p:nvPr>
        </p:nvGraphicFramePr>
        <p:xfrm>
          <a:off x="7967486" y="1735513"/>
          <a:ext cx="3820036" cy="4128271"/>
        </p:xfrm>
        <a:graphic>
          <a:graphicData uri="http://schemas.openxmlformats.org/presentationml/2006/ole">
            <mc:AlternateContent xmlns:mc="http://schemas.openxmlformats.org/markup-compatibility/2006">
              <mc:Choice xmlns:v="urn:schemas-microsoft-com:vml" Requires="v">
                <p:oleObj spid="_x0000_s27670" name="Corel DESIGNER" r:id="rId3" imgW="1750461" imgH="1892430" progId="CorelDESIGNER.Graphic.14">
                  <p:embed/>
                </p:oleObj>
              </mc:Choice>
              <mc:Fallback>
                <p:oleObj name="Corel DESIGNER" r:id="rId3" imgW="1750461" imgH="1892430" progId="CorelDESIGNER.Graphic.14">
                  <p:embed/>
                  <p:pic>
                    <p:nvPicPr>
                      <p:cNvPr id="0" name=""/>
                      <p:cNvPicPr/>
                      <p:nvPr/>
                    </p:nvPicPr>
                    <p:blipFill>
                      <a:blip r:embed="rId4"/>
                      <a:stretch>
                        <a:fillRect/>
                      </a:stretch>
                    </p:blipFill>
                    <p:spPr>
                      <a:xfrm>
                        <a:off x="7967486" y="1735513"/>
                        <a:ext cx="3820036" cy="412827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12309311"/>
              </p:ext>
            </p:extLst>
          </p:nvPr>
        </p:nvGraphicFramePr>
        <p:xfrm>
          <a:off x="4405999" y="1752242"/>
          <a:ext cx="3493184" cy="4097774"/>
        </p:xfrm>
        <a:graphic>
          <a:graphicData uri="http://schemas.openxmlformats.org/presentationml/2006/ole">
            <mc:AlternateContent xmlns:mc="http://schemas.openxmlformats.org/markup-compatibility/2006">
              <mc:Choice xmlns:v="urn:schemas-microsoft-com:vml" Requires="v">
                <p:oleObj spid="_x0000_s27671" name="Corel DESIGNER" r:id="rId5" imgW="1569202" imgH="1840590" progId="CorelDESIGNER.Graphic.14">
                  <p:embed/>
                </p:oleObj>
              </mc:Choice>
              <mc:Fallback>
                <p:oleObj name="Corel DESIGNER" r:id="rId5" imgW="1569202" imgH="1840590" progId="CorelDESIGNER.Graphic.14">
                  <p:embed/>
                  <p:pic>
                    <p:nvPicPr>
                      <p:cNvPr id="0" name=""/>
                      <p:cNvPicPr/>
                      <p:nvPr/>
                    </p:nvPicPr>
                    <p:blipFill>
                      <a:blip r:embed="rId6"/>
                      <a:stretch>
                        <a:fillRect/>
                      </a:stretch>
                    </p:blipFill>
                    <p:spPr>
                      <a:xfrm>
                        <a:off x="4405999" y="1752242"/>
                        <a:ext cx="3493184" cy="4097774"/>
                      </a:xfrm>
                      <a:prstGeom prst="rect">
                        <a:avLst/>
                      </a:prstGeom>
                    </p:spPr>
                  </p:pic>
                </p:oleObj>
              </mc:Fallback>
            </mc:AlternateContent>
          </a:graphicData>
        </a:graphic>
      </p:graphicFrame>
      <p:sp>
        <p:nvSpPr>
          <p:cNvPr id="8" name="TextBox 7"/>
          <p:cNvSpPr txBox="1"/>
          <p:nvPr/>
        </p:nvSpPr>
        <p:spPr>
          <a:xfrm>
            <a:off x="213584" y="216872"/>
            <a:ext cx="11597214" cy="830997"/>
          </a:xfrm>
          <a:prstGeom prst="rect">
            <a:avLst/>
          </a:prstGeom>
          <a:noFill/>
        </p:spPr>
        <p:txBody>
          <a:bodyPr wrap="none" rtlCol="0">
            <a:spAutoFit/>
          </a:bodyPr>
          <a:lstStyle/>
          <a:p>
            <a:r>
              <a:rPr lang="en-US" sz="2400" b="1" dirty="0" smtClean="0"/>
              <a:t>Answer: Because the U.S. and Canadian Governments consider LiDAR in remote areas like</a:t>
            </a:r>
          </a:p>
          <a:p>
            <a:r>
              <a:rPr lang="en-US" sz="2400" b="1" dirty="0" smtClean="0"/>
              <a:t>Alaska and northern British Columbia too expensive and thus unaffordable.</a:t>
            </a:r>
            <a:endParaRPr lang="en-US" sz="2400" b="1" dirty="0"/>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826" y="1752242"/>
            <a:ext cx="3760354" cy="4034944"/>
          </a:xfrm>
          <a:prstGeom prst="rect">
            <a:avLst/>
          </a:prstGeom>
        </p:spPr>
      </p:pic>
      <p:sp>
        <p:nvSpPr>
          <p:cNvPr id="12" name="TextBox 11"/>
          <p:cNvSpPr txBox="1"/>
          <p:nvPr/>
        </p:nvSpPr>
        <p:spPr>
          <a:xfrm>
            <a:off x="514826" y="5787186"/>
            <a:ext cx="3548023" cy="646331"/>
          </a:xfrm>
          <a:prstGeom prst="rect">
            <a:avLst/>
          </a:prstGeom>
          <a:noFill/>
        </p:spPr>
        <p:txBody>
          <a:bodyPr wrap="none" rtlCol="0">
            <a:spAutoFit/>
          </a:bodyPr>
          <a:lstStyle/>
          <a:p>
            <a:r>
              <a:rPr lang="en-US" dirty="0" smtClean="0"/>
              <a:t>Remember the “Schiaparelli Crater”</a:t>
            </a:r>
          </a:p>
          <a:p>
            <a:r>
              <a:rPr lang="en-US" dirty="0" smtClean="0"/>
              <a:t>in “The Martian”</a:t>
            </a:r>
            <a:endParaRPr lang="en-US" dirty="0"/>
          </a:p>
        </p:txBody>
      </p:sp>
      <p:sp>
        <p:nvSpPr>
          <p:cNvPr id="13" name="TextBox 12"/>
          <p:cNvSpPr txBox="1"/>
          <p:nvPr/>
        </p:nvSpPr>
        <p:spPr>
          <a:xfrm>
            <a:off x="3457777" y="4837009"/>
            <a:ext cx="817403" cy="461665"/>
          </a:xfrm>
          <a:prstGeom prst="rect">
            <a:avLst/>
          </a:prstGeom>
          <a:noFill/>
        </p:spPr>
        <p:txBody>
          <a:bodyPr wrap="none" rtlCol="0">
            <a:spAutoFit/>
          </a:bodyPr>
          <a:lstStyle/>
          <a:p>
            <a:r>
              <a:rPr lang="en-US" sz="2400" dirty="0" smtClean="0">
                <a:solidFill>
                  <a:schemeClr val="bg1"/>
                </a:solidFill>
              </a:rPr>
              <a:t>Mars</a:t>
            </a:r>
            <a:endParaRPr lang="en-US" sz="2400" dirty="0">
              <a:solidFill>
                <a:schemeClr val="bg1"/>
              </a:solidFill>
            </a:endParaRPr>
          </a:p>
        </p:txBody>
      </p:sp>
      <p:sp>
        <p:nvSpPr>
          <p:cNvPr id="14" name="TextBox 13"/>
          <p:cNvSpPr txBox="1"/>
          <p:nvPr/>
        </p:nvSpPr>
        <p:spPr>
          <a:xfrm>
            <a:off x="4590111" y="4902769"/>
            <a:ext cx="3069174" cy="830997"/>
          </a:xfrm>
          <a:prstGeom prst="rect">
            <a:avLst/>
          </a:prstGeom>
          <a:noFill/>
        </p:spPr>
        <p:txBody>
          <a:bodyPr wrap="none" rtlCol="0">
            <a:spAutoFit/>
          </a:bodyPr>
          <a:lstStyle/>
          <a:p>
            <a:r>
              <a:rPr lang="en-US" sz="2400" dirty="0" smtClean="0">
                <a:solidFill>
                  <a:schemeClr val="bg1"/>
                </a:solidFill>
              </a:rPr>
              <a:t>Best in SE AK: </a:t>
            </a:r>
            <a:r>
              <a:rPr lang="en-US" sz="2400" dirty="0" err="1" smtClean="0">
                <a:solidFill>
                  <a:schemeClr val="bg1"/>
                </a:solidFill>
              </a:rPr>
              <a:t>IfSAR</a:t>
            </a:r>
            <a:r>
              <a:rPr lang="en-US" sz="2400" dirty="0" smtClean="0">
                <a:solidFill>
                  <a:schemeClr val="bg1"/>
                </a:solidFill>
              </a:rPr>
              <a:t> 5m</a:t>
            </a:r>
          </a:p>
          <a:p>
            <a:r>
              <a:rPr lang="en-US" sz="2400" dirty="0" smtClean="0">
                <a:solidFill>
                  <a:schemeClr val="bg1"/>
                </a:solidFill>
              </a:rPr>
              <a:t>(surface radar product)</a:t>
            </a:r>
            <a:endParaRPr lang="en-US" sz="2400" dirty="0">
              <a:solidFill>
                <a:schemeClr val="bg1"/>
              </a:solidFill>
            </a:endParaRPr>
          </a:p>
        </p:txBody>
      </p:sp>
      <p:sp>
        <p:nvSpPr>
          <p:cNvPr id="15" name="TextBox 14"/>
          <p:cNvSpPr txBox="1"/>
          <p:nvPr/>
        </p:nvSpPr>
        <p:spPr>
          <a:xfrm>
            <a:off x="8035789" y="1871117"/>
            <a:ext cx="3751733" cy="830997"/>
          </a:xfrm>
          <a:prstGeom prst="rect">
            <a:avLst/>
          </a:prstGeom>
          <a:noFill/>
        </p:spPr>
        <p:txBody>
          <a:bodyPr wrap="none" rtlCol="0">
            <a:spAutoFit/>
          </a:bodyPr>
          <a:lstStyle/>
          <a:p>
            <a:r>
              <a:rPr lang="en-US" sz="2400" dirty="0" smtClean="0">
                <a:solidFill>
                  <a:schemeClr val="bg1"/>
                </a:solidFill>
              </a:rPr>
              <a:t>Best in B.C. Trans-Boundary:</a:t>
            </a:r>
          </a:p>
          <a:p>
            <a:r>
              <a:rPr lang="en-US" sz="2400" dirty="0" smtClean="0">
                <a:solidFill>
                  <a:schemeClr val="bg1"/>
                </a:solidFill>
              </a:rPr>
              <a:t>18m (surface radar product)</a:t>
            </a:r>
            <a:endParaRPr lang="en-US" sz="2400" dirty="0">
              <a:solidFill>
                <a:schemeClr val="bg1"/>
              </a:solidFill>
            </a:endParaRPr>
          </a:p>
        </p:txBody>
      </p:sp>
    </p:spTree>
    <p:extLst>
      <p:ext uri="{BB962C8B-B14F-4D97-AF65-F5344CB8AC3E}">
        <p14:creationId xmlns:p14="http://schemas.microsoft.com/office/powerpoint/2010/main" val="39695105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47521" y="610775"/>
            <a:ext cx="4732449" cy="369332"/>
          </a:xfrm>
          <a:prstGeom prst="rect">
            <a:avLst/>
          </a:prstGeom>
        </p:spPr>
        <p:txBody>
          <a:bodyPr wrap="none">
            <a:spAutoFit/>
          </a:bodyPr>
          <a:lstStyle/>
          <a:p>
            <a:r>
              <a:rPr lang="en-US" b="1" dirty="0"/>
              <a:t>Salmon stream abundance by density (km km</a:t>
            </a:r>
            <a:r>
              <a:rPr lang="en-US" b="1" baseline="30000" dirty="0"/>
              <a:t>-2</a:t>
            </a:r>
            <a:r>
              <a:rPr lang="en-US" b="1" dirty="0"/>
              <a:t>)</a:t>
            </a:r>
          </a:p>
        </p:txBody>
      </p:sp>
      <p:sp>
        <p:nvSpPr>
          <p:cNvPr id="9" name="Rectangle 8"/>
          <p:cNvSpPr/>
          <p:nvPr/>
        </p:nvSpPr>
        <p:spPr>
          <a:xfrm>
            <a:off x="224427" y="584416"/>
            <a:ext cx="4612225" cy="369332"/>
          </a:xfrm>
          <a:prstGeom prst="rect">
            <a:avLst/>
          </a:prstGeom>
        </p:spPr>
        <p:txBody>
          <a:bodyPr wrap="none">
            <a:spAutoFit/>
          </a:bodyPr>
          <a:lstStyle/>
          <a:p>
            <a:r>
              <a:rPr lang="en-US" b="1" dirty="0"/>
              <a:t>Abundance of all streams by density (km km</a:t>
            </a:r>
            <a:r>
              <a:rPr lang="en-US" b="1" baseline="30000" dirty="0"/>
              <a:t>-2</a:t>
            </a:r>
            <a:r>
              <a:rPr lang="en-US" b="1" dirty="0"/>
              <a:t>)</a:t>
            </a:r>
          </a:p>
        </p:txBody>
      </p:sp>
      <p:sp>
        <p:nvSpPr>
          <p:cNvPr id="11" name="Rectangle 10"/>
          <p:cNvSpPr/>
          <p:nvPr/>
        </p:nvSpPr>
        <p:spPr>
          <a:xfrm>
            <a:off x="6096000" y="4514416"/>
            <a:ext cx="6096000" cy="923330"/>
          </a:xfrm>
          <a:prstGeom prst="rect">
            <a:avLst/>
          </a:prstGeom>
        </p:spPr>
        <p:txBody>
          <a:bodyPr>
            <a:spAutoFit/>
          </a:bodyPr>
          <a:lstStyle/>
          <a:p>
            <a:r>
              <a:rPr lang="en-US" dirty="0"/>
              <a:t>Potential salmon streams, predicted using synthetic river </a:t>
            </a:r>
            <a:r>
              <a:rPr lang="en-US" dirty="0" smtClean="0"/>
              <a:t>networks derived </a:t>
            </a:r>
            <a:r>
              <a:rPr lang="en-US" dirty="0"/>
              <a:t>from DEMs and by gradient barriers and models</a:t>
            </a:r>
          </a:p>
        </p:txBody>
      </p:sp>
      <p:sp>
        <p:nvSpPr>
          <p:cNvPr id="12" name="TextBox 11"/>
          <p:cNvSpPr txBox="1"/>
          <p:nvPr/>
        </p:nvSpPr>
        <p:spPr>
          <a:xfrm>
            <a:off x="5806169" y="4533748"/>
            <a:ext cx="403654" cy="461665"/>
          </a:xfrm>
          <a:prstGeom prst="rect">
            <a:avLst/>
          </a:prstGeom>
          <a:noFill/>
        </p:spPr>
        <p:txBody>
          <a:bodyPr wrap="square" rtlCol="0">
            <a:spAutoFit/>
          </a:bodyPr>
          <a:lstStyle/>
          <a:p>
            <a:r>
              <a:rPr lang="en-US" sz="2400" dirty="0" smtClean="0"/>
              <a:t>*</a:t>
            </a:r>
            <a:endParaRPr lang="en-US" sz="2400" dirty="0"/>
          </a:p>
        </p:txBody>
      </p:sp>
      <p:sp>
        <p:nvSpPr>
          <p:cNvPr id="13" name="Rectangle 12"/>
          <p:cNvSpPr/>
          <p:nvPr/>
        </p:nvSpPr>
        <p:spPr>
          <a:xfrm>
            <a:off x="6096000" y="5556855"/>
            <a:ext cx="5100051" cy="923330"/>
          </a:xfrm>
          <a:prstGeom prst="rect">
            <a:avLst/>
          </a:prstGeom>
        </p:spPr>
        <p:txBody>
          <a:bodyPr wrap="none">
            <a:spAutoFit/>
          </a:bodyPr>
          <a:lstStyle/>
          <a:p>
            <a:r>
              <a:rPr lang="en-US" dirty="0"/>
              <a:t>B.C. = British Columbia (Stikine, </a:t>
            </a:r>
            <a:r>
              <a:rPr lang="en-US" dirty="0" err="1"/>
              <a:t>Taku</a:t>
            </a:r>
            <a:r>
              <a:rPr lang="en-US" dirty="0"/>
              <a:t>, &amp; </a:t>
            </a:r>
            <a:r>
              <a:rPr lang="en-US" dirty="0" err="1"/>
              <a:t>Unuk</a:t>
            </a:r>
            <a:r>
              <a:rPr lang="en-US" dirty="0"/>
              <a:t> Rivers</a:t>
            </a:r>
            <a:r>
              <a:rPr lang="en-US" dirty="0" smtClean="0"/>
              <a:t>)</a:t>
            </a:r>
            <a:br>
              <a:rPr lang="en-US" dirty="0" smtClean="0"/>
            </a:br>
            <a:r>
              <a:rPr lang="en-US" dirty="0" smtClean="0"/>
              <a:t>B.C.</a:t>
            </a:r>
            <a:r>
              <a:rPr lang="en-US" baseline="30000" dirty="0" smtClean="0"/>
              <a:t>1</a:t>
            </a:r>
            <a:r>
              <a:rPr lang="en-US" dirty="0" smtClean="0"/>
              <a:t> = B.C. 1:50,000 Provincial stream layer</a:t>
            </a:r>
            <a:br>
              <a:rPr lang="en-US" dirty="0" smtClean="0"/>
            </a:br>
            <a:r>
              <a:rPr lang="en-US" dirty="0" smtClean="0"/>
              <a:t>B.C.</a:t>
            </a:r>
            <a:r>
              <a:rPr lang="en-US" baseline="30000" dirty="0" smtClean="0"/>
              <a:t>2</a:t>
            </a:r>
            <a:r>
              <a:rPr lang="en-US" dirty="0" smtClean="0"/>
              <a:t> = Streams derived from B.C. 18m DEM</a:t>
            </a:r>
            <a:endParaRPr lang="en-US" dirty="0"/>
          </a:p>
        </p:txBody>
      </p:sp>
      <p:sp>
        <p:nvSpPr>
          <p:cNvPr id="2" name="TextBox 1"/>
          <p:cNvSpPr txBox="1"/>
          <p:nvPr/>
        </p:nvSpPr>
        <p:spPr>
          <a:xfrm>
            <a:off x="223324" y="5004940"/>
            <a:ext cx="5222263" cy="707886"/>
          </a:xfrm>
          <a:prstGeom prst="rect">
            <a:avLst/>
          </a:prstGeom>
          <a:noFill/>
        </p:spPr>
        <p:txBody>
          <a:bodyPr wrap="none" rtlCol="0">
            <a:spAutoFit/>
          </a:bodyPr>
          <a:lstStyle/>
          <a:p>
            <a:r>
              <a:rPr lang="en-US" sz="2000" b="1" dirty="0" smtClean="0"/>
              <a:t>Histograms showing the relative differences in</a:t>
            </a:r>
          </a:p>
          <a:p>
            <a:r>
              <a:rPr lang="en-US" sz="2000" b="1" dirty="0" smtClean="0"/>
              <a:t>mapped streams (all) and salmon habitats only.</a:t>
            </a:r>
            <a:endParaRPr lang="en-US" sz="2000" b="1" dirty="0"/>
          </a:p>
        </p:txBody>
      </p:sp>
      <p:sp>
        <p:nvSpPr>
          <p:cNvPr id="23" name="TextBox 22"/>
          <p:cNvSpPr txBox="1"/>
          <p:nvPr/>
        </p:nvSpPr>
        <p:spPr>
          <a:xfrm>
            <a:off x="389558" y="4440796"/>
            <a:ext cx="403654" cy="461665"/>
          </a:xfrm>
          <a:prstGeom prst="rect">
            <a:avLst/>
          </a:prstGeom>
          <a:noFill/>
        </p:spPr>
        <p:txBody>
          <a:bodyPr wrap="square" rtlCol="0">
            <a:spAutoFit/>
          </a:bodyPr>
          <a:lstStyle/>
          <a:p>
            <a:r>
              <a:rPr lang="en-US" sz="2400" dirty="0" smtClean="0"/>
              <a:t>*</a:t>
            </a:r>
            <a:endParaRPr lang="en-US" sz="2400" dirty="0"/>
          </a:p>
        </p:txBody>
      </p:sp>
      <p:sp>
        <p:nvSpPr>
          <p:cNvPr id="24" name="Rectangle 23"/>
          <p:cNvSpPr/>
          <p:nvPr/>
        </p:nvSpPr>
        <p:spPr>
          <a:xfrm>
            <a:off x="591385" y="4423055"/>
            <a:ext cx="6096000" cy="646331"/>
          </a:xfrm>
          <a:prstGeom prst="rect">
            <a:avLst/>
          </a:prstGeom>
        </p:spPr>
        <p:txBody>
          <a:bodyPr>
            <a:spAutoFit/>
          </a:bodyPr>
          <a:lstStyle/>
          <a:p>
            <a:r>
              <a:rPr lang="en-US" dirty="0" smtClean="0"/>
              <a:t>Stream networks derived from DEMs</a:t>
            </a:r>
          </a:p>
          <a:p>
            <a:r>
              <a:rPr lang="en-US" dirty="0" smtClean="0"/>
              <a:t>Cartographic stream layers (existing map products)</a:t>
            </a:r>
            <a:endParaRPr lang="en-US" dirty="0"/>
          </a:p>
        </p:txBody>
      </p:sp>
      <p:sp>
        <p:nvSpPr>
          <p:cNvPr id="26" name="TextBox 25"/>
          <p:cNvSpPr txBox="1"/>
          <p:nvPr/>
        </p:nvSpPr>
        <p:spPr>
          <a:xfrm>
            <a:off x="389558" y="4671628"/>
            <a:ext cx="403654" cy="461665"/>
          </a:xfrm>
          <a:prstGeom prst="rect">
            <a:avLst/>
          </a:prstGeom>
          <a:noFill/>
        </p:spPr>
        <p:txBody>
          <a:bodyPr wrap="square" rtlCol="0">
            <a:spAutoFit/>
          </a:bodyPr>
          <a:lstStyle/>
          <a:p>
            <a:r>
              <a:rPr lang="en-US" sz="2400" dirty="0" smtClean="0"/>
              <a:t>x</a:t>
            </a:r>
            <a:endParaRPr lang="en-US" sz="2400" dirty="0"/>
          </a:p>
        </p:txBody>
      </p:sp>
      <p:graphicFrame>
        <p:nvGraphicFramePr>
          <p:cNvPr id="33" name="Chart 32"/>
          <p:cNvGraphicFramePr>
            <a:graphicFrameLocks/>
          </p:cNvGraphicFramePr>
          <p:nvPr>
            <p:extLst>
              <p:ext uri="{D42A27DB-BD31-4B8C-83A1-F6EECF244321}">
                <p14:modId xmlns:p14="http://schemas.microsoft.com/office/powerpoint/2010/main" val="2869707265"/>
              </p:ext>
            </p:extLst>
          </p:nvPr>
        </p:nvGraphicFramePr>
        <p:xfrm>
          <a:off x="201863" y="1034250"/>
          <a:ext cx="5476412" cy="3319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4" name="Chart 33"/>
          <p:cNvGraphicFramePr>
            <a:graphicFrameLocks/>
          </p:cNvGraphicFramePr>
          <p:nvPr>
            <p:extLst>
              <p:ext uri="{D42A27DB-BD31-4B8C-83A1-F6EECF244321}">
                <p14:modId xmlns:p14="http://schemas.microsoft.com/office/powerpoint/2010/main" val="4249395442"/>
              </p:ext>
            </p:extLst>
          </p:nvPr>
        </p:nvGraphicFramePr>
        <p:xfrm>
          <a:off x="6150022" y="1038272"/>
          <a:ext cx="5466722" cy="3277117"/>
        </p:xfrm>
        <a:graphic>
          <a:graphicData uri="http://schemas.openxmlformats.org/drawingml/2006/chart">
            <c:chart xmlns:c="http://schemas.openxmlformats.org/drawingml/2006/chart" xmlns:r="http://schemas.openxmlformats.org/officeDocument/2006/relationships" r:id="rId3"/>
          </a:graphicData>
        </a:graphic>
      </p:graphicFrame>
      <p:sp>
        <p:nvSpPr>
          <p:cNvPr id="35" name="TextBox 34"/>
          <p:cNvSpPr txBox="1"/>
          <p:nvPr/>
        </p:nvSpPr>
        <p:spPr>
          <a:xfrm>
            <a:off x="2321988" y="3543267"/>
            <a:ext cx="417102" cy="369332"/>
          </a:xfrm>
          <a:prstGeom prst="rect">
            <a:avLst/>
          </a:prstGeom>
          <a:noFill/>
        </p:spPr>
        <p:txBody>
          <a:bodyPr wrap="none" rtlCol="0">
            <a:spAutoFit/>
          </a:bodyPr>
          <a:lstStyle/>
          <a:p>
            <a:r>
              <a:rPr lang="en-US" dirty="0" err="1" smtClean="0"/>
              <a:t>na</a:t>
            </a:r>
            <a:endParaRPr lang="en-US" dirty="0"/>
          </a:p>
        </p:txBody>
      </p:sp>
      <p:sp>
        <p:nvSpPr>
          <p:cNvPr id="36" name="TextBox 35"/>
          <p:cNvSpPr txBox="1"/>
          <p:nvPr/>
        </p:nvSpPr>
        <p:spPr>
          <a:xfrm>
            <a:off x="4324554" y="1984332"/>
            <a:ext cx="403654" cy="461665"/>
          </a:xfrm>
          <a:prstGeom prst="rect">
            <a:avLst/>
          </a:prstGeom>
          <a:noFill/>
        </p:spPr>
        <p:txBody>
          <a:bodyPr wrap="square" rtlCol="0">
            <a:spAutoFit/>
          </a:bodyPr>
          <a:lstStyle/>
          <a:p>
            <a:r>
              <a:rPr lang="en-US" sz="2400" dirty="0" smtClean="0"/>
              <a:t>*</a:t>
            </a:r>
            <a:endParaRPr lang="en-US" sz="2400" dirty="0"/>
          </a:p>
        </p:txBody>
      </p:sp>
      <p:sp>
        <p:nvSpPr>
          <p:cNvPr id="37" name="TextBox 36"/>
          <p:cNvSpPr txBox="1"/>
          <p:nvPr/>
        </p:nvSpPr>
        <p:spPr>
          <a:xfrm>
            <a:off x="2970833" y="2215165"/>
            <a:ext cx="403654" cy="461665"/>
          </a:xfrm>
          <a:prstGeom prst="rect">
            <a:avLst/>
          </a:prstGeom>
          <a:noFill/>
        </p:spPr>
        <p:txBody>
          <a:bodyPr wrap="square" rtlCol="0">
            <a:spAutoFit/>
          </a:bodyPr>
          <a:lstStyle/>
          <a:p>
            <a:r>
              <a:rPr lang="en-US" sz="2400" dirty="0" smtClean="0"/>
              <a:t>*</a:t>
            </a:r>
            <a:endParaRPr lang="en-US" sz="2400" dirty="0"/>
          </a:p>
        </p:txBody>
      </p:sp>
      <p:sp>
        <p:nvSpPr>
          <p:cNvPr id="38" name="TextBox 37"/>
          <p:cNvSpPr txBox="1"/>
          <p:nvPr/>
        </p:nvSpPr>
        <p:spPr>
          <a:xfrm>
            <a:off x="971998" y="2772940"/>
            <a:ext cx="403654" cy="461665"/>
          </a:xfrm>
          <a:prstGeom prst="rect">
            <a:avLst/>
          </a:prstGeom>
          <a:noFill/>
        </p:spPr>
        <p:txBody>
          <a:bodyPr wrap="square" rtlCol="0">
            <a:spAutoFit/>
          </a:bodyPr>
          <a:lstStyle/>
          <a:p>
            <a:r>
              <a:rPr lang="en-US" sz="2400" dirty="0" smtClean="0"/>
              <a:t>*</a:t>
            </a:r>
            <a:endParaRPr lang="en-US" sz="2400" dirty="0"/>
          </a:p>
        </p:txBody>
      </p:sp>
      <p:sp>
        <p:nvSpPr>
          <p:cNvPr id="39" name="TextBox 38"/>
          <p:cNvSpPr txBox="1"/>
          <p:nvPr/>
        </p:nvSpPr>
        <p:spPr>
          <a:xfrm>
            <a:off x="3691824" y="2722308"/>
            <a:ext cx="284052" cy="369332"/>
          </a:xfrm>
          <a:prstGeom prst="rect">
            <a:avLst/>
          </a:prstGeom>
          <a:noFill/>
        </p:spPr>
        <p:txBody>
          <a:bodyPr wrap="none" rtlCol="0">
            <a:spAutoFit/>
          </a:bodyPr>
          <a:lstStyle/>
          <a:p>
            <a:r>
              <a:rPr lang="en-US" dirty="0" smtClean="0"/>
              <a:t>x</a:t>
            </a:r>
            <a:endParaRPr lang="en-US" dirty="0"/>
          </a:p>
        </p:txBody>
      </p:sp>
      <p:sp>
        <p:nvSpPr>
          <p:cNvPr id="40" name="TextBox 39"/>
          <p:cNvSpPr txBox="1"/>
          <p:nvPr/>
        </p:nvSpPr>
        <p:spPr>
          <a:xfrm>
            <a:off x="1705373" y="2772951"/>
            <a:ext cx="284052" cy="369332"/>
          </a:xfrm>
          <a:prstGeom prst="rect">
            <a:avLst/>
          </a:prstGeom>
          <a:noFill/>
        </p:spPr>
        <p:txBody>
          <a:bodyPr wrap="none" rtlCol="0">
            <a:spAutoFit/>
          </a:bodyPr>
          <a:lstStyle/>
          <a:p>
            <a:r>
              <a:rPr lang="en-US" dirty="0" smtClean="0"/>
              <a:t>x</a:t>
            </a:r>
            <a:endParaRPr lang="en-US" dirty="0"/>
          </a:p>
        </p:txBody>
      </p:sp>
      <p:sp>
        <p:nvSpPr>
          <p:cNvPr id="41" name="TextBox 40"/>
          <p:cNvSpPr txBox="1"/>
          <p:nvPr/>
        </p:nvSpPr>
        <p:spPr>
          <a:xfrm>
            <a:off x="5039004" y="980107"/>
            <a:ext cx="403654" cy="461665"/>
          </a:xfrm>
          <a:prstGeom prst="rect">
            <a:avLst/>
          </a:prstGeom>
          <a:noFill/>
        </p:spPr>
        <p:txBody>
          <a:bodyPr wrap="square" rtlCol="0">
            <a:spAutoFit/>
          </a:bodyPr>
          <a:lstStyle/>
          <a:p>
            <a:r>
              <a:rPr lang="en-US" sz="2400" dirty="0" smtClean="0"/>
              <a:t>*</a:t>
            </a:r>
            <a:endParaRPr lang="en-US" sz="2400" dirty="0"/>
          </a:p>
        </p:txBody>
      </p:sp>
      <p:sp>
        <p:nvSpPr>
          <p:cNvPr id="42" name="TextBox 41"/>
          <p:cNvSpPr txBox="1"/>
          <p:nvPr/>
        </p:nvSpPr>
        <p:spPr>
          <a:xfrm>
            <a:off x="6931074" y="2716017"/>
            <a:ext cx="403654" cy="461665"/>
          </a:xfrm>
          <a:prstGeom prst="rect">
            <a:avLst/>
          </a:prstGeom>
          <a:noFill/>
        </p:spPr>
        <p:txBody>
          <a:bodyPr wrap="square" rtlCol="0">
            <a:spAutoFit/>
          </a:bodyPr>
          <a:lstStyle/>
          <a:p>
            <a:r>
              <a:rPr lang="en-US" sz="2400" dirty="0" smtClean="0"/>
              <a:t>*</a:t>
            </a:r>
            <a:endParaRPr lang="en-US" sz="2400" dirty="0"/>
          </a:p>
        </p:txBody>
      </p:sp>
      <p:sp>
        <p:nvSpPr>
          <p:cNvPr id="43" name="TextBox 42"/>
          <p:cNvSpPr txBox="1"/>
          <p:nvPr/>
        </p:nvSpPr>
        <p:spPr>
          <a:xfrm>
            <a:off x="8948073" y="2693805"/>
            <a:ext cx="403654" cy="461665"/>
          </a:xfrm>
          <a:prstGeom prst="rect">
            <a:avLst/>
          </a:prstGeom>
          <a:noFill/>
        </p:spPr>
        <p:txBody>
          <a:bodyPr wrap="square" rtlCol="0">
            <a:spAutoFit/>
          </a:bodyPr>
          <a:lstStyle/>
          <a:p>
            <a:r>
              <a:rPr lang="en-US" sz="2400" dirty="0" smtClean="0"/>
              <a:t>*</a:t>
            </a:r>
            <a:endParaRPr lang="en-US" sz="2400" dirty="0"/>
          </a:p>
        </p:txBody>
      </p:sp>
      <p:sp>
        <p:nvSpPr>
          <p:cNvPr id="44" name="TextBox 43"/>
          <p:cNvSpPr txBox="1"/>
          <p:nvPr/>
        </p:nvSpPr>
        <p:spPr>
          <a:xfrm>
            <a:off x="10264348" y="2924637"/>
            <a:ext cx="403654" cy="461665"/>
          </a:xfrm>
          <a:prstGeom prst="rect">
            <a:avLst/>
          </a:prstGeom>
          <a:noFill/>
        </p:spPr>
        <p:txBody>
          <a:bodyPr wrap="square" rtlCol="0">
            <a:spAutoFit/>
          </a:bodyPr>
          <a:lstStyle/>
          <a:p>
            <a:r>
              <a:rPr lang="en-US" sz="2400" dirty="0" smtClean="0"/>
              <a:t>*</a:t>
            </a:r>
            <a:endParaRPr lang="en-US" sz="2400" dirty="0"/>
          </a:p>
        </p:txBody>
      </p:sp>
      <p:sp>
        <p:nvSpPr>
          <p:cNvPr id="45" name="TextBox 44"/>
          <p:cNvSpPr txBox="1"/>
          <p:nvPr/>
        </p:nvSpPr>
        <p:spPr>
          <a:xfrm>
            <a:off x="7619596" y="2537642"/>
            <a:ext cx="284052" cy="369332"/>
          </a:xfrm>
          <a:prstGeom prst="rect">
            <a:avLst/>
          </a:prstGeom>
          <a:noFill/>
        </p:spPr>
        <p:txBody>
          <a:bodyPr wrap="none" rtlCol="0">
            <a:spAutoFit/>
          </a:bodyPr>
          <a:lstStyle/>
          <a:p>
            <a:r>
              <a:rPr lang="en-US" dirty="0" smtClean="0"/>
              <a:t>x</a:t>
            </a:r>
            <a:endParaRPr lang="en-US" dirty="0"/>
          </a:p>
        </p:txBody>
      </p:sp>
      <p:sp>
        <p:nvSpPr>
          <p:cNvPr id="46" name="TextBox 45"/>
          <p:cNvSpPr txBox="1"/>
          <p:nvPr/>
        </p:nvSpPr>
        <p:spPr>
          <a:xfrm>
            <a:off x="8361973" y="2946850"/>
            <a:ext cx="284052" cy="369332"/>
          </a:xfrm>
          <a:prstGeom prst="rect">
            <a:avLst/>
          </a:prstGeom>
          <a:noFill/>
        </p:spPr>
        <p:txBody>
          <a:bodyPr wrap="none" rtlCol="0">
            <a:spAutoFit/>
          </a:bodyPr>
          <a:lstStyle/>
          <a:p>
            <a:r>
              <a:rPr lang="en-US" dirty="0" smtClean="0"/>
              <a:t>x</a:t>
            </a:r>
            <a:endParaRPr lang="en-US" dirty="0"/>
          </a:p>
        </p:txBody>
      </p:sp>
      <p:sp>
        <p:nvSpPr>
          <p:cNvPr id="47" name="TextBox 46"/>
          <p:cNvSpPr txBox="1"/>
          <p:nvPr/>
        </p:nvSpPr>
        <p:spPr>
          <a:xfrm>
            <a:off x="9619416" y="2946850"/>
            <a:ext cx="284052" cy="369332"/>
          </a:xfrm>
          <a:prstGeom prst="rect">
            <a:avLst/>
          </a:prstGeom>
          <a:noFill/>
        </p:spPr>
        <p:txBody>
          <a:bodyPr wrap="none" rtlCol="0">
            <a:spAutoFit/>
          </a:bodyPr>
          <a:lstStyle/>
          <a:p>
            <a:r>
              <a:rPr lang="en-US" dirty="0" smtClean="0"/>
              <a:t>x</a:t>
            </a:r>
            <a:endParaRPr lang="en-US" dirty="0"/>
          </a:p>
        </p:txBody>
      </p:sp>
      <p:sp>
        <p:nvSpPr>
          <p:cNvPr id="48" name="TextBox 47"/>
          <p:cNvSpPr txBox="1"/>
          <p:nvPr/>
        </p:nvSpPr>
        <p:spPr>
          <a:xfrm>
            <a:off x="9903468" y="3779384"/>
            <a:ext cx="301686" cy="369332"/>
          </a:xfrm>
          <a:prstGeom prst="rect">
            <a:avLst/>
          </a:prstGeom>
          <a:noFill/>
        </p:spPr>
        <p:txBody>
          <a:bodyPr wrap="none" rtlCol="0">
            <a:spAutoFit/>
          </a:bodyPr>
          <a:lstStyle/>
          <a:p>
            <a:r>
              <a:rPr lang="en-US" dirty="0" smtClean="0"/>
              <a:t>1</a:t>
            </a:r>
            <a:endParaRPr lang="en-US" dirty="0"/>
          </a:p>
        </p:txBody>
      </p:sp>
      <p:sp>
        <p:nvSpPr>
          <p:cNvPr id="49" name="TextBox 48"/>
          <p:cNvSpPr txBox="1"/>
          <p:nvPr/>
        </p:nvSpPr>
        <p:spPr>
          <a:xfrm>
            <a:off x="10517159" y="3750920"/>
            <a:ext cx="301686" cy="369332"/>
          </a:xfrm>
          <a:prstGeom prst="rect">
            <a:avLst/>
          </a:prstGeom>
          <a:noFill/>
        </p:spPr>
        <p:txBody>
          <a:bodyPr wrap="none" rtlCol="0">
            <a:spAutoFit/>
          </a:bodyPr>
          <a:lstStyle/>
          <a:p>
            <a:r>
              <a:rPr lang="en-US" dirty="0"/>
              <a:t>2</a:t>
            </a:r>
          </a:p>
        </p:txBody>
      </p:sp>
      <p:sp>
        <p:nvSpPr>
          <p:cNvPr id="50" name="TextBox 49"/>
          <p:cNvSpPr txBox="1"/>
          <p:nvPr/>
        </p:nvSpPr>
        <p:spPr>
          <a:xfrm>
            <a:off x="10994224" y="998608"/>
            <a:ext cx="403654" cy="461665"/>
          </a:xfrm>
          <a:prstGeom prst="rect">
            <a:avLst/>
          </a:prstGeom>
          <a:noFill/>
        </p:spPr>
        <p:txBody>
          <a:bodyPr wrap="square" rtlCol="0">
            <a:spAutoFit/>
          </a:bodyPr>
          <a:lstStyle/>
          <a:p>
            <a:r>
              <a:rPr lang="en-US" sz="2400" dirty="0" smtClean="0"/>
              <a:t>*</a:t>
            </a:r>
            <a:endParaRPr lang="en-US" sz="2400" dirty="0"/>
          </a:p>
        </p:txBody>
      </p:sp>
      <p:sp>
        <p:nvSpPr>
          <p:cNvPr id="29" name="TextBox 28"/>
          <p:cNvSpPr txBox="1"/>
          <p:nvPr/>
        </p:nvSpPr>
        <p:spPr>
          <a:xfrm>
            <a:off x="3906996" y="3784836"/>
            <a:ext cx="301686" cy="369332"/>
          </a:xfrm>
          <a:prstGeom prst="rect">
            <a:avLst/>
          </a:prstGeom>
          <a:noFill/>
        </p:spPr>
        <p:txBody>
          <a:bodyPr wrap="none" rtlCol="0">
            <a:spAutoFit/>
          </a:bodyPr>
          <a:lstStyle/>
          <a:p>
            <a:r>
              <a:rPr lang="en-US" dirty="0" smtClean="0"/>
              <a:t>1</a:t>
            </a:r>
            <a:endParaRPr lang="en-US" dirty="0"/>
          </a:p>
        </p:txBody>
      </p:sp>
      <p:sp>
        <p:nvSpPr>
          <p:cNvPr id="30" name="TextBox 29"/>
          <p:cNvSpPr txBox="1"/>
          <p:nvPr/>
        </p:nvSpPr>
        <p:spPr>
          <a:xfrm>
            <a:off x="4605219" y="3809525"/>
            <a:ext cx="301686" cy="369332"/>
          </a:xfrm>
          <a:prstGeom prst="rect">
            <a:avLst/>
          </a:prstGeom>
          <a:noFill/>
        </p:spPr>
        <p:txBody>
          <a:bodyPr wrap="none" rtlCol="0">
            <a:spAutoFit/>
          </a:bodyPr>
          <a:lstStyle/>
          <a:p>
            <a:r>
              <a:rPr lang="en-US" dirty="0"/>
              <a:t>2</a:t>
            </a:r>
          </a:p>
        </p:txBody>
      </p:sp>
      <p:cxnSp>
        <p:nvCxnSpPr>
          <p:cNvPr id="4" name="Straight Arrow Connector 3"/>
          <p:cNvCxnSpPr/>
          <p:nvPr/>
        </p:nvCxnSpPr>
        <p:spPr>
          <a:xfrm flipV="1">
            <a:off x="10519524" y="1852658"/>
            <a:ext cx="511978" cy="28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043247" y="1125848"/>
            <a:ext cx="2542299" cy="369332"/>
          </a:xfrm>
          <a:prstGeom prst="rect">
            <a:avLst/>
          </a:prstGeom>
        </p:spPr>
        <p:txBody>
          <a:bodyPr wrap="none">
            <a:spAutoFit/>
          </a:bodyPr>
          <a:lstStyle/>
          <a:p>
            <a:r>
              <a:rPr lang="en-US" dirty="0" smtClean="0"/>
              <a:t>Salmon gradient barriers</a:t>
            </a:r>
            <a:endParaRPr lang="en-US" dirty="0"/>
          </a:p>
        </p:txBody>
      </p:sp>
      <p:cxnSp>
        <p:nvCxnSpPr>
          <p:cNvPr id="52" name="Straight Arrow Connector 51"/>
          <p:cNvCxnSpPr/>
          <p:nvPr/>
        </p:nvCxnSpPr>
        <p:spPr>
          <a:xfrm>
            <a:off x="10513447" y="1288387"/>
            <a:ext cx="51805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8937338" y="1648500"/>
            <a:ext cx="1648208" cy="369332"/>
          </a:xfrm>
          <a:prstGeom prst="rect">
            <a:avLst/>
          </a:prstGeom>
        </p:spPr>
        <p:txBody>
          <a:bodyPr wrap="none">
            <a:spAutoFit/>
          </a:bodyPr>
          <a:lstStyle/>
          <a:p>
            <a:r>
              <a:rPr lang="en-US" dirty="0" smtClean="0"/>
              <a:t>Salmon models</a:t>
            </a:r>
            <a:endParaRPr lang="en-US" dirty="0"/>
          </a:p>
        </p:txBody>
      </p:sp>
      <p:sp>
        <p:nvSpPr>
          <p:cNvPr id="3" name="TextBox 2"/>
          <p:cNvSpPr txBox="1"/>
          <p:nvPr/>
        </p:nvSpPr>
        <p:spPr>
          <a:xfrm>
            <a:off x="225731" y="90027"/>
            <a:ext cx="11467883" cy="369332"/>
          </a:xfrm>
          <a:prstGeom prst="rect">
            <a:avLst/>
          </a:prstGeom>
          <a:noFill/>
        </p:spPr>
        <p:txBody>
          <a:bodyPr wrap="none" rtlCol="0">
            <a:spAutoFit/>
          </a:bodyPr>
          <a:lstStyle/>
          <a:p>
            <a:r>
              <a:rPr lang="en-US" b="1" dirty="0" smtClean="0"/>
              <a:t>Data Analysis: Contrast the abundance of all streams and salmon streams only across existing data products and DEMs</a:t>
            </a:r>
            <a:endParaRPr lang="en-US" b="1" dirty="0"/>
          </a:p>
        </p:txBody>
      </p:sp>
    </p:spTree>
    <p:extLst>
      <p:ext uri="{BB962C8B-B14F-4D97-AF65-F5344CB8AC3E}">
        <p14:creationId xmlns:p14="http://schemas.microsoft.com/office/powerpoint/2010/main" val="315976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2910" y="0"/>
            <a:ext cx="11377923" cy="1200329"/>
          </a:xfrm>
          <a:prstGeom prst="rect">
            <a:avLst/>
          </a:prstGeom>
          <a:noFill/>
        </p:spPr>
        <p:txBody>
          <a:bodyPr wrap="none" rtlCol="0">
            <a:spAutoFit/>
          </a:bodyPr>
          <a:lstStyle/>
          <a:p>
            <a:r>
              <a:rPr lang="en-US" b="1" dirty="0"/>
              <a:t>Table 1. Comparison (numeric differences) of existing and modeled streams and salmon habitats (based on existing </a:t>
            </a:r>
            <a:endParaRPr lang="en-US" b="1" dirty="0" smtClean="0"/>
          </a:p>
          <a:p>
            <a:r>
              <a:rPr lang="en-US" b="1" dirty="0" smtClean="0"/>
              <a:t>data </a:t>
            </a:r>
            <a:r>
              <a:rPr lang="en-US" b="1" dirty="0"/>
              <a:t>products and DEMs) with LiDAR (1-2m) derived streams and salmon habitats using gradient barriers and salmon </a:t>
            </a:r>
            <a:endParaRPr lang="en-US" b="1" dirty="0" smtClean="0"/>
          </a:p>
          <a:p>
            <a:r>
              <a:rPr lang="en-US" b="1" dirty="0" smtClean="0"/>
              <a:t>habitat </a:t>
            </a:r>
            <a:r>
              <a:rPr lang="en-US" b="1" dirty="0"/>
              <a:t>modeling.</a:t>
            </a:r>
          </a:p>
          <a:p>
            <a:endParaRPr lang="en-US" b="1" dirty="0"/>
          </a:p>
        </p:txBody>
      </p:sp>
      <p:graphicFrame>
        <p:nvGraphicFramePr>
          <p:cNvPr id="4" name="Table 3"/>
          <p:cNvGraphicFramePr>
            <a:graphicFrameLocks noGrp="1"/>
          </p:cNvGraphicFramePr>
          <p:nvPr>
            <p:extLst>
              <p:ext uri="{D42A27DB-BD31-4B8C-83A1-F6EECF244321}">
                <p14:modId xmlns:p14="http://schemas.microsoft.com/office/powerpoint/2010/main" val="2052612765"/>
              </p:ext>
            </p:extLst>
          </p:nvPr>
        </p:nvGraphicFramePr>
        <p:xfrm>
          <a:off x="1623059" y="1028698"/>
          <a:ext cx="8538210" cy="5623565"/>
        </p:xfrm>
        <a:graphic>
          <a:graphicData uri="http://schemas.openxmlformats.org/drawingml/2006/table">
            <a:tbl>
              <a:tblPr firstRow="1" firstCol="1" bandRow="1">
                <a:tableStyleId>{5C22544A-7EE6-4342-B048-85BDC9FD1C3A}</a:tableStyleId>
              </a:tblPr>
              <a:tblGrid>
                <a:gridCol w="1325934"/>
                <a:gridCol w="1206308"/>
                <a:gridCol w="1241921"/>
                <a:gridCol w="1260185"/>
                <a:gridCol w="1167954"/>
                <a:gridCol w="1287580"/>
                <a:gridCol w="1048328"/>
              </a:tblGrid>
              <a:tr h="1906867">
                <a:tc>
                  <a:txBody>
                    <a:bodyPr/>
                    <a:lstStyle/>
                    <a:p>
                      <a:pPr marL="0" marR="0" algn="l">
                        <a:lnSpc>
                          <a:spcPct val="107000"/>
                        </a:lnSpc>
                        <a:spcBef>
                          <a:spcPts val="0"/>
                        </a:spcBef>
                        <a:spcAft>
                          <a:spcPts val="0"/>
                        </a:spcAft>
                      </a:pPr>
                      <a:r>
                        <a:rPr lang="en-US" sz="1600" dirty="0">
                          <a:effectLst/>
                        </a:rPr>
                        <a:t>Locations and Data Layers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All streams</a:t>
                      </a:r>
                      <a:r>
                        <a:rPr lang="en-US" sz="1600" dirty="0">
                          <a:effectLst/>
                        </a:rPr>
                        <a:t>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All streams</a:t>
                      </a:r>
                      <a:endParaRPr lang="en-US" sz="1600" dirty="0">
                        <a:effectLst/>
                      </a:endParaRPr>
                    </a:p>
                    <a:p>
                      <a:pPr marL="0" marR="0" algn="l">
                        <a:lnSpc>
                          <a:spcPct val="107000"/>
                        </a:lnSpc>
                        <a:spcBef>
                          <a:spcPts val="0"/>
                        </a:spcBef>
                        <a:spcAft>
                          <a:spcPts val="0"/>
                        </a:spcAft>
                      </a:pPr>
                      <a:r>
                        <a:rPr lang="en-US" sz="1600" dirty="0">
                          <a:effectLst/>
                        </a:rPr>
                        <a:t>difference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Salmon Streams</a:t>
                      </a:r>
                      <a:r>
                        <a:rPr lang="en-US" sz="1600" dirty="0">
                          <a:effectLst/>
                        </a:rPr>
                        <a:t>-gradient barrier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Salmon streams</a:t>
                      </a:r>
                      <a:r>
                        <a:rPr lang="en-US" sz="1600" dirty="0">
                          <a:effectLst/>
                        </a:rPr>
                        <a:t> barrier</a:t>
                      </a:r>
                    </a:p>
                    <a:p>
                      <a:pPr marL="0" marR="0" algn="l">
                        <a:lnSpc>
                          <a:spcPct val="107000"/>
                        </a:lnSpc>
                        <a:spcBef>
                          <a:spcPts val="0"/>
                        </a:spcBef>
                        <a:spcAft>
                          <a:spcPts val="0"/>
                        </a:spcAft>
                      </a:pPr>
                      <a:r>
                        <a:rPr lang="en-US" sz="1600" dirty="0">
                          <a:effectLst/>
                        </a:rPr>
                        <a:t>difference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Salmon stream</a:t>
                      </a:r>
                      <a:r>
                        <a:rPr lang="en-US" sz="1600" dirty="0">
                          <a:effectLst/>
                        </a:rPr>
                        <a:t> modeling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600" u="sng" dirty="0">
                          <a:effectLst/>
                        </a:rPr>
                        <a:t>Salmon stream</a:t>
                      </a:r>
                      <a:endParaRPr lang="en-US" sz="1600" dirty="0">
                        <a:effectLst/>
                      </a:endParaRPr>
                    </a:p>
                    <a:p>
                      <a:pPr marL="0" marR="0" algn="l">
                        <a:lnSpc>
                          <a:spcPct val="107000"/>
                        </a:lnSpc>
                        <a:spcBef>
                          <a:spcPts val="0"/>
                        </a:spcBef>
                        <a:spcAft>
                          <a:spcPts val="0"/>
                        </a:spcAft>
                      </a:pPr>
                      <a:r>
                        <a:rPr lang="en-US" sz="1600" dirty="0">
                          <a:effectLst/>
                        </a:rPr>
                        <a:t>modeling</a:t>
                      </a:r>
                    </a:p>
                    <a:p>
                      <a:pPr marL="0" marR="0" algn="l">
                        <a:lnSpc>
                          <a:spcPct val="107000"/>
                        </a:lnSpc>
                        <a:spcBef>
                          <a:spcPts val="0"/>
                        </a:spcBef>
                        <a:spcAft>
                          <a:spcPts val="0"/>
                        </a:spcAft>
                      </a:pPr>
                      <a:r>
                        <a:rPr lang="en-US" sz="1600" dirty="0">
                          <a:effectLst/>
                        </a:rPr>
                        <a:t>difference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6155">
                <a:tc>
                  <a:txBody>
                    <a:bodyPr/>
                    <a:lstStyle/>
                    <a:p>
                      <a:pPr marL="0" marR="0" algn="l">
                        <a:lnSpc>
                          <a:spcPct val="107000"/>
                        </a:lnSpc>
                        <a:spcBef>
                          <a:spcPts val="0"/>
                        </a:spcBef>
                        <a:spcAft>
                          <a:spcPts val="0"/>
                        </a:spcAft>
                      </a:pPr>
                      <a:r>
                        <a:rPr lang="en-US" sz="1600" dirty="0">
                          <a:effectLst/>
                        </a:rPr>
                        <a:t>Southeast Alaska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36155">
                <a:tc>
                  <a:txBody>
                    <a:bodyPr/>
                    <a:lstStyle/>
                    <a:p>
                      <a:pPr marL="0" marR="0" algn="l">
                        <a:lnSpc>
                          <a:spcPct val="107000"/>
                        </a:lnSpc>
                        <a:spcBef>
                          <a:spcPts val="0"/>
                        </a:spcBef>
                        <a:spcAft>
                          <a:spcPts val="0"/>
                        </a:spcAft>
                      </a:pPr>
                      <a:r>
                        <a:rPr lang="en-US" sz="1600" dirty="0">
                          <a:effectLst/>
                        </a:rPr>
                        <a:t>ADF&amp;G AWC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0.26 (field valid)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0.92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USFS 20m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SEAK-Hydro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err="1">
                          <a:effectLst/>
                        </a:rPr>
                        <a:t>IfSAR</a:t>
                      </a:r>
                      <a:r>
                        <a:rPr lang="en-US" sz="1600" dirty="0">
                          <a:effectLst/>
                        </a:rPr>
                        <a:t> 5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2.3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0.64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LiDAR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B.C.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10297">
                <a:tc>
                  <a:txBody>
                    <a:bodyPr/>
                    <a:lstStyle/>
                    <a:p>
                      <a:pPr marL="0" marR="0" algn="l">
                        <a:lnSpc>
                          <a:spcPct val="107000"/>
                        </a:lnSpc>
                        <a:spcBef>
                          <a:spcPts val="0"/>
                        </a:spcBef>
                        <a:spcAft>
                          <a:spcPts val="0"/>
                        </a:spcAft>
                      </a:pPr>
                      <a:r>
                        <a:rPr lang="en-US" sz="1600" dirty="0">
                          <a:effectLst/>
                        </a:rPr>
                        <a:t>Provincial Stream Layer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0.2 (attribute in fish layer)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5.4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2013">
                <a:tc>
                  <a:txBody>
                    <a:bodyPr/>
                    <a:lstStyle/>
                    <a:p>
                      <a:pPr marL="0" marR="0" algn="l">
                        <a:lnSpc>
                          <a:spcPct val="107000"/>
                        </a:lnSpc>
                        <a:spcBef>
                          <a:spcPts val="0"/>
                        </a:spcBef>
                        <a:spcAft>
                          <a:spcPts val="0"/>
                        </a:spcAft>
                      </a:pPr>
                      <a:r>
                        <a:rPr lang="en-US" sz="1600" dirty="0">
                          <a:effectLst/>
                        </a:rPr>
                        <a:t>17m BC DEM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2.85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a:effectLst/>
                        </a:rPr>
                        <a:t>0.11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400" dirty="0">
                          <a:effectLst/>
                        </a:rPr>
                        <a:t>0.79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413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160338"/>
            <a:ext cx="11867373" cy="2921503"/>
          </a:xfrm>
          <a:prstGeom prst="rect">
            <a:avLst/>
          </a:prstGeom>
        </p:spPr>
      </p:pic>
      <p:sp>
        <p:nvSpPr>
          <p:cNvPr id="3" name="AutoShape 2" descr="Image result for chichagof isla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8762035" y="3024968"/>
            <a:ext cx="2778769" cy="3652097"/>
          </a:xfrm>
          <a:prstGeom prst="rect">
            <a:avLst/>
          </a:prstGeom>
        </p:spPr>
      </p:pic>
      <p:sp>
        <p:nvSpPr>
          <p:cNvPr id="5" name="Oval 4"/>
          <p:cNvSpPr/>
          <p:nvPr/>
        </p:nvSpPr>
        <p:spPr>
          <a:xfrm>
            <a:off x="9062977" y="4236334"/>
            <a:ext cx="567160" cy="416689"/>
          </a:xfrm>
          <a:prstGeom prst="ellipse">
            <a:avLst/>
          </a:prstGeom>
          <a:noFill/>
          <a:ln w="317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727795" y="3780263"/>
            <a:ext cx="1335182" cy="6644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35502" y="3335922"/>
            <a:ext cx="4876528" cy="646331"/>
          </a:xfrm>
          <a:prstGeom prst="rect">
            <a:avLst/>
          </a:prstGeom>
          <a:noFill/>
        </p:spPr>
        <p:txBody>
          <a:bodyPr wrap="none" rtlCol="0">
            <a:spAutoFit/>
          </a:bodyPr>
          <a:lstStyle/>
          <a:p>
            <a:r>
              <a:rPr lang="en-US" b="1" dirty="0" smtClean="0"/>
              <a:t>Project Pilot Area, approximately 1,000 km</a:t>
            </a:r>
            <a:r>
              <a:rPr lang="en-US" b="1" baseline="30000" dirty="0" smtClean="0"/>
              <a:t>2</a:t>
            </a:r>
            <a:r>
              <a:rPr lang="en-US" b="1" dirty="0" smtClean="0"/>
              <a:t> with</a:t>
            </a:r>
          </a:p>
          <a:p>
            <a:r>
              <a:rPr lang="en-US" b="1" dirty="0" smtClean="0"/>
              <a:t>1 m LiDAR digital elevation model (DEM)</a:t>
            </a:r>
            <a:endParaRPr lang="en-US" b="1" dirty="0"/>
          </a:p>
        </p:txBody>
      </p:sp>
      <p:sp>
        <p:nvSpPr>
          <p:cNvPr id="9" name="TextBox 8"/>
          <p:cNvSpPr txBox="1"/>
          <p:nvPr/>
        </p:nvSpPr>
        <p:spPr>
          <a:xfrm>
            <a:off x="268655" y="4265937"/>
            <a:ext cx="8330486" cy="2308324"/>
          </a:xfrm>
          <a:prstGeom prst="rect">
            <a:avLst/>
          </a:prstGeom>
          <a:noFill/>
        </p:spPr>
        <p:txBody>
          <a:bodyPr wrap="none" rtlCol="0">
            <a:spAutoFit/>
          </a:bodyPr>
          <a:lstStyle/>
          <a:p>
            <a:r>
              <a:rPr lang="en-US" b="1" i="1" dirty="0" smtClean="0"/>
              <a:t>We can map salmon habitats using digital elevation models (DEMs) by identifying</a:t>
            </a:r>
          </a:p>
          <a:p>
            <a:r>
              <a:rPr lang="en-US" b="1" i="1" dirty="0" smtClean="0"/>
              <a:t>channel gradient thresholds and by applying salmon models. The extent and accuracy</a:t>
            </a:r>
          </a:p>
          <a:p>
            <a:r>
              <a:rPr lang="en-US" b="1" i="1" dirty="0" smtClean="0"/>
              <a:t>of predicting salmon habitats are strongly influenced by the resolution of </a:t>
            </a:r>
            <a:r>
              <a:rPr lang="en-US" b="1" i="1" dirty="0" err="1" smtClean="0"/>
              <a:t>DEMs.</a:t>
            </a:r>
            <a:r>
              <a:rPr lang="en-US" b="1" i="1" dirty="0" smtClean="0"/>
              <a:t/>
            </a:r>
            <a:br>
              <a:rPr lang="en-US" b="1" i="1" dirty="0" smtClean="0"/>
            </a:br>
            <a:r>
              <a:rPr lang="en-US" b="1" i="1" dirty="0" smtClean="0"/>
              <a:t/>
            </a:r>
            <a:br>
              <a:rPr lang="en-US" b="1" i="1" dirty="0" smtClean="0"/>
            </a:br>
            <a:r>
              <a:rPr lang="en-US" b="1" i="1" dirty="0" smtClean="0"/>
              <a:t>Here we examine the ability of four DEM resolutions: in southeast Alaska (20m, </a:t>
            </a:r>
            <a:r>
              <a:rPr lang="en-US" b="1" i="1" dirty="0" err="1" smtClean="0"/>
              <a:t>IfSAR</a:t>
            </a:r>
            <a:endParaRPr lang="en-US" b="1" i="1" dirty="0" smtClean="0"/>
          </a:p>
          <a:p>
            <a:r>
              <a:rPr lang="en-US" b="1" i="1" dirty="0"/>
              <a:t>5</a:t>
            </a:r>
            <a:r>
              <a:rPr lang="en-US" b="1" i="1" dirty="0" smtClean="0"/>
              <a:t>m and 1m LiDAR) and in British Columbia (17m). We compare those salmon maps to</a:t>
            </a:r>
          </a:p>
          <a:p>
            <a:r>
              <a:rPr lang="en-US" b="1" i="1" dirty="0" smtClean="0"/>
              <a:t>salmon extent in existing cartographic map products including SEAK-Hydro, ADF&amp;G</a:t>
            </a:r>
          </a:p>
          <a:p>
            <a:r>
              <a:rPr lang="en-US" b="1" i="1" dirty="0" smtClean="0"/>
              <a:t>Anadromous Waters Catalog and B.C. Provincial stream layer.</a:t>
            </a:r>
            <a:endParaRPr lang="en-US" b="1" i="1" dirty="0"/>
          </a:p>
        </p:txBody>
      </p:sp>
    </p:spTree>
    <p:extLst>
      <p:ext uri="{BB962C8B-B14F-4D97-AF65-F5344CB8AC3E}">
        <p14:creationId xmlns:p14="http://schemas.microsoft.com/office/powerpoint/2010/main" val="2491324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5686626"/>
              </p:ext>
            </p:extLst>
          </p:nvPr>
        </p:nvGraphicFramePr>
        <p:xfrm>
          <a:off x="1131013" y="1200329"/>
          <a:ext cx="8629651" cy="5469366"/>
        </p:xfrm>
        <a:graphic>
          <a:graphicData uri="http://schemas.openxmlformats.org/drawingml/2006/table">
            <a:tbl>
              <a:tblPr firstRow="1" firstCol="1" bandRow="1">
                <a:tableStyleId>{5C22544A-7EE6-4342-B048-85BDC9FD1C3A}</a:tableStyleId>
              </a:tblPr>
              <a:tblGrid>
                <a:gridCol w="1340134"/>
                <a:gridCol w="1219227"/>
                <a:gridCol w="1255222"/>
                <a:gridCol w="1273681"/>
                <a:gridCol w="1180462"/>
                <a:gridCol w="1301370"/>
                <a:gridCol w="1059555"/>
              </a:tblGrid>
              <a:tr h="1829351">
                <a:tc>
                  <a:txBody>
                    <a:bodyPr/>
                    <a:lstStyle/>
                    <a:p>
                      <a:pPr marL="0" marR="0">
                        <a:lnSpc>
                          <a:spcPct val="107000"/>
                        </a:lnSpc>
                        <a:spcBef>
                          <a:spcPts val="0"/>
                        </a:spcBef>
                        <a:spcAft>
                          <a:spcPts val="0"/>
                        </a:spcAft>
                      </a:pPr>
                      <a:r>
                        <a:rPr lang="en-US" sz="1600" dirty="0">
                          <a:effectLst/>
                        </a:rPr>
                        <a:t>Locations and Data Layers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All streams</a:t>
                      </a:r>
                      <a:r>
                        <a:rPr lang="en-US" sz="1600" dirty="0">
                          <a:effectLst/>
                        </a:rPr>
                        <a:t> (km km-2)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Difference percent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Salmon Streams</a:t>
                      </a:r>
                      <a:r>
                        <a:rPr lang="en-US" sz="1600" dirty="0">
                          <a:effectLst/>
                        </a:rPr>
                        <a:t>-gradient barrier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Salmon barrier</a:t>
                      </a:r>
                    </a:p>
                    <a:p>
                      <a:pPr marL="0" marR="0">
                        <a:lnSpc>
                          <a:spcPct val="107000"/>
                        </a:lnSpc>
                        <a:spcBef>
                          <a:spcPts val="0"/>
                        </a:spcBef>
                        <a:spcAft>
                          <a:spcPts val="0"/>
                        </a:spcAft>
                      </a:pPr>
                      <a:r>
                        <a:rPr lang="en-US" sz="1600" dirty="0">
                          <a:effectLst/>
                        </a:rPr>
                        <a:t>difference percent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Salmon, modeling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Salmon modeling</a:t>
                      </a:r>
                    </a:p>
                    <a:p>
                      <a:pPr marL="0" marR="0">
                        <a:lnSpc>
                          <a:spcPct val="107000"/>
                        </a:lnSpc>
                        <a:spcBef>
                          <a:spcPts val="0"/>
                        </a:spcBef>
                        <a:spcAft>
                          <a:spcPts val="0"/>
                        </a:spcAft>
                      </a:pPr>
                      <a:r>
                        <a:rPr lang="en-US" sz="1600" dirty="0">
                          <a:effectLst/>
                        </a:rPr>
                        <a:t>difference percent from</a:t>
                      </a:r>
                      <a:br>
                        <a:rPr lang="en-US" sz="1600" dirty="0">
                          <a:effectLst/>
                        </a:rPr>
                      </a:br>
                      <a:r>
                        <a:rPr lang="en-US" sz="1600" dirty="0">
                          <a:effectLst/>
                        </a:rPr>
                        <a:t>LiDAR (km km</a:t>
                      </a:r>
                      <a:r>
                        <a:rPr lang="en-US" sz="1600" baseline="30000" dirty="0">
                          <a:effectLst/>
                        </a:rPr>
                        <a:t>-2</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4360">
                <a:tc>
                  <a:txBody>
                    <a:bodyPr/>
                    <a:lstStyle/>
                    <a:p>
                      <a:pPr marL="0" marR="0">
                        <a:lnSpc>
                          <a:spcPct val="107000"/>
                        </a:lnSpc>
                        <a:spcBef>
                          <a:spcPts val="0"/>
                        </a:spcBef>
                        <a:spcAft>
                          <a:spcPts val="0"/>
                        </a:spcAft>
                      </a:pPr>
                      <a:r>
                        <a:rPr lang="en-US" sz="1600" dirty="0">
                          <a:effectLst/>
                        </a:rPr>
                        <a:t>Southeast Alaska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4360">
                <a:tc>
                  <a:txBody>
                    <a:bodyPr/>
                    <a:lstStyle/>
                    <a:p>
                      <a:pPr marL="0" marR="0">
                        <a:lnSpc>
                          <a:spcPct val="107000"/>
                        </a:lnSpc>
                        <a:spcBef>
                          <a:spcPts val="0"/>
                        </a:spcBef>
                        <a:spcAft>
                          <a:spcPts val="0"/>
                        </a:spcAft>
                      </a:pPr>
                      <a:r>
                        <a:rPr lang="en-US" sz="1600" dirty="0">
                          <a:effectLst/>
                        </a:rPr>
                        <a:t>ADF&amp;G AWC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0.26 (field valid)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USFS 20m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SEAK-Hydro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err="1">
                          <a:effectLst/>
                        </a:rPr>
                        <a:t>IfSAR</a:t>
                      </a:r>
                      <a:r>
                        <a:rPr lang="en-US" sz="1600" dirty="0">
                          <a:effectLst/>
                        </a:rPr>
                        <a:t> 5 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LiDAR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B.C.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7358">
                <a:tc>
                  <a:txBody>
                    <a:bodyPr/>
                    <a:lstStyle/>
                    <a:p>
                      <a:pPr marL="0" marR="0">
                        <a:lnSpc>
                          <a:spcPct val="107000"/>
                        </a:lnSpc>
                        <a:spcBef>
                          <a:spcPts val="0"/>
                        </a:spcBef>
                        <a:spcAft>
                          <a:spcPts val="0"/>
                        </a:spcAft>
                      </a:pPr>
                      <a:r>
                        <a:rPr lang="en-US" sz="1600" dirty="0">
                          <a:effectLst/>
                        </a:rPr>
                        <a:t>Provincial Stream Layer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0.2 (attribute in fish layer)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1362">
                <a:tc>
                  <a:txBody>
                    <a:bodyPr/>
                    <a:lstStyle/>
                    <a:p>
                      <a:pPr marL="0" marR="0">
                        <a:lnSpc>
                          <a:spcPct val="107000"/>
                        </a:lnSpc>
                        <a:spcBef>
                          <a:spcPts val="0"/>
                        </a:spcBef>
                        <a:spcAft>
                          <a:spcPts val="0"/>
                        </a:spcAft>
                      </a:pPr>
                      <a:r>
                        <a:rPr lang="en-US" sz="1600" dirty="0">
                          <a:effectLst/>
                        </a:rPr>
                        <a:t>17m BC DEM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-390%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0.11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-800%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TextBox 2"/>
          <p:cNvSpPr txBox="1"/>
          <p:nvPr/>
        </p:nvSpPr>
        <p:spPr>
          <a:xfrm>
            <a:off x="294392" y="0"/>
            <a:ext cx="11637609" cy="1200329"/>
          </a:xfrm>
          <a:prstGeom prst="rect">
            <a:avLst/>
          </a:prstGeom>
          <a:noFill/>
        </p:spPr>
        <p:txBody>
          <a:bodyPr wrap="none" rtlCol="0">
            <a:spAutoFit/>
          </a:bodyPr>
          <a:lstStyle/>
          <a:p>
            <a:r>
              <a:rPr lang="en-US" b="1" dirty="0"/>
              <a:t>Table 2. Comparison (percent differences) of existing and modeled streams and salmon habitats (based on existing data </a:t>
            </a:r>
            <a:endParaRPr lang="en-US" b="1" dirty="0" smtClean="0"/>
          </a:p>
          <a:p>
            <a:r>
              <a:rPr lang="en-US" b="1" dirty="0" smtClean="0"/>
              <a:t>products </a:t>
            </a:r>
            <a:r>
              <a:rPr lang="en-US" b="1" dirty="0"/>
              <a:t>and DEMs) with LiDAR (1-2m) derived streams and salmon habitats using gradient barriers and salmon habitat </a:t>
            </a:r>
            <a:endParaRPr lang="en-US" b="1" dirty="0" smtClean="0"/>
          </a:p>
          <a:p>
            <a:r>
              <a:rPr lang="en-US" b="1" dirty="0" smtClean="0"/>
              <a:t>modeling</a:t>
            </a:r>
            <a:r>
              <a:rPr lang="en-US" b="1" dirty="0"/>
              <a:t>.</a:t>
            </a:r>
          </a:p>
          <a:p>
            <a:endParaRPr lang="en-US" b="1" dirty="0"/>
          </a:p>
        </p:txBody>
      </p:sp>
    </p:spTree>
    <p:extLst>
      <p:ext uri="{BB962C8B-B14F-4D97-AF65-F5344CB8AC3E}">
        <p14:creationId xmlns:p14="http://schemas.microsoft.com/office/powerpoint/2010/main" val="2685817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7287195"/>
              </p:ext>
            </p:extLst>
          </p:nvPr>
        </p:nvGraphicFramePr>
        <p:xfrm>
          <a:off x="486569" y="1277522"/>
          <a:ext cx="9132850" cy="5464098"/>
        </p:xfrm>
        <a:graphic>
          <a:graphicData uri="http://schemas.openxmlformats.org/drawingml/2006/table">
            <a:tbl>
              <a:tblPr firstRow="1" firstCol="1" bandRow="1">
                <a:tableStyleId>{5C22544A-7EE6-4342-B048-85BDC9FD1C3A}</a:tableStyleId>
              </a:tblPr>
              <a:tblGrid>
                <a:gridCol w="1682008"/>
                <a:gridCol w="2023878"/>
                <a:gridCol w="2059042"/>
                <a:gridCol w="1683961"/>
                <a:gridCol w="1683961"/>
              </a:tblGrid>
              <a:tr h="1832272">
                <a:tc>
                  <a:txBody>
                    <a:bodyPr/>
                    <a:lstStyle/>
                    <a:p>
                      <a:pPr marL="0" marR="0">
                        <a:lnSpc>
                          <a:spcPct val="107000"/>
                        </a:lnSpc>
                        <a:spcBef>
                          <a:spcPts val="0"/>
                        </a:spcBef>
                        <a:spcAft>
                          <a:spcPts val="0"/>
                        </a:spcAft>
                      </a:pPr>
                      <a:r>
                        <a:rPr lang="en-US" sz="1600" dirty="0">
                          <a:effectLst/>
                        </a:rPr>
                        <a:t>Location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All Streams</a:t>
                      </a:r>
                      <a:r>
                        <a:rPr lang="en-US" sz="1600" dirty="0">
                          <a:effectLst/>
                        </a:rPr>
                        <a:t> – Current maps/data products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All Streams</a:t>
                      </a:r>
                      <a:r>
                        <a:rPr lang="en-US" sz="1600" dirty="0">
                          <a:effectLst/>
                        </a:rPr>
                        <a:t> – Modeled Existing DEMs (not 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Salmon Streams</a:t>
                      </a:r>
                      <a:r>
                        <a:rPr lang="en-US" sz="1600" dirty="0">
                          <a:effectLst/>
                        </a:rPr>
                        <a:t> – Current data products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dirty="0">
                          <a:effectLst/>
                        </a:rPr>
                        <a:t>Salmon Streams</a:t>
                      </a:r>
                      <a:r>
                        <a:rPr lang="en-US" sz="1600" dirty="0">
                          <a:effectLst/>
                        </a:rPr>
                        <a:t> – Modeled using Existing DEMs (not done)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3094">
                <a:tc>
                  <a:txBody>
                    <a:bodyPr/>
                    <a:lstStyle/>
                    <a:p>
                      <a:pPr marL="0" marR="0">
                        <a:lnSpc>
                          <a:spcPct val="107000"/>
                        </a:lnSpc>
                        <a:spcBef>
                          <a:spcPts val="0"/>
                        </a:spcBef>
                        <a:spcAft>
                          <a:spcPts val="0"/>
                        </a:spcAft>
                      </a:pPr>
                      <a:r>
                        <a:rPr lang="en-US" sz="1600" dirty="0">
                          <a:effectLst/>
                        </a:rPr>
                        <a:t>Southeast Alaska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270,000 km</a:t>
                      </a:r>
                    </a:p>
                    <a:p>
                      <a:pPr marL="0" marR="0">
                        <a:lnSpc>
                          <a:spcPct val="107000"/>
                        </a:lnSpc>
                        <a:spcBef>
                          <a:spcPts val="0"/>
                        </a:spcBef>
                        <a:spcAft>
                          <a:spcPts val="0"/>
                        </a:spcAft>
                      </a:pPr>
                      <a:r>
                        <a:rPr lang="en-US" sz="1400">
                          <a:effectLst/>
                        </a:rPr>
                        <a:t>(165,000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177,000 km</a:t>
                      </a:r>
                      <a:br>
                        <a:rPr lang="en-US" sz="1400">
                          <a:effectLst/>
                        </a:rPr>
                      </a:br>
                      <a:r>
                        <a:rPr lang="en-US" sz="1400">
                          <a:effectLst/>
                        </a:rPr>
                        <a:t>(110,000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57,000 km</a:t>
                      </a:r>
                    </a:p>
                    <a:p>
                      <a:pPr marL="0" marR="0">
                        <a:lnSpc>
                          <a:spcPct val="107000"/>
                        </a:lnSpc>
                        <a:spcBef>
                          <a:spcPts val="0"/>
                        </a:spcBef>
                        <a:spcAft>
                          <a:spcPts val="0"/>
                        </a:spcAft>
                      </a:pPr>
                      <a:r>
                        <a:rPr lang="en-US" sz="1400">
                          <a:effectLst/>
                        </a:rPr>
                        <a:t>(35,000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49,000 km</a:t>
                      </a:r>
                    </a:p>
                    <a:p>
                      <a:pPr marL="0" marR="0">
                        <a:lnSpc>
                          <a:spcPct val="107000"/>
                        </a:lnSpc>
                        <a:spcBef>
                          <a:spcPts val="0"/>
                        </a:spcBef>
                        <a:spcAft>
                          <a:spcPts val="0"/>
                        </a:spcAft>
                      </a:pPr>
                      <a:r>
                        <a:rPr lang="en-US" sz="1400">
                          <a:effectLst/>
                        </a:rPr>
                        <a:t>(30,000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3094">
                <a:tc>
                  <a:txBody>
                    <a:bodyPr/>
                    <a:lstStyle/>
                    <a:p>
                      <a:pPr marL="0" marR="0">
                        <a:lnSpc>
                          <a:spcPct val="107000"/>
                        </a:lnSpc>
                        <a:spcBef>
                          <a:spcPts val="0"/>
                        </a:spcBef>
                        <a:spcAft>
                          <a:spcPts val="0"/>
                        </a:spcAft>
                      </a:pPr>
                      <a:r>
                        <a:rPr lang="en-US" sz="1600" dirty="0">
                          <a:effectLst/>
                        </a:rPr>
                        <a:t>B. C.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350,000 km</a:t>
                      </a:r>
                      <a:br>
                        <a:rPr lang="en-US" sz="1400">
                          <a:effectLst/>
                        </a:rPr>
                      </a:br>
                      <a:r>
                        <a:rPr lang="en-US" sz="1400">
                          <a:effectLst/>
                        </a:rPr>
                        <a:t>(217,000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170,000 km</a:t>
                      </a:r>
                      <a:br>
                        <a:rPr lang="en-US" sz="1400">
                          <a:effectLst/>
                        </a:rPr>
                      </a:br>
                      <a:r>
                        <a:rPr lang="en-US" sz="1400">
                          <a:effectLst/>
                        </a:rPr>
                        <a:t>(106,000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98,000 km</a:t>
                      </a:r>
                    </a:p>
                    <a:p>
                      <a:pPr marL="0" marR="0">
                        <a:lnSpc>
                          <a:spcPct val="107000"/>
                        </a:lnSpc>
                        <a:spcBef>
                          <a:spcPts val="0"/>
                        </a:spcBef>
                        <a:spcAft>
                          <a:spcPts val="0"/>
                        </a:spcAft>
                      </a:pPr>
                      <a:r>
                        <a:rPr lang="en-US" sz="1400">
                          <a:effectLst/>
                        </a:rPr>
                        <a:t>(61,000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79,000 km</a:t>
                      </a:r>
                    </a:p>
                    <a:p>
                      <a:pPr marL="0" marR="0">
                        <a:lnSpc>
                          <a:spcPct val="107000"/>
                        </a:lnSpc>
                        <a:spcBef>
                          <a:spcPts val="0"/>
                        </a:spcBef>
                        <a:spcAft>
                          <a:spcPts val="0"/>
                        </a:spcAft>
                      </a:pPr>
                      <a:r>
                        <a:rPr lang="en-US" sz="1400">
                          <a:effectLst/>
                        </a:rPr>
                        <a:t>(49,000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092819">
                <a:tc>
                  <a:txBody>
                    <a:bodyPr/>
                    <a:lstStyle/>
                    <a:p>
                      <a:pPr marL="0" marR="0">
                        <a:lnSpc>
                          <a:spcPct val="107000"/>
                        </a:lnSpc>
                        <a:spcBef>
                          <a:spcPts val="0"/>
                        </a:spcBef>
                        <a:spcAft>
                          <a:spcPts val="0"/>
                        </a:spcAft>
                      </a:pPr>
                      <a:r>
                        <a:rPr lang="en-US" sz="1600" dirty="0">
                          <a:effectLst/>
                        </a:rPr>
                        <a:t>Entire US-Canada Trans-Boundary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620,000 km</a:t>
                      </a:r>
                    </a:p>
                    <a:p>
                      <a:pPr marL="0" marR="0">
                        <a:lnSpc>
                          <a:spcPct val="107000"/>
                        </a:lnSpc>
                        <a:spcBef>
                          <a:spcPts val="0"/>
                        </a:spcBef>
                        <a:spcAft>
                          <a:spcPts val="0"/>
                        </a:spcAft>
                      </a:pPr>
                      <a:r>
                        <a:rPr lang="en-US" sz="1400">
                          <a:effectLst/>
                        </a:rPr>
                        <a:t>(384,000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347,000 km</a:t>
                      </a:r>
                    </a:p>
                    <a:p>
                      <a:pPr marL="0" marR="0">
                        <a:lnSpc>
                          <a:spcPct val="107000"/>
                        </a:lnSpc>
                        <a:spcBef>
                          <a:spcPts val="0"/>
                        </a:spcBef>
                        <a:spcAft>
                          <a:spcPts val="0"/>
                        </a:spcAft>
                      </a:pPr>
                      <a:r>
                        <a:rPr lang="en-US" sz="1400">
                          <a:effectLst/>
                        </a:rPr>
                        <a:t>(215,000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155,000 km</a:t>
                      </a:r>
                    </a:p>
                    <a:p>
                      <a:pPr marL="0" marR="0">
                        <a:lnSpc>
                          <a:spcPct val="107000"/>
                        </a:lnSpc>
                        <a:spcBef>
                          <a:spcPts val="0"/>
                        </a:spcBef>
                        <a:spcAft>
                          <a:spcPts val="0"/>
                        </a:spcAft>
                      </a:pPr>
                      <a:r>
                        <a:rPr lang="en-US" sz="1400">
                          <a:effectLst/>
                        </a:rPr>
                        <a:t>(96,000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128,000 km</a:t>
                      </a:r>
                    </a:p>
                    <a:p>
                      <a:pPr marL="0" marR="0">
                        <a:lnSpc>
                          <a:spcPct val="107000"/>
                        </a:lnSpc>
                        <a:spcBef>
                          <a:spcPts val="0"/>
                        </a:spcBef>
                        <a:spcAft>
                          <a:spcPts val="0"/>
                        </a:spcAft>
                      </a:pPr>
                      <a:r>
                        <a:rPr lang="en-US" sz="1400">
                          <a:effectLst/>
                        </a:rPr>
                        <a:t>(79,000 miles)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092819">
                <a:tc>
                  <a:txBody>
                    <a:bodyPr/>
                    <a:lstStyle/>
                    <a:p>
                      <a:pPr marL="0" marR="0">
                        <a:lnSpc>
                          <a:spcPct val="107000"/>
                        </a:lnSpc>
                        <a:spcBef>
                          <a:spcPts val="0"/>
                        </a:spcBef>
                        <a:spcAft>
                          <a:spcPts val="0"/>
                        </a:spcAft>
                      </a:pPr>
                      <a:r>
                        <a:rPr lang="en-US" sz="1600" dirty="0" smtClean="0">
                          <a:effectLst/>
                        </a:rPr>
                        <a:t>Using the entire values, some perspective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1.6 x the distance to the moon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almost to the moon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stretch around the earth 4 times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dirty="0">
                          <a:effectLst/>
                        </a:rPr>
                        <a:t>stretch around the earth 3 times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4" name="TextBox 3"/>
          <p:cNvSpPr txBox="1"/>
          <p:nvPr/>
        </p:nvSpPr>
        <p:spPr>
          <a:xfrm>
            <a:off x="244116" y="77193"/>
            <a:ext cx="11034431" cy="1200329"/>
          </a:xfrm>
          <a:prstGeom prst="rect">
            <a:avLst/>
          </a:prstGeom>
          <a:noFill/>
        </p:spPr>
        <p:txBody>
          <a:bodyPr wrap="none" rtlCol="0">
            <a:spAutoFit/>
          </a:bodyPr>
          <a:lstStyle/>
          <a:p>
            <a:r>
              <a:rPr lang="en-US" b="1" dirty="0"/>
              <a:t>Table 3. Estimated missing stream length from current map products and from models using existing DEMs across </a:t>
            </a:r>
            <a:endParaRPr lang="en-US" b="1" dirty="0" smtClean="0"/>
          </a:p>
          <a:p>
            <a:r>
              <a:rPr lang="en-US" b="1" dirty="0" smtClean="0"/>
              <a:t>southeast </a:t>
            </a:r>
            <a:r>
              <a:rPr lang="en-US" b="1" dirty="0"/>
              <a:t>Alaska (77,000 km</a:t>
            </a:r>
            <a:r>
              <a:rPr lang="en-US" b="1" baseline="30000" dirty="0"/>
              <a:t>2</a:t>
            </a:r>
            <a:r>
              <a:rPr lang="en-US" b="1" dirty="0"/>
              <a:t>, 30,000 mi</a:t>
            </a:r>
            <a:r>
              <a:rPr lang="en-US" b="1" baseline="30000" dirty="0"/>
              <a:t>2</a:t>
            </a:r>
            <a:r>
              <a:rPr lang="en-US" b="1" dirty="0"/>
              <a:t>) and in coastal B.C. watersheds (100,000 km</a:t>
            </a:r>
            <a:r>
              <a:rPr lang="en-US" b="1" baseline="30000" dirty="0"/>
              <a:t>2</a:t>
            </a:r>
            <a:r>
              <a:rPr lang="en-US" b="1" dirty="0"/>
              <a:t>, 39,000 mi</a:t>
            </a:r>
            <a:r>
              <a:rPr lang="en-US" b="1" baseline="30000" dirty="0"/>
              <a:t>2</a:t>
            </a:r>
            <a:r>
              <a:rPr lang="en-US" b="1" dirty="0"/>
              <a:t>), and </a:t>
            </a:r>
            <a:endParaRPr lang="en-US" b="1" dirty="0" smtClean="0"/>
          </a:p>
          <a:p>
            <a:r>
              <a:rPr lang="en-US" b="1" dirty="0" smtClean="0"/>
              <a:t>combined </a:t>
            </a:r>
            <a:r>
              <a:rPr lang="en-US" b="1" dirty="0"/>
              <a:t>(177,000 km</a:t>
            </a:r>
            <a:r>
              <a:rPr lang="en-US" b="1" baseline="30000" dirty="0"/>
              <a:t>2</a:t>
            </a:r>
            <a:r>
              <a:rPr lang="en-US" b="1" dirty="0"/>
              <a:t>, 68,000 mi</a:t>
            </a:r>
            <a:r>
              <a:rPr lang="en-US" b="1" baseline="30000" dirty="0"/>
              <a:t>2</a:t>
            </a:r>
            <a:r>
              <a:rPr lang="en-US" b="1" dirty="0"/>
              <a:t>).</a:t>
            </a:r>
          </a:p>
          <a:p>
            <a:endParaRPr lang="en-US" b="1" dirty="0"/>
          </a:p>
        </p:txBody>
      </p:sp>
      <p:sp>
        <p:nvSpPr>
          <p:cNvPr id="3" name="TextBox 2"/>
          <p:cNvSpPr txBox="1"/>
          <p:nvPr/>
        </p:nvSpPr>
        <p:spPr>
          <a:xfrm>
            <a:off x="9748382" y="2459866"/>
            <a:ext cx="2443618" cy="3970318"/>
          </a:xfrm>
          <a:prstGeom prst="rect">
            <a:avLst/>
          </a:prstGeom>
          <a:noFill/>
        </p:spPr>
        <p:txBody>
          <a:bodyPr wrap="none" rtlCol="0">
            <a:spAutoFit/>
          </a:bodyPr>
          <a:lstStyle/>
          <a:p>
            <a:r>
              <a:rPr lang="en-US" i="1" dirty="0" smtClean="0"/>
              <a:t>Of course there is</a:t>
            </a:r>
          </a:p>
          <a:p>
            <a:r>
              <a:rPr lang="en-US" i="1" dirty="0" smtClean="0"/>
              <a:t>uncertainty around</a:t>
            </a:r>
          </a:p>
          <a:p>
            <a:r>
              <a:rPr lang="en-US" i="1" dirty="0" smtClean="0"/>
              <a:t>these estimates.</a:t>
            </a:r>
          </a:p>
          <a:p>
            <a:endParaRPr lang="en-US" i="1" dirty="0"/>
          </a:p>
          <a:p>
            <a:r>
              <a:rPr lang="en-US" i="1" dirty="0" smtClean="0"/>
              <a:t>But one thing is for</a:t>
            </a:r>
          </a:p>
          <a:p>
            <a:r>
              <a:rPr lang="en-US" i="1" dirty="0" smtClean="0"/>
              <a:t>sure: there is a very</a:t>
            </a:r>
          </a:p>
          <a:p>
            <a:r>
              <a:rPr lang="en-US" i="1" dirty="0" smtClean="0"/>
              <a:t>large length of </a:t>
            </a:r>
          </a:p>
          <a:p>
            <a:r>
              <a:rPr lang="en-US" i="1" dirty="0" smtClean="0"/>
              <a:t>stream channels overall,</a:t>
            </a:r>
          </a:p>
          <a:p>
            <a:r>
              <a:rPr lang="en-US" i="1" dirty="0" smtClean="0"/>
              <a:t>and salmon habitats</a:t>
            </a:r>
          </a:p>
          <a:p>
            <a:r>
              <a:rPr lang="en-US" i="1" dirty="0" smtClean="0"/>
              <a:t>specifically, that</a:t>
            </a:r>
          </a:p>
          <a:p>
            <a:r>
              <a:rPr lang="en-US" i="1" dirty="0" smtClean="0"/>
              <a:t>are not identified</a:t>
            </a:r>
          </a:p>
          <a:p>
            <a:r>
              <a:rPr lang="en-US" i="1" dirty="0" smtClean="0"/>
              <a:t>on existing maps or that</a:t>
            </a:r>
          </a:p>
          <a:p>
            <a:r>
              <a:rPr lang="en-US" i="1" dirty="0" smtClean="0"/>
              <a:t>can be derived from</a:t>
            </a:r>
          </a:p>
          <a:p>
            <a:r>
              <a:rPr lang="en-US" i="1" dirty="0" smtClean="0"/>
              <a:t>existing DEMs</a:t>
            </a:r>
            <a:endParaRPr lang="en-US" i="1" dirty="0"/>
          </a:p>
        </p:txBody>
      </p:sp>
    </p:spTree>
    <p:extLst>
      <p:ext uri="{BB962C8B-B14F-4D97-AF65-F5344CB8AC3E}">
        <p14:creationId xmlns:p14="http://schemas.microsoft.com/office/powerpoint/2010/main" val="361600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733" y="972272"/>
            <a:ext cx="11941987" cy="3108543"/>
          </a:xfrm>
          <a:prstGeom prst="rect">
            <a:avLst/>
          </a:prstGeom>
          <a:noFill/>
        </p:spPr>
        <p:txBody>
          <a:bodyPr wrap="none" rtlCol="0">
            <a:spAutoFit/>
          </a:bodyPr>
          <a:lstStyle/>
          <a:p>
            <a:r>
              <a:rPr lang="en-US" sz="2800" b="1" dirty="0" smtClean="0"/>
              <a:t>In the trans-boundary region, the predicted length of all missing streams could </a:t>
            </a:r>
          </a:p>
          <a:p>
            <a:r>
              <a:rPr lang="en-US" sz="2800" b="1" dirty="0" smtClean="0"/>
              <a:t>be as high as 300,000 miles (distance to the moon is 240,000 miles).</a:t>
            </a:r>
          </a:p>
          <a:p>
            <a:endParaRPr lang="en-US" sz="2800" b="1" dirty="0"/>
          </a:p>
          <a:p>
            <a:r>
              <a:rPr lang="en-US" sz="2800" b="1" dirty="0" smtClean="0"/>
              <a:t>The predicted length of missing salmon streams could be as high as 100,000 </a:t>
            </a:r>
          </a:p>
          <a:p>
            <a:r>
              <a:rPr lang="en-US" sz="2800" b="1" dirty="0" smtClean="0"/>
              <a:t>miles (about 4 times around the world).</a:t>
            </a:r>
          </a:p>
          <a:p>
            <a:endParaRPr lang="en-US" sz="2800" b="1" dirty="0"/>
          </a:p>
          <a:p>
            <a:endParaRPr lang="en-US" sz="2800" b="1" dirty="0"/>
          </a:p>
        </p:txBody>
      </p:sp>
    </p:spTree>
    <p:extLst>
      <p:ext uri="{BB962C8B-B14F-4D97-AF65-F5344CB8AC3E}">
        <p14:creationId xmlns:p14="http://schemas.microsoft.com/office/powerpoint/2010/main" val="1273002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3941" y="1364464"/>
            <a:ext cx="11831765" cy="3816429"/>
          </a:xfrm>
          <a:prstGeom prst="rect">
            <a:avLst/>
          </a:prstGeom>
          <a:noFill/>
        </p:spPr>
        <p:txBody>
          <a:bodyPr wrap="none" rtlCol="0">
            <a:spAutoFit/>
          </a:bodyPr>
          <a:lstStyle/>
          <a:p>
            <a:r>
              <a:rPr lang="en-US" sz="2200" b="1" dirty="0" smtClean="0"/>
              <a:t>How can federal, state and provincial agencies evaluate potential environmental impacts associated</a:t>
            </a:r>
          </a:p>
          <a:p>
            <a:r>
              <a:rPr lang="en-US" sz="2200" b="1" dirty="0" smtClean="0"/>
              <a:t>with timber harvest, road building, hydro-development and mining, if they don’t even know</a:t>
            </a:r>
          </a:p>
          <a:p>
            <a:r>
              <a:rPr lang="en-US" sz="2200" b="1" dirty="0" smtClean="0"/>
              <a:t>the accurate locations and abundances of salmon habitats, or river networks in general.</a:t>
            </a:r>
          </a:p>
          <a:p>
            <a:endParaRPr lang="en-US" sz="2200" b="1" dirty="0"/>
          </a:p>
          <a:p>
            <a:r>
              <a:rPr lang="en-US" sz="2200" b="1" dirty="0" smtClean="0"/>
              <a:t>The majority of salmon streams remain undetected, unmapped and thus unprotected in much of</a:t>
            </a:r>
          </a:p>
          <a:p>
            <a:r>
              <a:rPr lang="en-US" sz="2200" b="1" dirty="0" smtClean="0"/>
              <a:t>the Trans-Boundary area.</a:t>
            </a:r>
          </a:p>
          <a:p>
            <a:endParaRPr lang="en-US" sz="2200" b="1" dirty="0"/>
          </a:p>
          <a:p>
            <a:r>
              <a:rPr lang="en-US" sz="2200" b="1" dirty="0" smtClean="0"/>
              <a:t>This represents the most basic limitation on science, resource management and conservation.</a:t>
            </a:r>
          </a:p>
          <a:p>
            <a:endParaRPr lang="en-US" sz="2200" b="1" dirty="0"/>
          </a:p>
          <a:p>
            <a:r>
              <a:rPr lang="en-US" sz="2200" b="1" dirty="0" smtClean="0"/>
              <a:t>The delineation of complete river networks and accurate salmon habitat identification will not</a:t>
            </a:r>
          </a:p>
          <a:p>
            <a:r>
              <a:rPr lang="en-US" sz="2200" b="1" dirty="0" smtClean="0"/>
              <a:t>be achieved in the U.S.-Trans Boundary region until LiDAR DEMs become available.</a:t>
            </a:r>
            <a:endParaRPr lang="en-US" sz="2200" b="1" dirty="0"/>
          </a:p>
        </p:txBody>
      </p:sp>
      <p:sp>
        <p:nvSpPr>
          <p:cNvPr id="2" name="TextBox 1"/>
          <p:cNvSpPr txBox="1"/>
          <p:nvPr/>
        </p:nvSpPr>
        <p:spPr>
          <a:xfrm>
            <a:off x="203941" y="309093"/>
            <a:ext cx="2788199" cy="707886"/>
          </a:xfrm>
          <a:prstGeom prst="rect">
            <a:avLst/>
          </a:prstGeom>
          <a:noFill/>
        </p:spPr>
        <p:txBody>
          <a:bodyPr wrap="none" rtlCol="0">
            <a:spAutoFit/>
          </a:bodyPr>
          <a:lstStyle/>
          <a:p>
            <a:r>
              <a:rPr lang="en-US" sz="4000" b="1" dirty="0" smtClean="0"/>
              <a:t>Implications</a:t>
            </a:r>
            <a:endParaRPr lang="en-US" sz="4000" b="1" dirty="0"/>
          </a:p>
        </p:txBody>
      </p:sp>
    </p:spTree>
    <p:extLst>
      <p:ext uri="{BB962C8B-B14F-4D97-AF65-F5344CB8AC3E}">
        <p14:creationId xmlns:p14="http://schemas.microsoft.com/office/powerpoint/2010/main" val="4104036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211" y="2176530"/>
            <a:ext cx="12291891" cy="4832092"/>
          </a:xfrm>
          <a:prstGeom prst="rect">
            <a:avLst/>
          </a:prstGeom>
          <a:noFill/>
        </p:spPr>
        <p:txBody>
          <a:bodyPr wrap="none" rtlCol="0">
            <a:spAutoFit/>
          </a:bodyPr>
          <a:lstStyle/>
          <a:p>
            <a:r>
              <a:rPr lang="en-US" sz="2800" b="1" dirty="0" err="1" smtClean="0"/>
              <a:t>TerrainWorks</a:t>
            </a:r>
            <a:r>
              <a:rPr lang="en-US" sz="2800" b="1" dirty="0" smtClean="0"/>
              <a:t> is launching a crowdfunding campaign to raise 5 million dollars </a:t>
            </a:r>
            <a:br>
              <a:rPr lang="en-US" sz="2800" b="1" dirty="0" smtClean="0"/>
            </a:br>
            <a:r>
              <a:rPr lang="en-US" sz="2800" b="1" dirty="0" smtClean="0"/>
              <a:t>to acquire LiDAR DEMs and to create as complete-as-possible river networks</a:t>
            </a:r>
          </a:p>
          <a:p>
            <a:r>
              <a:rPr lang="en-US" sz="2800" b="1" dirty="0" smtClean="0"/>
              <a:t>and to identify all potential salmon habitats across the 80,000 mi</a:t>
            </a:r>
            <a:r>
              <a:rPr lang="en-US" sz="2800" b="1" baseline="30000" dirty="0" smtClean="0"/>
              <a:t>2</a:t>
            </a:r>
            <a:r>
              <a:rPr lang="en-US" sz="2800" b="1" dirty="0" smtClean="0"/>
              <a:t> southeast </a:t>
            </a:r>
            <a:br>
              <a:rPr lang="en-US" sz="2800" b="1" dirty="0" smtClean="0"/>
            </a:br>
            <a:r>
              <a:rPr lang="en-US" sz="2800" b="1" dirty="0" smtClean="0"/>
              <a:t>Alaska and coastal B.C. Trans-Boundary landscape. </a:t>
            </a:r>
            <a:r>
              <a:rPr lang="en-US" sz="2800" b="1" dirty="0" smtClean="0"/>
              <a:t>Launch date is June 1, 2016.</a:t>
            </a:r>
            <a:endParaRPr lang="en-US" sz="2800" b="1" dirty="0" smtClean="0"/>
          </a:p>
          <a:p>
            <a:endParaRPr lang="en-US" sz="2800" b="1" dirty="0"/>
          </a:p>
          <a:p>
            <a:r>
              <a:rPr lang="en-US" sz="2800" b="1" dirty="0" smtClean="0"/>
              <a:t>The LiDAR topographic database will be utilized by, and underpin, research, </a:t>
            </a:r>
            <a:br>
              <a:rPr lang="en-US" sz="2800" b="1" dirty="0" smtClean="0"/>
            </a:br>
            <a:r>
              <a:rPr lang="en-US" sz="2800" b="1" dirty="0" smtClean="0"/>
              <a:t>resource management and conservation by all stakeholders for many decades. </a:t>
            </a:r>
            <a:br>
              <a:rPr lang="en-US" sz="2800" b="1" dirty="0" smtClean="0"/>
            </a:br>
            <a:r>
              <a:rPr lang="en-US" sz="2800" b="1" dirty="0" smtClean="0"/>
              <a:t>Its uses will be extensive.</a:t>
            </a:r>
          </a:p>
          <a:p>
            <a:endParaRPr lang="en-US" sz="2800" b="1" dirty="0"/>
          </a:p>
          <a:p>
            <a:r>
              <a:rPr lang="en-US" sz="2800" b="1" dirty="0" smtClean="0"/>
              <a:t>Add data products will be freely accessible and housed at the GIS Library </a:t>
            </a:r>
            <a:br>
              <a:rPr lang="en-US" sz="2800" b="1" dirty="0" smtClean="0"/>
            </a:br>
            <a:r>
              <a:rPr lang="en-US" sz="2800" b="1" dirty="0" smtClean="0"/>
              <a:t>at University of Alaska, Juneau.</a:t>
            </a:r>
            <a:endParaRPr lang="en-US" sz="2800" b="1" dirty="0"/>
          </a:p>
        </p:txBody>
      </p:sp>
      <p:sp>
        <p:nvSpPr>
          <p:cNvPr id="6" name="Rectangle 5"/>
          <p:cNvSpPr/>
          <p:nvPr/>
        </p:nvSpPr>
        <p:spPr>
          <a:xfrm>
            <a:off x="824248" y="115910"/>
            <a:ext cx="2408349" cy="2112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366" y="167426"/>
            <a:ext cx="2205414" cy="2009104"/>
          </a:xfrm>
          <a:prstGeom prst="rect">
            <a:avLst/>
          </a:prstGeom>
        </p:spPr>
      </p:pic>
    </p:spTree>
    <p:extLst>
      <p:ext uri="{BB962C8B-B14F-4D97-AF65-F5344CB8AC3E}">
        <p14:creationId xmlns:p14="http://schemas.microsoft.com/office/powerpoint/2010/main" val="4261054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99678"/>
            <a:ext cx="12196031" cy="3785652"/>
          </a:xfrm>
          <a:prstGeom prst="rect">
            <a:avLst/>
          </a:prstGeom>
          <a:noFill/>
        </p:spPr>
        <p:txBody>
          <a:bodyPr wrap="none" rtlCol="0">
            <a:spAutoFit/>
          </a:bodyPr>
          <a:lstStyle/>
          <a:p>
            <a:endParaRPr lang="en-US" sz="2400" b="1" dirty="0"/>
          </a:p>
          <a:p>
            <a:r>
              <a:rPr lang="en-US" sz="2400" b="1" dirty="0" smtClean="0"/>
              <a:t>One unique reward is that supporters would nominate names for the </a:t>
            </a:r>
            <a:r>
              <a:rPr lang="en-US" sz="2400" b="1" dirty="0" smtClean="0"/>
              <a:t>newly discovered and </a:t>
            </a:r>
          </a:p>
          <a:p>
            <a:r>
              <a:rPr lang="en-US" sz="2400" b="1" dirty="0" smtClean="0"/>
              <a:t>mapped streams (and possibly other currently unnamed geographic features) in the languages</a:t>
            </a:r>
          </a:p>
          <a:p>
            <a:r>
              <a:rPr lang="en-US" sz="2400" b="1" dirty="0" smtClean="0"/>
              <a:t>of the Native Peoples in SE AK and B.C </a:t>
            </a:r>
            <a:r>
              <a:rPr lang="en-US" sz="2400" b="1" dirty="0" smtClean="0"/>
              <a:t>(</a:t>
            </a:r>
            <a:r>
              <a:rPr lang="en-US" sz="2400" b="1" dirty="0" err="1" smtClean="0"/>
              <a:t>Eyak</a:t>
            </a:r>
            <a:r>
              <a:rPr lang="en-US" sz="2400" b="1" dirty="0" smtClean="0"/>
              <a:t>, </a:t>
            </a:r>
            <a:r>
              <a:rPr lang="en-US" sz="2400" b="1" dirty="0" err="1" smtClean="0"/>
              <a:t>Haida</a:t>
            </a:r>
            <a:r>
              <a:rPr lang="en-US" sz="2400" b="1" dirty="0" smtClean="0"/>
              <a:t>, Tlingit, Tsimshian, </a:t>
            </a:r>
            <a:r>
              <a:rPr lang="en-US" sz="2400" b="1" dirty="0" err="1" smtClean="0"/>
              <a:t>Nisqaa</a:t>
            </a:r>
            <a:r>
              <a:rPr lang="en-US" sz="2400" b="1" dirty="0" smtClean="0"/>
              <a:t>, </a:t>
            </a:r>
            <a:r>
              <a:rPr lang="en-US" sz="2400" b="1" dirty="0" err="1" smtClean="0"/>
              <a:t>Gitsan</a:t>
            </a:r>
            <a:r>
              <a:rPr lang="en-US" sz="2400" b="1" dirty="0" smtClean="0"/>
              <a:t>, </a:t>
            </a:r>
          </a:p>
          <a:p>
            <a:r>
              <a:rPr lang="en-US" sz="2400" b="1" dirty="0" err="1" smtClean="0"/>
              <a:t>Tahltan</a:t>
            </a:r>
            <a:r>
              <a:rPr lang="en-US" sz="2400" b="1" dirty="0" smtClean="0"/>
              <a:t> and Tagish).</a:t>
            </a:r>
          </a:p>
          <a:p>
            <a:endParaRPr lang="en-US" sz="2400" b="1" dirty="0"/>
          </a:p>
          <a:p>
            <a:r>
              <a:rPr lang="en-US" sz="2400" b="1" dirty="0" smtClean="0"/>
              <a:t>Place names will be viewable in the online Map Atlas “Salmonidae </a:t>
            </a:r>
            <a:r>
              <a:rPr lang="en-US" sz="2400" b="1" dirty="0" err="1" smtClean="0"/>
              <a:t>Geographica</a:t>
            </a:r>
            <a:r>
              <a:rPr lang="en-US" sz="2400" b="1" dirty="0" smtClean="0"/>
              <a:t>” that will</a:t>
            </a:r>
          </a:p>
          <a:p>
            <a:r>
              <a:rPr lang="en-US" sz="2400" b="1" dirty="0" smtClean="0"/>
              <a:t>also house all of the open source LiDAR products, complete river networks, sal</a:t>
            </a:r>
            <a:r>
              <a:rPr lang="en-US" sz="2400" b="1" dirty="0" smtClean="0"/>
              <a:t>mon habitats</a:t>
            </a:r>
          </a:p>
          <a:p>
            <a:r>
              <a:rPr lang="en-US" sz="2400" b="1" dirty="0" smtClean="0"/>
              <a:t>and other key topographic </a:t>
            </a:r>
            <a:r>
              <a:rPr lang="en-US" sz="2400" b="1" dirty="0" err="1" smtClean="0"/>
              <a:t>featues</a:t>
            </a:r>
            <a:r>
              <a:rPr lang="en-US" sz="2400" b="1" dirty="0" smtClean="0"/>
              <a:t> (floodplains etc.) at the University of Alaska, Southeast</a:t>
            </a:r>
          </a:p>
          <a:p>
            <a:r>
              <a:rPr lang="en-US" sz="2400" b="1" dirty="0" smtClean="0"/>
              <a:t>GIS Library (freely available to all).</a:t>
            </a:r>
            <a:endParaRPr lang="en-US" sz="2400" b="1" dirty="0" smtClean="0"/>
          </a:p>
        </p:txBody>
      </p:sp>
      <p:sp>
        <p:nvSpPr>
          <p:cNvPr id="6" name="Rectangle 5"/>
          <p:cNvSpPr/>
          <p:nvPr/>
        </p:nvSpPr>
        <p:spPr>
          <a:xfrm>
            <a:off x="824248" y="115910"/>
            <a:ext cx="2408349" cy="21121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89208" y="353045"/>
            <a:ext cx="8406276" cy="461665"/>
          </a:xfrm>
          <a:prstGeom prst="rect">
            <a:avLst/>
          </a:prstGeom>
          <a:noFill/>
        </p:spPr>
        <p:txBody>
          <a:bodyPr wrap="none" rtlCol="0">
            <a:spAutoFit/>
          </a:bodyPr>
          <a:lstStyle/>
          <a:p>
            <a:r>
              <a:rPr lang="en-US" sz="2400" b="1" dirty="0" smtClean="0"/>
              <a:t>Successful crowdfunding requires supporters to receive rewards.</a:t>
            </a:r>
            <a:endParaRPr lang="en-US" sz="2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406" y="115910"/>
            <a:ext cx="3606802" cy="2860567"/>
          </a:xfrm>
          <a:prstGeom prst="rect">
            <a:avLst/>
          </a:prstGeom>
        </p:spPr>
      </p:pic>
    </p:spTree>
    <p:extLst>
      <p:ext uri="{BB962C8B-B14F-4D97-AF65-F5344CB8AC3E}">
        <p14:creationId xmlns:p14="http://schemas.microsoft.com/office/powerpoint/2010/main" val="3698523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750" y="0"/>
            <a:ext cx="11916249" cy="7232749"/>
          </a:xfrm>
          <a:prstGeom prst="rect">
            <a:avLst/>
          </a:prstGeom>
          <a:noFill/>
        </p:spPr>
        <p:txBody>
          <a:bodyPr wrap="square" rtlCol="0">
            <a:spAutoFit/>
          </a:bodyPr>
          <a:lstStyle/>
          <a:p>
            <a:r>
              <a:rPr lang="en-US" b="1" dirty="0" smtClean="0"/>
              <a:t>A journal paper is currently in development that described the analysis, results and interpretations. It</a:t>
            </a:r>
          </a:p>
          <a:p>
            <a:r>
              <a:rPr lang="en-US" b="1" dirty="0" smtClean="0"/>
              <a:t>will be submitted to </a:t>
            </a:r>
            <a:r>
              <a:rPr lang="en-US" b="1" dirty="0" err="1" smtClean="0"/>
              <a:t>Plos</a:t>
            </a:r>
            <a:r>
              <a:rPr lang="en-US" b="1" dirty="0"/>
              <a:t> </a:t>
            </a:r>
            <a:r>
              <a:rPr lang="en-US" b="1" dirty="0" smtClean="0"/>
              <a:t>One in May 2016. </a:t>
            </a:r>
          </a:p>
          <a:p>
            <a:endParaRPr lang="en-US" b="1" dirty="0"/>
          </a:p>
          <a:p>
            <a:r>
              <a:rPr lang="en-US" b="1" dirty="0" smtClean="0"/>
              <a:t>The Challenge of Mapping Complete River Networks and Potential Salmon Habitats in Southeast Alaska and in</a:t>
            </a:r>
          </a:p>
          <a:p>
            <a:r>
              <a:rPr lang="en-US" b="1" dirty="0" smtClean="0"/>
              <a:t>Adjoining Canadian Trans-Boundary Watersheds. Benda et al. in prep.</a:t>
            </a:r>
          </a:p>
          <a:p>
            <a:endParaRPr lang="en-US" dirty="0"/>
          </a:p>
          <a:p>
            <a:r>
              <a:rPr lang="en-US" b="1" dirty="0"/>
              <a:t>Abstract</a:t>
            </a:r>
            <a:r>
              <a:rPr lang="en-US" dirty="0"/>
              <a:t/>
            </a:r>
            <a:br>
              <a:rPr lang="en-US" dirty="0"/>
            </a:br>
            <a:r>
              <a:rPr lang="en-US" sz="1600" dirty="0"/>
              <a:t>The Southeast Alaska region, inclusive of the Alexander Archipelago and the large rivers that extend into British Columbia (Stikine, </a:t>
            </a:r>
            <a:r>
              <a:rPr lang="en-US" sz="1600" dirty="0" err="1"/>
              <a:t>Taku</a:t>
            </a:r>
            <a:r>
              <a:rPr lang="en-US" sz="1600" dirty="0"/>
              <a:t> and </a:t>
            </a:r>
            <a:r>
              <a:rPr lang="en-US" sz="1600" dirty="0" err="1"/>
              <a:t>Unuk</a:t>
            </a:r>
            <a:r>
              <a:rPr lang="en-US" sz="1600" dirty="0"/>
              <a:t> watersheds), constitutes one of the last environmental strongholds of five species of wild Pacific Salmon. To manage resource development and to protect salmon in this trans-boundary region, federal, state and provincial agencies need to know the locations and abundance of salmon habitats accurately. We investigated the feasibility of identifying and mapping complete stream networks, including locations and abundance of salmon habitats in southeast Alaska and northern British Columbia (180,000 km</a:t>
            </a:r>
            <a:r>
              <a:rPr lang="en-US" sz="1600" baseline="30000" dirty="0"/>
              <a:t>2</a:t>
            </a:r>
            <a:r>
              <a:rPr lang="en-US" sz="1600" dirty="0"/>
              <a:t>). We delineated complete river networks using a range of digital elevation models (DEMs) including 1m LiDAR available in a 1,000 km</a:t>
            </a:r>
            <a:r>
              <a:rPr lang="en-US" sz="1600" baseline="30000" dirty="0"/>
              <a:t>2</a:t>
            </a:r>
            <a:r>
              <a:rPr lang="en-US" sz="1600" dirty="0"/>
              <a:t> pilot area in southeast Alaska, the newly available 5m </a:t>
            </a:r>
            <a:r>
              <a:rPr lang="en-US" sz="1600" dirty="0" err="1"/>
              <a:t>IfSAR</a:t>
            </a:r>
            <a:r>
              <a:rPr lang="en-US" sz="1600" dirty="0"/>
              <a:t> DEM across southeast Alaska and a </a:t>
            </a:r>
            <a:r>
              <a:rPr lang="en-US" sz="1600" dirty="0" smtClean="0"/>
              <a:t>17m </a:t>
            </a:r>
            <a:r>
              <a:rPr lang="en-US" sz="1600" dirty="0"/>
              <a:t>DEM available in British Columbia. We applied thresholds of channel steepness, including waterfalls, and salmon habitat models to identify potential salmon habitats in the virtual watersheds. The predicted density (km km</a:t>
            </a:r>
            <a:r>
              <a:rPr lang="en-US" sz="1600" baseline="30000" dirty="0"/>
              <a:t>-2</a:t>
            </a:r>
            <a:r>
              <a:rPr lang="en-US" sz="1600" dirty="0"/>
              <a:t>) of all streams, and of potential salmon streams, were compared to those within existing map products including the Alaska Department of Fish and Game Anadromous Salmon stream catalogue, the U.S. Forest Service’s (</a:t>
            </a:r>
            <a:r>
              <a:rPr lang="en-US" sz="1600" dirty="0" err="1"/>
              <a:t>Tongass</a:t>
            </a:r>
            <a:r>
              <a:rPr lang="en-US" sz="1600" dirty="0"/>
              <a:t> National Forest) 1:100,000 stream layer, and British Columbia’s 1:50,000  hydrography, including its mapped salmon streams. In the U.S., the predicted LiDAR-derived salmon stream extent is 400% greater than the State of Alaska’s salmon stream catalogue, 200% greater than the </a:t>
            </a:r>
            <a:r>
              <a:rPr lang="en-US" sz="1600" dirty="0" err="1"/>
              <a:t>Tongass</a:t>
            </a:r>
            <a:r>
              <a:rPr lang="en-US" sz="1600" dirty="0"/>
              <a:t> National Forest salmon distribution, and 350% greater than the derived salmon streams using the newly available </a:t>
            </a:r>
            <a:r>
              <a:rPr lang="en-US" sz="1600" dirty="0" err="1"/>
              <a:t>IfSAR</a:t>
            </a:r>
            <a:r>
              <a:rPr lang="en-US" sz="1600" dirty="0"/>
              <a:t> 5m river networks. In B.C., we infer that LiDAR derived stream networks, and salmon streams specifically, would be respectively 350% and 550% greater in length compared to what is contained within existing B.C. map products. In addition, predicted salmon streams that are delineated using B.C.’s 20m DEM would be </a:t>
            </a:r>
            <a:r>
              <a:rPr lang="en-US" sz="1600" dirty="0" smtClean="0"/>
              <a:t>400</a:t>
            </a:r>
            <a:r>
              <a:rPr lang="en-US" sz="1600" dirty="0"/>
              <a:t>% less than LiDAR derived salmon stream extent.  Based on this analysis we estimate that as much as 400,000 km of all streams, and 100,000 km of salmon streams, remain unidentified and unmapped across the north Pacific trans-boundary ecosystem. How can salmon habitats be protected, including within watersheds exposed to proposed timber harvest, road building, hydro-development and mining projects if agencies do not know the locations of the majority of salmon habitats? We conclude that delineation of complete river networks and accurate salmon habitat identification will not be achieved in the U.S. – Canadian trans-boundary region until LiDAR DEMs become available</a:t>
            </a:r>
            <a:r>
              <a:rPr lang="en-US" dirty="0"/>
              <a:t>.</a:t>
            </a:r>
          </a:p>
        </p:txBody>
      </p:sp>
    </p:spTree>
    <p:extLst>
      <p:ext uri="{BB962C8B-B14F-4D97-AF65-F5344CB8AC3E}">
        <p14:creationId xmlns:p14="http://schemas.microsoft.com/office/powerpoint/2010/main" val="999244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0612" y="637615"/>
            <a:ext cx="10507235" cy="1323439"/>
          </a:xfrm>
          <a:prstGeom prst="rect">
            <a:avLst/>
          </a:prstGeom>
          <a:noFill/>
        </p:spPr>
        <p:txBody>
          <a:bodyPr wrap="none" rtlCol="0">
            <a:spAutoFit/>
          </a:bodyPr>
          <a:lstStyle/>
          <a:p>
            <a:r>
              <a:rPr lang="en-US" sz="2000" b="1" dirty="0" smtClean="0"/>
              <a:t>A Crowdfunding campaign is a solution to acquire LiDAR across the U.S. – Canada Trans Boundary</a:t>
            </a:r>
          </a:p>
          <a:p>
            <a:r>
              <a:rPr lang="en-US" sz="2000" b="1" dirty="0" smtClean="0"/>
              <a:t>ecosystem; refer to the crowdfunding </a:t>
            </a:r>
            <a:r>
              <a:rPr lang="en-US" sz="2000" b="1" dirty="0" smtClean="0">
                <a:hlinkClick r:id="rId2"/>
              </a:rPr>
              <a:t>poster </a:t>
            </a:r>
            <a:r>
              <a:rPr lang="en-US" sz="2000" b="1" dirty="0" smtClean="0"/>
              <a:t>for additional information.</a:t>
            </a:r>
          </a:p>
          <a:p>
            <a:endParaRPr lang="en-US" sz="2000" b="1" dirty="0"/>
          </a:p>
          <a:p>
            <a:endParaRPr lang="en-US" sz="2000" b="1" dirty="0"/>
          </a:p>
        </p:txBody>
      </p:sp>
      <p:sp>
        <p:nvSpPr>
          <p:cNvPr id="3" name="TextBox 2"/>
          <p:cNvSpPr txBox="1"/>
          <p:nvPr/>
        </p:nvSpPr>
        <p:spPr>
          <a:xfrm>
            <a:off x="2426975" y="2356898"/>
            <a:ext cx="6343340" cy="923330"/>
          </a:xfrm>
          <a:prstGeom prst="rect">
            <a:avLst/>
          </a:prstGeom>
          <a:noFill/>
        </p:spPr>
        <p:txBody>
          <a:bodyPr wrap="none" rtlCol="0">
            <a:spAutoFit/>
          </a:bodyPr>
          <a:lstStyle/>
          <a:p>
            <a:r>
              <a:rPr lang="en-US" dirty="0" smtClean="0"/>
              <a:t>For additional information, contact Dr. Lee Benda @ </a:t>
            </a:r>
            <a:r>
              <a:rPr lang="en-US" dirty="0" err="1" smtClean="0"/>
              <a:t>TerrainWorks</a:t>
            </a:r>
            <a:endParaRPr lang="en-US" dirty="0" smtClean="0"/>
          </a:p>
          <a:p>
            <a:r>
              <a:rPr lang="en-US" dirty="0" smtClean="0">
                <a:hlinkClick r:id="rId3"/>
              </a:rPr>
              <a:t>leebenda@terrainworks.com</a:t>
            </a:r>
            <a:endParaRPr lang="en-US" dirty="0" smtClean="0"/>
          </a:p>
          <a:p>
            <a:r>
              <a:rPr lang="en-US" dirty="0" smtClean="0"/>
              <a:t>530 926-1066</a:t>
            </a:r>
            <a:endParaRPr lang="en-US" dirty="0"/>
          </a:p>
        </p:txBody>
      </p:sp>
    </p:spTree>
    <p:extLst>
      <p:ext uri="{BB962C8B-B14F-4D97-AF65-F5344CB8AC3E}">
        <p14:creationId xmlns:p14="http://schemas.microsoft.com/office/powerpoint/2010/main" val="13567780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801856151"/>
              </p:ext>
            </p:extLst>
          </p:nvPr>
        </p:nvGraphicFramePr>
        <p:xfrm>
          <a:off x="238469" y="642552"/>
          <a:ext cx="4925434" cy="4607912"/>
        </p:xfrm>
        <a:graphic>
          <a:graphicData uri="http://schemas.openxmlformats.org/presentationml/2006/ole">
            <mc:AlternateContent xmlns:mc="http://schemas.openxmlformats.org/markup-compatibility/2006">
              <mc:Choice xmlns:v="urn:schemas-microsoft-com:vml" Requires="v">
                <p:oleObj spid="_x0000_s13416" name="Corel DESIGNER" r:id="rId3" imgW="7116652" imgH="6657390" progId="CorelDESIGNER.Graphic.14">
                  <p:embed/>
                </p:oleObj>
              </mc:Choice>
              <mc:Fallback>
                <p:oleObj name="Corel DESIGNER" r:id="rId3" imgW="7116652" imgH="6657390" progId="CorelDESIGNER.Graphic.14">
                  <p:embed/>
                  <p:pic>
                    <p:nvPicPr>
                      <p:cNvPr id="0" name=""/>
                      <p:cNvPicPr/>
                      <p:nvPr/>
                    </p:nvPicPr>
                    <p:blipFill>
                      <a:blip r:embed="rId4"/>
                      <a:stretch>
                        <a:fillRect/>
                      </a:stretch>
                    </p:blipFill>
                    <p:spPr>
                      <a:xfrm>
                        <a:off x="238469" y="642552"/>
                        <a:ext cx="4925434" cy="460791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553750094"/>
              </p:ext>
            </p:extLst>
          </p:nvPr>
        </p:nvGraphicFramePr>
        <p:xfrm>
          <a:off x="5925751" y="642552"/>
          <a:ext cx="3687806" cy="5786887"/>
        </p:xfrm>
        <a:graphic>
          <a:graphicData uri="http://schemas.openxmlformats.org/presentationml/2006/ole">
            <mc:AlternateContent xmlns:mc="http://schemas.openxmlformats.org/markup-compatibility/2006">
              <mc:Choice xmlns:v="urn:schemas-microsoft-com:vml" Requires="v">
                <p:oleObj spid="_x0000_s13417" name="Corel DESIGNER" r:id="rId5" imgW="5389152" imgH="8456670" progId="CorelDESIGNER.Graphic.14">
                  <p:embed/>
                </p:oleObj>
              </mc:Choice>
              <mc:Fallback>
                <p:oleObj name="Corel DESIGNER" r:id="rId5" imgW="5389152" imgH="8456670" progId="CorelDESIGNER.Graphic.14">
                  <p:embed/>
                  <p:pic>
                    <p:nvPicPr>
                      <p:cNvPr id="0" name=""/>
                      <p:cNvPicPr/>
                      <p:nvPr/>
                    </p:nvPicPr>
                    <p:blipFill>
                      <a:blip r:embed="rId6"/>
                      <a:stretch>
                        <a:fillRect/>
                      </a:stretch>
                    </p:blipFill>
                    <p:spPr>
                      <a:xfrm>
                        <a:off x="5925751" y="642552"/>
                        <a:ext cx="3687806" cy="5786887"/>
                      </a:xfrm>
                      <a:prstGeom prst="rect">
                        <a:avLst/>
                      </a:prstGeom>
                    </p:spPr>
                  </p:pic>
                </p:oleObj>
              </mc:Fallback>
            </mc:AlternateContent>
          </a:graphicData>
        </a:graphic>
      </p:graphicFrame>
      <p:sp>
        <p:nvSpPr>
          <p:cNvPr id="3" name="TextBox 2"/>
          <p:cNvSpPr txBox="1"/>
          <p:nvPr/>
        </p:nvSpPr>
        <p:spPr>
          <a:xfrm>
            <a:off x="337752" y="156519"/>
            <a:ext cx="10229275" cy="461665"/>
          </a:xfrm>
          <a:prstGeom prst="rect">
            <a:avLst/>
          </a:prstGeom>
          <a:noFill/>
        </p:spPr>
        <p:txBody>
          <a:bodyPr wrap="none" rtlCol="0">
            <a:spAutoFit/>
          </a:bodyPr>
          <a:lstStyle/>
          <a:p>
            <a:r>
              <a:rPr lang="en-US" sz="2400" b="1" dirty="0" smtClean="0"/>
              <a:t>We can start with available maps that show where salmon habitats are located</a:t>
            </a:r>
            <a:endParaRPr lang="en-US" sz="2400" b="1" dirty="0"/>
          </a:p>
        </p:txBody>
      </p:sp>
      <p:sp>
        <p:nvSpPr>
          <p:cNvPr id="5" name="TextBox 4"/>
          <p:cNvSpPr txBox="1"/>
          <p:nvPr/>
        </p:nvSpPr>
        <p:spPr>
          <a:xfrm>
            <a:off x="7669427" y="889687"/>
            <a:ext cx="2056076" cy="369332"/>
          </a:xfrm>
          <a:prstGeom prst="rect">
            <a:avLst/>
          </a:prstGeom>
          <a:noFill/>
        </p:spPr>
        <p:txBody>
          <a:bodyPr wrap="none" rtlCol="0">
            <a:spAutoFit/>
          </a:bodyPr>
          <a:lstStyle/>
          <a:p>
            <a:r>
              <a:rPr lang="en-US" dirty="0" smtClean="0"/>
              <a:t>U.S.F.S – </a:t>
            </a:r>
            <a:r>
              <a:rPr lang="en-US" dirty="0" err="1" smtClean="0"/>
              <a:t>Tongass</a:t>
            </a:r>
            <a:r>
              <a:rPr lang="en-US" dirty="0" smtClean="0"/>
              <a:t> NF</a:t>
            </a:r>
            <a:endParaRPr lang="en-US" dirty="0"/>
          </a:p>
        </p:txBody>
      </p:sp>
      <p:sp>
        <p:nvSpPr>
          <p:cNvPr id="6" name="TextBox 5"/>
          <p:cNvSpPr txBox="1"/>
          <p:nvPr/>
        </p:nvSpPr>
        <p:spPr>
          <a:xfrm>
            <a:off x="105146" y="5506109"/>
            <a:ext cx="4908844" cy="923330"/>
          </a:xfrm>
          <a:prstGeom prst="rect">
            <a:avLst/>
          </a:prstGeom>
          <a:noFill/>
        </p:spPr>
        <p:txBody>
          <a:bodyPr wrap="none" rtlCol="0">
            <a:spAutoFit/>
          </a:bodyPr>
          <a:lstStyle/>
          <a:p>
            <a:r>
              <a:rPr lang="en-US" b="1" i="1" dirty="0" smtClean="0"/>
              <a:t>Note the use of densities (km km</a:t>
            </a:r>
            <a:r>
              <a:rPr lang="en-US" b="1" i="1" baseline="30000" dirty="0" smtClean="0"/>
              <a:t>-2</a:t>
            </a:r>
            <a:r>
              <a:rPr lang="en-US" b="1" i="1" dirty="0" smtClean="0"/>
              <a:t>) that allow us</a:t>
            </a:r>
          </a:p>
          <a:p>
            <a:r>
              <a:rPr lang="en-US" b="1" i="1" dirty="0" smtClean="0"/>
              <a:t>to compare stream networks and salmon stream</a:t>
            </a:r>
          </a:p>
          <a:p>
            <a:r>
              <a:rPr lang="en-US" b="1" i="1" dirty="0" smtClean="0"/>
              <a:t>length across the different data products</a:t>
            </a:r>
            <a:endParaRPr lang="en-US" b="1" i="1" dirty="0"/>
          </a:p>
        </p:txBody>
      </p:sp>
    </p:spTree>
    <p:extLst>
      <p:ext uri="{BB962C8B-B14F-4D97-AF65-F5344CB8AC3E}">
        <p14:creationId xmlns:p14="http://schemas.microsoft.com/office/powerpoint/2010/main" val="284307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069287235"/>
              </p:ext>
            </p:extLst>
          </p:nvPr>
        </p:nvGraphicFramePr>
        <p:xfrm>
          <a:off x="4571617" y="178974"/>
          <a:ext cx="4353442" cy="6526859"/>
        </p:xfrm>
        <a:graphic>
          <a:graphicData uri="http://schemas.openxmlformats.org/presentationml/2006/ole">
            <mc:AlternateContent xmlns:mc="http://schemas.openxmlformats.org/markup-compatibility/2006">
              <mc:Choice xmlns:v="urn:schemas-microsoft-com:vml" Requires="v">
                <p:oleObj spid="_x0000_s9302" name="Corel DESIGNER" r:id="rId3" imgW="4185170" imgH="6274530" progId="CorelDESIGNER.Graphic.14">
                  <p:embed/>
                </p:oleObj>
              </mc:Choice>
              <mc:Fallback>
                <p:oleObj name="Corel DESIGNER" r:id="rId3" imgW="4185170" imgH="6274530" progId="CorelDESIGNER.Graphic.14">
                  <p:embed/>
                  <p:pic>
                    <p:nvPicPr>
                      <p:cNvPr id="0" name=""/>
                      <p:cNvPicPr/>
                      <p:nvPr/>
                    </p:nvPicPr>
                    <p:blipFill>
                      <a:blip r:embed="rId4"/>
                      <a:stretch>
                        <a:fillRect/>
                      </a:stretch>
                    </p:blipFill>
                    <p:spPr>
                      <a:xfrm>
                        <a:off x="4571617" y="178974"/>
                        <a:ext cx="4353442" cy="6526859"/>
                      </a:xfrm>
                      <a:prstGeom prst="rect">
                        <a:avLst/>
                      </a:prstGeom>
                    </p:spPr>
                  </p:pic>
                </p:oleObj>
              </mc:Fallback>
            </mc:AlternateContent>
          </a:graphicData>
        </a:graphic>
      </p:graphicFrame>
      <p:sp>
        <p:nvSpPr>
          <p:cNvPr id="2" name="TextBox 1"/>
          <p:cNvSpPr txBox="1"/>
          <p:nvPr/>
        </p:nvSpPr>
        <p:spPr>
          <a:xfrm>
            <a:off x="390588" y="395416"/>
            <a:ext cx="3485570" cy="3046988"/>
          </a:xfrm>
          <a:prstGeom prst="rect">
            <a:avLst/>
          </a:prstGeom>
          <a:noFill/>
        </p:spPr>
        <p:txBody>
          <a:bodyPr wrap="none" rtlCol="0">
            <a:spAutoFit/>
          </a:bodyPr>
          <a:lstStyle/>
          <a:p>
            <a:r>
              <a:rPr lang="en-US" sz="2400" b="1" dirty="0" smtClean="0"/>
              <a:t>Next, we can</a:t>
            </a:r>
          </a:p>
          <a:p>
            <a:r>
              <a:rPr lang="en-US" sz="2400" b="1" dirty="0" smtClean="0"/>
              <a:t>derive entire</a:t>
            </a:r>
          </a:p>
          <a:p>
            <a:r>
              <a:rPr lang="en-US" sz="2400" b="1" dirty="0" smtClean="0"/>
              <a:t>river networks</a:t>
            </a:r>
          </a:p>
          <a:p>
            <a:r>
              <a:rPr lang="en-US" sz="2400" b="1" dirty="0" smtClean="0"/>
              <a:t>and salmon habitats</a:t>
            </a:r>
          </a:p>
          <a:p>
            <a:r>
              <a:rPr lang="en-US" sz="2400" b="1" dirty="0" smtClean="0"/>
              <a:t>using the highest</a:t>
            </a:r>
          </a:p>
          <a:p>
            <a:r>
              <a:rPr lang="en-US" sz="2400" b="1" dirty="0" smtClean="0"/>
              <a:t>resolution DEMs</a:t>
            </a:r>
          </a:p>
          <a:p>
            <a:r>
              <a:rPr lang="en-US" sz="2400" b="1" dirty="0" smtClean="0"/>
              <a:t>available in </a:t>
            </a:r>
          </a:p>
          <a:p>
            <a:r>
              <a:rPr lang="en-US" sz="2400" b="1" dirty="0" smtClean="0"/>
              <a:t>Southeast Alaska and B.C.</a:t>
            </a:r>
            <a:endParaRPr lang="en-US" sz="2400" b="1" dirty="0"/>
          </a:p>
        </p:txBody>
      </p:sp>
    </p:spTree>
    <p:extLst>
      <p:ext uri="{BB962C8B-B14F-4D97-AF65-F5344CB8AC3E}">
        <p14:creationId xmlns:p14="http://schemas.microsoft.com/office/powerpoint/2010/main" val="1864486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203167927"/>
              </p:ext>
            </p:extLst>
          </p:nvPr>
        </p:nvGraphicFramePr>
        <p:xfrm>
          <a:off x="319913" y="455556"/>
          <a:ext cx="7860260" cy="6178426"/>
        </p:xfrm>
        <a:graphic>
          <a:graphicData uri="http://schemas.openxmlformats.org/presentationml/2006/ole">
            <mc:AlternateContent xmlns:mc="http://schemas.openxmlformats.org/markup-compatibility/2006">
              <mc:Choice xmlns:v="urn:schemas-microsoft-com:vml" Requires="v">
                <p:oleObj spid="_x0000_s2106" name="Corel DESIGNER" r:id="rId3" imgW="7819268" imgH="6146280" progId="CorelDESIGNER.Graphic.14">
                  <p:embed/>
                </p:oleObj>
              </mc:Choice>
              <mc:Fallback>
                <p:oleObj name="Corel DESIGNER" r:id="rId3" imgW="7819268" imgH="6146280" progId="CorelDESIGNER.Graphic.14">
                  <p:embed/>
                  <p:pic>
                    <p:nvPicPr>
                      <p:cNvPr id="0" name=""/>
                      <p:cNvPicPr/>
                      <p:nvPr/>
                    </p:nvPicPr>
                    <p:blipFill>
                      <a:blip r:embed="rId4"/>
                      <a:stretch>
                        <a:fillRect/>
                      </a:stretch>
                    </p:blipFill>
                    <p:spPr>
                      <a:xfrm>
                        <a:off x="319913" y="455556"/>
                        <a:ext cx="7860260" cy="6178426"/>
                      </a:xfrm>
                      <a:prstGeom prst="rect">
                        <a:avLst/>
                      </a:prstGeom>
                    </p:spPr>
                  </p:pic>
                </p:oleObj>
              </mc:Fallback>
            </mc:AlternateContent>
          </a:graphicData>
        </a:graphic>
      </p:graphicFrame>
      <p:sp>
        <p:nvSpPr>
          <p:cNvPr id="4" name="TextBox 3"/>
          <p:cNvSpPr txBox="1"/>
          <p:nvPr/>
        </p:nvSpPr>
        <p:spPr>
          <a:xfrm>
            <a:off x="5320523" y="158994"/>
            <a:ext cx="6282361" cy="3139321"/>
          </a:xfrm>
          <a:prstGeom prst="rect">
            <a:avLst/>
          </a:prstGeom>
          <a:noFill/>
        </p:spPr>
        <p:txBody>
          <a:bodyPr wrap="none" rtlCol="0">
            <a:spAutoFit/>
          </a:bodyPr>
          <a:lstStyle/>
          <a:p>
            <a:r>
              <a:rPr lang="en-US" b="1" dirty="0" smtClean="0"/>
              <a:t>Southeast Alaska also has newly available 5m DEMs called</a:t>
            </a:r>
          </a:p>
          <a:p>
            <a:r>
              <a:rPr lang="en-US" b="1" dirty="0" err="1" smtClean="0"/>
              <a:t>IfSAR</a:t>
            </a:r>
            <a:r>
              <a:rPr lang="en-US" b="1" dirty="0" smtClean="0"/>
              <a:t> provided by the U.S.G.S., because LiDAR DEMs are</a:t>
            </a:r>
          </a:p>
          <a:p>
            <a:r>
              <a:rPr lang="en-US" b="1" dirty="0" smtClean="0"/>
              <a:t>considered too expensive and unaffordable in Alaska;</a:t>
            </a:r>
          </a:p>
          <a:p>
            <a:endParaRPr lang="en-US" b="1" dirty="0"/>
          </a:p>
          <a:p>
            <a:r>
              <a:rPr lang="en-US" b="1" dirty="0" smtClean="0"/>
              <a:t>However, in southeast Alaska, the new </a:t>
            </a:r>
            <a:r>
              <a:rPr lang="en-US" b="1" dirty="0" err="1" smtClean="0"/>
              <a:t>IfSAR</a:t>
            </a:r>
            <a:r>
              <a:rPr lang="en-US" b="1" dirty="0" smtClean="0"/>
              <a:t> 5 m, that is</a:t>
            </a:r>
          </a:p>
          <a:p>
            <a:r>
              <a:rPr lang="en-US" b="1" dirty="0" smtClean="0"/>
              <a:t>a surface radar product (as compared to laser altimetry [LiDAR]</a:t>
            </a:r>
          </a:p>
          <a:p>
            <a:r>
              <a:rPr lang="en-US" b="1" dirty="0" smtClean="0"/>
              <a:t>that uses lasers to “see” under forest canopy), cannot be used</a:t>
            </a:r>
          </a:p>
          <a:p>
            <a:r>
              <a:rPr lang="en-US" b="1" dirty="0" smtClean="0"/>
              <a:t>to derive accurate stream networks and salmon habitats (DEM</a:t>
            </a:r>
          </a:p>
          <a:p>
            <a:r>
              <a:rPr lang="en-US" b="1" dirty="0" smtClean="0"/>
              <a:t>is too noisy because of variable vegetation heights); the </a:t>
            </a:r>
            <a:r>
              <a:rPr lang="en-US" b="1" dirty="0" err="1" smtClean="0"/>
              <a:t>IfSAR</a:t>
            </a:r>
            <a:endParaRPr lang="en-US" b="1" dirty="0" smtClean="0"/>
          </a:p>
          <a:p>
            <a:r>
              <a:rPr lang="en-US" b="1" dirty="0" smtClean="0"/>
              <a:t>product might be better in northern regions where there is less</a:t>
            </a:r>
          </a:p>
          <a:p>
            <a:r>
              <a:rPr lang="en-US" b="1" dirty="0" smtClean="0"/>
              <a:t>vegetation.</a:t>
            </a:r>
            <a:endParaRPr lang="en-US" b="1" dirty="0"/>
          </a:p>
        </p:txBody>
      </p:sp>
      <p:sp>
        <p:nvSpPr>
          <p:cNvPr id="2" name="TextBox 1"/>
          <p:cNvSpPr txBox="1"/>
          <p:nvPr/>
        </p:nvSpPr>
        <p:spPr>
          <a:xfrm>
            <a:off x="8224405" y="5840627"/>
            <a:ext cx="3334246" cy="646331"/>
          </a:xfrm>
          <a:prstGeom prst="rect">
            <a:avLst/>
          </a:prstGeom>
          <a:noFill/>
        </p:spPr>
        <p:txBody>
          <a:bodyPr wrap="none" rtlCol="0">
            <a:spAutoFit/>
          </a:bodyPr>
          <a:lstStyle/>
          <a:p>
            <a:r>
              <a:rPr lang="en-US" dirty="0" smtClean="0"/>
              <a:t>The </a:t>
            </a:r>
            <a:r>
              <a:rPr lang="en-US" dirty="0" err="1" smtClean="0"/>
              <a:t>IfSAR</a:t>
            </a:r>
            <a:r>
              <a:rPr lang="en-US" dirty="0" smtClean="0"/>
              <a:t> 5m DEM is effected by</a:t>
            </a:r>
          </a:p>
          <a:p>
            <a:r>
              <a:rPr lang="en-US" dirty="0" smtClean="0"/>
              <a:t>variation in vegetation heights</a:t>
            </a:r>
          </a:p>
        </p:txBody>
      </p:sp>
    </p:spTree>
    <p:extLst>
      <p:ext uri="{BB962C8B-B14F-4D97-AF65-F5344CB8AC3E}">
        <p14:creationId xmlns:p14="http://schemas.microsoft.com/office/powerpoint/2010/main" val="3500677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283405875"/>
              </p:ext>
            </p:extLst>
          </p:nvPr>
        </p:nvGraphicFramePr>
        <p:xfrm>
          <a:off x="257219" y="161754"/>
          <a:ext cx="4273592" cy="6480517"/>
        </p:xfrm>
        <a:graphic>
          <a:graphicData uri="http://schemas.openxmlformats.org/presentationml/2006/ole">
            <mc:AlternateContent xmlns:mc="http://schemas.openxmlformats.org/markup-compatibility/2006">
              <mc:Choice xmlns:v="urn:schemas-microsoft-com:vml" Requires="v">
                <p:oleObj spid="_x0000_s3180" name="Corel DESIGNER" r:id="rId3" imgW="4014175" imgH="6088770" progId="CorelDESIGNER.Graphic.14">
                  <p:embed/>
                </p:oleObj>
              </mc:Choice>
              <mc:Fallback>
                <p:oleObj name="Corel DESIGNER" r:id="rId3" imgW="4014175" imgH="6088770" progId="CorelDESIGNER.Graphic.14">
                  <p:embed/>
                  <p:pic>
                    <p:nvPicPr>
                      <p:cNvPr id="0" name=""/>
                      <p:cNvPicPr/>
                      <p:nvPr/>
                    </p:nvPicPr>
                    <p:blipFill>
                      <a:blip r:embed="rId4"/>
                      <a:stretch>
                        <a:fillRect/>
                      </a:stretch>
                    </p:blipFill>
                    <p:spPr>
                      <a:xfrm>
                        <a:off x="257219" y="161754"/>
                        <a:ext cx="4273592" cy="6480517"/>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71422155"/>
              </p:ext>
            </p:extLst>
          </p:nvPr>
        </p:nvGraphicFramePr>
        <p:xfrm>
          <a:off x="4852130" y="505854"/>
          <a:ext cx="3542227" cy="5122523"/>
        </p:xfrm>
        <a:graphic>
          <a:graphicData uri="http://schemas.openxmlformats.org/presentationml/2006/ole">
            <mc:AlternateContent xmlns:mc="http://schemas.openxmlformats.org/markup-compatibility/2006">
              <mc:Choice xmlns:v="urn:schemas-microsoft-com:vml" Requires="v">
                <p:oleObj spid="_x0000_s3181" name="Corel DESIGNER" r:id="rId5" imgW="2092450" imgH="3026430" progId="CorelDESIGNER.Graphic.14">
                  <p:embed/>
                </p:oleObj>
              </mc:Choice>
              <mc:Fallback>
                <p:oleObj name="Corel DESIGNER" r:id="rId5" imgW="2092450" imgH="3026430" progId="CorelDESIGNER.Graphic.14">
                  <p:embed/>
                  <p:pic>
                    <p:nvPicPr>
                      <p:cNvPr id="0" name=""/>
                      <p:cNvPicPr/>
                      <p:nvPr/>
                    </p:nvPicPr>
                    <p:blipFill>
                      <a:blip r:embed="rId6"/>
                      <a:stretch>
                        <a:fillRect/>
                      </a:stretch>
                    </p:blipFill>
                    <p:spPr>
                      <a:xfrm>
                        <a:off x="4852130" y="505854"/>
                        <a:ext cx="3542227" cy="5122523"/>
                      </a:xfrm>
                      <a:prstGeom prst="rect">
                        <a:avLst/>
                      </a:prstGeom>
                    </p:spPr>
                  </p:pic>
                </p:oleObj>
              </mc:Fallback>
            </mc:AlternateContent>
          </a:graphicData>
        </a:graphic>
      </p:graphicFrame>
      <p:sp>
        <p:nvSpPr>
          <p:cNvPr id="5" name="TextBox 4"/>
          <p:cNvSpPr txBox="1"/>
          <p:nvPr/>
        </p:nvSpPr>
        <p:spPr>
          <a:xfrm>
            <a:off x="8780416" y="539690"/>
            <a:ext cx="3394647" cy="4801314"/>
          </a:xfrm>
          <a:prstGeom prst="rect">
            <a:avLst/>
          </a:prstGeom>
          <a:noFill/>
        </p:spPr>
        <p:txBody>
          <a:bodyPr wrap="none" rtlCol="0">
            <a:spAutoFit/>
          </a:bodyPr>
          <a:lstStyle/>
          <a:p>
            <a:r>
              <a:rPr lang="en-US" b="1" dirty="0" smtClean="0"/>
              <a:t>LiDAR (1m DEM) is the gold</a:t>
            </a:r>
          </a:p>
          <a:p>
            <a:r>
              <a:rPr lang="en-US" b="1" dirty="0" smtClean="0"/>
              <a:t>standard and can “see” under</a:t>
            </a:r>
          </a:p>
          <a:p>
            <a:r>
              <a:rPr lang="en-US" b="1" dirty="0" smtClean="0"/>
              <a:t>vegetation (using the latest</a:t>
            </a:r>
          </a:p>
          <a:p>
            <a:r>
              <a:rPr lang="en-US" b="1" dirty="0" smtClean="0"/>
              <a:t>sensors) as viewed in</a:t>
            </a:r>
          </a:p>
          <a:p>
            <a:r>
              <a:rPr lang="en-US" b="1" dirty="0" smtClean="0"/>
              <a:t>this shaded relief imagery.</a:t>
            </a:r>
          </a:p>
          <a:p>
            <a:endParaRPr lang="en-US" b="1" dirty="0"/>
          </a:p>
          <a:p>
            <a:r>
              <a:rPr lang="en-US" b="1" dirty="0" smtClean="0"/>
              <a:t>All channels can be seen</a:t>
            </a:r>
          </a:p>
          <a:p>
            <a:r>
              <a:rPr lang="en-US" b="1" dirty="0" smtClean="0"/>
              <a:t>and thus accurate river</a:t>
            </a:r>
          </a:p>
          <a:p>
            <a:r>
              <a:rPr lang="en-US" b="1" dirty="0" smtClean="0"/>
              <a:t>networks can be derived from</a:t>
            </a:r>
          </a:p>
          <a:p>
            <a:r>
              <a:rPr lang="en-US" b="1" dirty="0" smtClean="0"/>
              <a:t>the LiDAR DEM (from headwaters</a:t>
            </a:r>
          </a:p>
          <a:p>
            <a:r>
              <a:rPr lang="en-US" b="1" dirty="0" smtClean="0"/>
              <a:t>to </a:t>
            </a:r>
            <a:r>
              <a:rPr lang="en-US" b="1" dirty="0" err="1" smtClean="0"/>
              <a:t>mainstems</a:t>
            </a:r>
            <a:r>
              <a:rPr lang="en-US" b="1" dirty="0" smtClean="0"/>
              <a:t>, and valley side</a:t>
            </a:r>
          </a:p>
          <a:p>
            <a:r>
              <a:rPr lang="en-US" b="1" dirty="0" smtClean="0"/>
              <a:t>channels).</a:t>
            </a:r>
          </a:p>
          <a:p>
            <a:endParaRPr lang="en-US" b="1" dirty="0"/>
          </a:p>
          <a:p>
            <a:r>
              <a:rPr lang="en-US" b="1" dirty="0" smtClean="0"/>
              <a:t>Imagery is from the pilot analysis</a:t>
            </a:r>
          </a:p>
          <a:p>
            <a:r>
              <a:rPr lang="en-US" b="1" dirty="0" smtClean="0"/>
              <a:t>area in northern </a:t>
            </a:r>
            <a:r>
              <a:rPr lang="en-US" b="1" dirty="0" err="1" smtClean="0"/>
              <a:t>Chichigof</a:t>
            </a:r>
            <a:r>
              <a:rPr lang="en-US" b="1" dirty="0" smtClean="0"/>
              <a:t> Island,</a:t>
            </a:r>
          </a:p>
          <a:p>
            <a:r>
              <a:rPr lang="en-US" b="1" dirty="0" smtClean="0"/>
              <a:t>southeast Alaska (Hoonah</a:t>
            </a:r>
          </a:p>
          <a:p>
            <a:r>
              <a:rPr lang="en-US" b="1" dirty="0" smtClean="0"/>
              <a:t>Community Forest Project).</a:t>
            </a:r>
            <a:endParaRPr lang="en-US" b="1" dirty="0"/>
          </a:p>
        </p:txBody>
      </p:sp>
      <p:cxnSp>
        <p:nvCxnSpPr>
          <p:cNvPr id="6" name="Straight Connector 5"/>
          <p:cNvCxnSpPr/>
          <p:nvPr/>
        </p:nvCxnSpPr>
        <p:spPr>
          <a:xfrm flipV="1">
            <a:off x="2936383" y="539690"/>
            <a:ext cx="1915747" cy="9800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49262" y="3142445"/>
            <a:ext cx="1996225" cy="2485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043960" y="5754029"/>
            <a:ext cx="2265364" cy="646331"/>
          </a:xfrm>
          <a:prstGeom prst="rect">
            <a:avLst/>
          </a:prstGeom>
          <a:noFill/>
        </p:spPr>
        <p:txBody>
          <a:bodyPr wrap="none" rtlCol="0">
            <a:spAutoFit/>
          </a:bodyPr>
          <a:lstStyle/>
          <a:p>
            <a:r>
              <a:rPr lang="en-US" dirty="0" smtClean="0"/>
              <a:t>North </a:t>
            </a:r>
            <a:r>
              <a:rPr lang="en-US" dirty="0" err="1" smtClean="0"/>
              <a:t>Chichigof</a:t>
            </a:r>
            <a:r>
              <a:rPr lang="en-US" dirty="0" smtClean="0"/>
              <a:t> Island</a:t>
            </a:r>
          </a:p>
          <a:p>
            <a:r>
              <a:rPr lang="en-US" dirty="0" smtClean="0"/>
              <a:t>Southeast Alaska</a:t>
            </a:r>
            <a:endParaRPr lang="en-US" dirty="0"/>
          </a:p>
        </p:txBody>
      </p:sp>
    </p:spTree>
    <p:extLst>
      <p:ext uri="{BB962C8B-B14F-4D97-AF65-F5344CB8AC3E}">
        <p14:creationId xmlns:p14="http://schemas.microsoft.com/office/powerpoint/2010/main" val="1122628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004148"/>
              </p:ext>
            </p:extLst>
          </p:nvPr>
        </p:nvGraphicFramePr>
        <p:xfrm>
          <a:off x="682581" y="122691"/>
          <a:ext cx="3286116" cy="5156556"/>
        </p:xfrm>
        <a:graphic>
          <a:graphicData uri="http://schemas.openxmlformats.org/presentationml/2006/ole">
            <mc:AlternateContent xmlns:mc="http://schemas.openxmlformats.org/markup-compatibility/2006">
              <mc:Choice xmlns:v="urn:schemas-microsoft-com:vml" Requires="v">
                <p:oleObj spid="_x0000_s10444" name="Corel DESIGNER" r:id="rId3" imgW="4637372" imgH="7275420" progId="CorelDESIGNER.Graphic.14">
                  <p:embed/>
                </p:oleObj>
              </mc:Choice>
              <mc:Fallback>
                <p:oleObj name="Corel DESIGNER" r:id="rId3" imgW="4637372" imgH="7275420" progId="CorelDESIGNER.Graphic.14">
                  <p:embed/>
                  <p:pic>
                    <p:nvPicPr>
                      <p:cNvPr id="0" name=""/>
                      <p:cNvPicPr/>
                      <p:nvPr/>
                    </p:nvPicPr>
                    <p:blipFill>
                      <a:blip r:embed="rId4"/>
                      <a:stretch>
                        <a:fillRect/>
                      </a:stretch>
                    </p:blipFill>
                    <p:spPr>
                      <a:xfrm>
                        <a:off x="682581" y="122691"/>
                        <a:ext cx="3286116" cy="515655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32864740"/>
              </p:ext>
            </p:extLst>
          </p:nvPr>
        </p:nvGraphicFramePr>
        <p:xfrm>
          <a:off x="4328731" y="122690"/>
          <a:ext cx="3359956" cy="5065161"/>
        </p:xfrm>
        <a:graphic>
          <a:graphicData uri="http://schemas.openxmlformats.org/presentationml/2006/ole">
            <mc:AlternateContent xmlns:mc="http://schemas.openxmlformats.org/markup-compatibility/2006">
              <mc:Choice xmlns:v="urn:schemas-microsoft-com:vml" Requires="v">
                <p:oleObj spid="_x0000_s10445" name="Corel DESIGNER" r:id="rId5" imgW="4809987" imgH="7252470" progId="CorelDESIGNER.Graphic.14">
                  <p:embed/>
                </p:oleObj>
              </mc:Choice>
              <mc:Fallback>
                <p:oleObj name="Corel DESIGNER" r:id="rId5" imgW="4809987" imgH="7252470" progId="CorelDESIGNER.Graphic.14">
                  <p:embed/>
                  <p:pic>
                    <p:nvPicPr>
                      <p:cNvPr id="0" name=""/>
                      <p:cNvPicPr/>
                      <p:nvPr/>
                    </p:nvPicPr>
                    <p:blipFill>
                      <a:blip r:embed="rId6"/>
                      <a:stretch>
                        <a:fillRect/>
                      </a:stretch>
                    </p:blipFill>
                    <p:spPr>
                      <a:xfrm>
                        <a:off x="4328731" y="122690"/>
                        <a:ext cx="3359956" cy="5065161"/>
                      </a:xfrm>
                      <a:prstGeom prst="rect">
                        <a:avLst/>
                      </a:prstGeom>
                    </p:spPr>
                  </p:pic>
                </p:oleObj>
              </mc:Fallback>
            </mc:AlternateContent>
          </a:graphicData>
        </a:graphic>
      </p:graphicFrame>
      <p:cxnSp>
        <p:nvCxnSpPr>
          <p:cNvPr id="7" name="Straight Connector 6"/>
          <p:cNvCxnSpPr/>
          <p:nvPr/>
        </p:nvCxnSpPr>
        <p:spPr>
          <a:xfrm>
            <a:off x="6961308" y="5556751"/>
            <a:ext cx="59381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45261" y="5348630"/>
            <a:ext cx="1716047" cy="369332"/>
          </a:xfrm>
          <a:prstGeom prst="rect">
            <a:avLst/>
          </a:prstGeom>
          <a:noFill/>
        </p:spPr>
        <p:txBody>
          <a:bodyPr wrap="none" rtlCol="0">
            <a:spAutoFit/>
          </a:bodyPr>
          <a:lstStyle/>
          <a:p>
            <a:r>
              <a:rPr lang="en-US" b="1" i="1" dirty="0" smtClean="0"/>
              <a:t>Salmon streams</a:t>
            </a:r>
            <a:endParaRPr lang="en-US" b="1" i="1" dirty="0"/>
          </a:p>
        </p:txBody>
      </p:sp>
      <p:sp>
        <p:nvSpPr>
          <p:cNvPr id="6" name="TextBox 5"/>
          <p:cNvSpPr txBox="1"/>
          <p:nvPr/>
        </p:nvSpPr>
        <p:spPr>
          <a:xfrm>
            <a:off x="370703" y="5809358"/>
            <a:ext cx="10908756" cy="923330"/>
          </a:xfrm>
          <a:prstGeom prst="rect">
            <a:avLst/>
          </a:prstGeom>
          <a:noFill/>
        </p:spPr>
        <p:txBody>
          <a:bodyPr wrap="none" rtlCol="0">
            <a:spAutoFit/>
          </a:bodyPr>
          <a:lstStyle/>
          <a:p>
            <a:r>
              <a:rPr lang="en-US" b="1" dirty="0" smtClean="0"/>
              <a:t>This image shows how the various DEM resolutions support, or not, the delineation of stream and river networks</a:t>
            </a:r>
          </a:p>
          <a:p>
            <a:r>
              <a:rPr lang="en-US" b="1" dirty="0" smtClean="0"/>
              <a:t>and salmon habitats. Note the differences in the densities of all streams and salmon streams; LiDAR produces</a:t>
            </a:r>
          </a:p>
          <a:p>
            <a:r>
              <a:rPr lang="en-US" b="1" dirty="0" smtClean="0"/>
              <a:t>the best river networks with the highest densities, including for potential salmon streams.</a:t>
            </a:r>
            <a:endParaRPr lang="en-US" b="1" dirty="0"/>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9589" y="122690"/>
            <a:ext cx="3626604" cy="5686668"/>
          </a:xfrm>
          <a:prstGeom prst="rect">
            <a:avLst/>
          </a:prstGeom>
        </p:spPr>
      </p:pic>
      <p:sp>
        <p:nvSpPr>
          <p:cNvPr id="2" name="Oval 1"/>
          <p:cNvSpPr/>
          <p:nvPr/>
        </p:nvSpPr>
        <p:spPr>
          <a:xfrm>
            <a:off x="2582568" y="4779988"/>
            <a:ext cx="1314494" cy="67474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03284" y="4670938"/>
            <a:ext cx="1314494" cy="67474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036886" y="4655912"/>
            <a:ext cx="2404410" cy="106205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561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45" y="124346"/>
            <a:ext cx="11153374" cy="830997"/>
          </a:xfrm>
          <a:prstGeom prst="rect">
            <a:avLst/>
          </a:prstGeom>
          <a:noFill/>
        </p:spPr>
        <p:txBody>
          <a:bodyPr wrap="none" rtlCol="0">
            <a:spAutoFit/>
          </a:bodyPr>
          <a:lstStyle/>
          <a:p>
            <a:r>
              <a:rPr lang="en-US" sz="2400" b="1" dirty="0" smtClean="0"/>
              <a:t>How Accurate is LiDAR for Predicting Channel Attributes Relevant to Gradient Barriers </a:t>
            </a:r>
          </a:p>
          <a:p>
            <a:r>
              <a:rPr lang="en-US" sz="2400" b="1" dirty="0" smtClean="0"/>
              <a:t>and Salmon Habitat Modeling?</a:t>
            </a:r>
            <a:endParaRPr lang="en-US" sz="2400" b="1" dirty="0"/>
          </a:p>
        </p:txBody>
      </p:sp>
      <p:sp>
        <p:nvSpPr>
          <p:cNvPr id="3" name="TextBox 2"/>
          <p:cNvSpPr txBox="1"/>
          <p:nvPr/>
        </p:nvSpPr>
        <p:spPr>
          <a:xfrm>
            <a:off x="136890" y="1137902"/>
            <a:ext cx="11522129" cy="646331"/>
          </a:xfrm>
          <a:prstGeom prst="rect">
            <a:avLst/>
          </a:prstGeom>
          <a:noFill/>
        </p:spPr>
        <p:txBody>
          <a:bodyPr wrap="none" rtlCol="0">
            <a:spAutoFit/>
          </a:bodyPr>
          <a:lstStyle/>
          <a:p>
            <a:r>
              <a:rPr lang="en-US" b="1" dirty="0" smtClean="0"/>
              <a:t>Field data were collected in the Hoonah study area (at 43 sites) including channel gradient (using a survey equipment), </a:t>
            </a:r>
            <a:br>
              <a:rPr lang="en-US" b="1" dirty="0" smtClean="0"/>
            </a:br>
            <a:r>
              <a:rPr lang="en-US" b="1" dirty="0" smtClean="0"/>
              <a:t>channel </a:t>
            </a:r>
            <a:r>
              <a:rPr lang="en-US" b="1" dirty="0" err="1" smtClean="0"/>
              <a:t>bankfull</a:t>
            </a:r>
            <a:r>
              <a:rPr lang="en-US" b="1" dirty="0" smtClean="0"/>
              <a:t> width, </a:t>
            </a:r>
            <a:r>
              <a:rPr lang="en-US" b="1" dirty="0" err="1" smtClean="0"/>
              <a:t>bankfull</a:t>
            </a:r>
            <a:r>
              <a:rPr lang="en-US" b="1" dirty="0" smtClean="0"/>
              <a:t> depth and floodplain width.</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57" y="1966792"/>
            <a:ext cx="5212876" cy="3329514"/>
          </a:xfrm>
          <a:prstGeom prst="rect">
            <a:avLst/>
          </a:prstGeom>
        </p:spPr>
      </p:pic>
      <p:sp>
        <p:nvSpPr>
          <p:cNvPr id="5" name="TextBox 4"/>
          <p:cNvSpPr txBox="1"/>
          <p:nvPr/>
        </p:nvSpPr>
        <p:spPr>
          <a:xfrm>
            <a:off x="136890" y="5367175"/>
            <a:ext cx="5995231" cy="923330"/>
          </a:xfrm>
          <a:prstGeom prst="rect">
            <a:avLst/>
          </a:prstGeom>
          <a:noFill/>
        </p:spPr>
        <p:txBody>
          <a:bodyPr wrap="none" rtlCol="0">
            <a:spAutoFit/>
          </a:bodyPr>
          <a:lstStyle/>
          <a:p>
            <a:r>
              <a:rPr lang="en-US" b="1" dirty="0" smtClean="0"/>
              <a:t>Channel gradient, the principle variable in predicting salmon </a:t>
            </a:r>
            <a:br>
              <a:rPr lang="en-US" b="1" dirty="0" smtClean="0"/>
            </a:br>
            <a:r>
              <a:rPr lang="en-US" b="1" dirty="0" smtClean="0"/>
              <a:t>gradient barriers and in salmon intrinsic habitat potential</a:t>
            </a:r>
          </a:p>
          <a:p>
            <a:r>
              <a:rPr lang="en-US" b="1" dirty="0" smtClean="0"/>
              <a:t>modeling, was very accurately predicted using LiDAR.</a:t>
            </a:r>
          </a:p>
        </p:txBody>
      </p:sp>
      <p:sp>
        <p:nvSpPr>
          <p:cNvPr id="7" name="TextBox 6"/>
          <p:cNvSpPr txBox="1"/>
          <p:nvPr/>
        </p:nvSpPr>
        <p:spPr>
          <a:xfrm>
            <a:off x="6380657" y="4796600"/>
            <a:ext cx="5289012" cy="1754326"/>
          </a:xfrm>
          <a:prstGeom prst="rect">
            <a:avLst/>
          </a:prstGeom>
          <a:noFill/>
        </p:spPr>
        <p:txBody>
          <a:bodyPr wrap="none" rtlCol="0">
            <a:spAutoFit/>
          </a:bodyPr>
          <a:lstStyle/>
          <a:p>
            <a:r>
              <a:rPr lang="en-US" b="1" dirty="0" err="1" smtClean="0"/>
              <a:t>Bankfull</a:t>
            </a:r>
            <a:r>
              <a:rPr lang="en-US" b="1" dirty="0" smtClean="0"/>
              <a:t> channel width is an important component of</a:t>
            </a:r>
          </a:p>
          <a:p>
            <a:r>
              <a:rPr lang="en-US" b="1" dirty="0" smtClean="0"/>
              <a:t>salmon habitat models and it is used in calculating</a:t>
            </a:r>
          </a:p>
          <a:p>
            <a:r>
              <a:rPr lang="en-US" b="1" dirty="0" smtClean="0"/>
              <a:t>channel confinement, as floodplain width divided</a:t>
            </a:r>
          </a:p>
          <a:p>
            <a:r>
              <a:rPr lang="en-US" b="1" dirty="0" smtClean="0"/>
              <a:t>by channel width. Channel width is predicted using</a:t>
            </a:r>
          </a:p>
          <a:p>
            <a:r>
              <a:rPr lang="en-US" b="1" dirty="0" smtClean="0"/>
              <a:t>a regression equation based on 1,000 data points</a:t>
            </a:r>
          </a:p>
          <a:p>
            <a:r>
              <a:rPr lang="en-US" b="1" dirty="0" smtClean="0"/>
              <a:t>across SE AK. The model preformed very well.</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657" y="1623943"/>
            <a:ext cx="5028870" cy="3169052"/>
          </a:xfrm>
          <a:prstGeom prst="rect">
            <a:avLst/>
          </a:prstGeom>
        </p:spPr>
      </p:pic>
    </p:spTree>
    <p:extLst>
      <p:ext uri="{BB962C8B-B14F-4D97-AF65-F5344CB8AC3E}">
        <p14:creationId xmlns:p14="http://schemas.microsoft.com/office/powerpoint/2010/main" val="228522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045" y="124346"/>
            <a:ext cx="11153374" cy="830997"/>
          </a:xfrm>
          <a:prstGeom prst="rect">
            <a:avLst/>
          </a:prstGeom>
          <a:noFill/>
        </p:spPr>
        <p:txBody>
          <a:bodyPr wrap="none" rtlCol="0">
            <a:spAutoFit/>
          </a:bodyPr>
          <a:lstStyle/>
          <a:p>
            <a:r>
              <a:rPr lang="en-US" sz="2400" b="1" dirty="0" smtClean="0"/>
              <a:t>How Accurate is LiDAR for Predicting Channel Attributes Relevant to Gradient Barriers </a:t>
            </a:r>
          </a:p>
          <a:p>
            <a:r>
              <a:rPr lang="en-US" sz="2400" b="1" dirty="0" smtClean="0"/>
              <a:t>and Salmon Habitat Modeling?</a:t>
            </a:r>
            <a:endParaRPr lang="en-US" sz="2400" b="1" dirty="0"/>
          </a:p>
        </p:txBody>
      </p:sp>
      <p:sp>
        <p:nvSpPr>
          <p:cNvPr id="3" name="TextBox 2"/>
          <p:cNvSpPr txBox="1"/>
          <p:nvPr/>
        </p:nvSpPr>
        <p:spPr>
          <a:xfrm>
            <a:off x="136890" y="1137902"/>
            <a:ext cx="11889217" cy="646331"/>
          </a:xfrm>
          <a:prstGeom prst="rect">
            <a:avLst/>
          </a:prstGeom>
          <a:noFill/>
        </p:spPr>
        <p:txBody>
          <a:bodyPr wrap="none" rtlCol="0">
            <a:spAutoFit/>
          </a:bodyPr>
          <a:lstStyle/>
          <a:p>
            <a:r>
              <a:rPr lang="en-US" b="1" dirty="0" smtClean="0"/>
              <a:t>Field data were collected in the Hoonah study area (at 43 sites) including channel gradient (using a survey station), channel</a:t>
            </a:r>
          </a:p>
          <a:p>
            <a:r>
              <a:rPr lang="en-US" b="1" dirty="0" err="1" smtClean="0"/>
              <a:t>bankfull</a:t>
            </a:r>
            <a:r>
              <a:rPr lang="en-US" b="1" dirty="0" smtClean="0"/>
              <a:t> width, </a:t>
            </a:r>
            <a:r>
              <a:rPr lang="en-US" b="1" dirty="0" err="1" smtClean="0"/>
              <a:t>bankfull</a:t>
            </a:r>
            <a:r>
              <a:rPr lang="en-US" b="1" dirty="0" smtClean="0"/>
              <a:t> depth and floodplain width.</a:t>
            </a:r>
            <a:endParaRPr lang="en-US" b="1" dirty="0"/>
          </a:p>
        </p:txBody>
      </p:sp>
      <p:pic>
        <p:nvPicPr>
          <p:cNvPr id="6" name="Picture 5"/>
          <p:cNvPicPr>
            <a:picLocks noChangeAspect="1"/>
          </p:cNvPicPr>
          <p:nvPr/>
        </p:nvPicPr>
        <p:blipFill>
          <a:blip r:embed="rId3"/>
          <a:stretch>
            <a:fillRect/>
          </a:stretch>
        </p:blipFill>
        <p:spPr>
          <a:xfrm>
            <a:off x="7724633" y="1690681"/>
            <a:ext cx="3565786" cy="5101291"/>
          </a:xfrm>
          <a:prstGeom prst="rect">
            <a:avLst/>
          </a:prstGeom>
        </p:spPr>
      </p:pic>
      <p:sp>
        <p:nvSpPr>
          <p:cNvPr id="7" name="TextBox 6"/>
          <p:cNvSpPr txBox="1"/>
          <p:nvPr/>
        </p:nvSpPr>
        <p:spPr>
          <a:xfrm>
            <a:off x="2656835" y="4121625"/>
            <a:ext cx="5067798" cy="1200329"/>
          </a:xfrm>
          <a:prstGeom prst="rect">
            <a:avLst/>
          </a:prstGeom>
          <a:noFill/>
        </p:spPr>
        <p:txBody>
          <a:bodyPr wrap="none" rtlCol="0">
            <a:spAutoFit/>
          </a:bodyPr>
          <a:lstStyle/>
          <a:p>
            <a:r>
              <a:rPr lang="en-US" b="1" dirty="0" smtClean="0"/>
              <a:t>Mapping valley floor elevations and floodplains</a:t>
            </a:r>
          </a:p>
          <a:p>
            <a:r>
              <a:rPr lang="en-US" b="1" dirty="0" smtClean="0"/>
              <a:t>using LiDAR is highly accurate, thus predictions of </a:t>
            </a:r>
            <a:br>
              <a:rPr lang="en-US" b="1" dirty="0" smtClean="0"/>
            </a:br>
            <a:r>
              <a:rPr lang="en-US" b="1" dirty="0" smtClean="0"/>
              <a:t>channel confinement (valley width/channel width) </a:t>
            </a:r>
            <a:br>
              <a:rPr lang="en-US" b="1" dirty="0" smtClean="0"/>
            </a:br>
            <a:r>
              <a:rPr lang="en-US" b="1" dirty="0" smtClean="0"/>
              <a:t>in the salmon models is also considered accurate.</a:t>
            </a:r>
          </a:p>
        </p:txBody>
      </p:sp>
      <p:graphicFrame>
        <p:nvGraphicFramePr>
          <p:cNvPr id="8" name="Object 7"/>
          <p:cNvGraphicFramePr>
            <a:graphicFrameLocks noChangeAspect="1"/>
          </p:cNvGraphicFramePr>
          <p:nvPr>
            <p:extLst>
              <p:ext uri="{D42A27DB-BD31-4B8C-83A1-F6EECF244321}">
                <p14:modId xmlns:p14="http://schemas.microsoft.com/office/powerpoint/2010/main" val="4195985764"/>
              </p:ext>
            </p:extLst>
          </p:nvPr>
        </p:nvGraphicFramePr>
        <p:xfrm>
          <a:off x="3433495" y="1966792"/>
          <a:ext cx="4198607" cy="2049583"/>
        </p:xfrm>
        <a:graphic>
          <a:graphicData uri="http://schemas.openxmlformats.org/presentationml/2006/ole">
            <mc:AlternateContent xmlns:mc="http://schemas.openxmlformats.org/markup-compatibility/2006">
              <mc:Choice xmlns:v="urn:schemas-microsoft-com:vml" Requires="v">
                <p:oleObj spid="_x0000_s23567" name="Corel DESIGNER" r:id="rId4" imgW="2413368" imgH="1178550" progId="CorelDESIGNER.Graphic.14">
                  <p:embed/>
                </p:oleObj>
              </mc:Choice>
              <mc:Fallback>
                <p:oleObj name="Corel DESIGNER" r:id="rId4" imgW="2413368" imgH="1178550" progId="CorelDESIGNER.Graphic.14">
                  <p:embed/>
                  <p:pic>
                    <p:nvPicPr>
                      <p:cNvPr id="0" name=""/>
                      <p:cNvPicPr/>
                      <p:nvPr/>
                    </p:nvPicPr>
                    <p:blipFill>
                      <a:blip r:embed="rId5"/>
                      <a:stretch>
                        <a:fillRect/>
                      </a:stretch>
                    </p:blipFill>
                    <p:spPr>
                      <a:xfrm>
                        <a:off x="3433495" y="1966792"/>
                        <a:ext cx="4198607" cy="2049583"/>
                      </a:xfrm>
                      <a:prstGeom prst="rect">
                        <a:avLst/>
                      </a:prstGeom>
                    </p:spPr>
                  </p:pic>
                </p:oleObj>
              </mc:Fallback>
            </mc:AlternateContent>
          </a:graphicData>
        </a:graphic>
      </p:graphicFrame>
      <p:sp>
        <p:nvSpPr>
          <p:cNvPr id="9" name="Rectangle 8"/>
          <p:cNvSpPr/>
          <p:nvPr/>
        </p:nvSpPr>
        <p:spPr>
          <a:xfrm>
            <a:off x="8284191" y="3562066"/>
            <a:ext cx="2238233" cy="103723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70479" y="1966792"/>
            <a:ext cx="748346" cy="369332"/>
          </a:xfrm>
          <a:prstGeom prst="rect">
            <a:avLst/>
          </a:prstGeom>
          <a:noFill/>
        </p:spPr>
        <p:txBody>
          <a:bodyPr wrap="none" rtlCol="0">
            <a:spAutoFit/>
          </a:bodyPr>
          <a:lstStyle/>
          <a:p>
            <a:r>
              <a:rPr lang="en-US" b="1" dirty="0" smtClean="0"/>
              <a:t>LiDAR</a:t>
            </a:r>
            <a:endParaRPr lang="en-US" b="1" dirty="0"/>
          </a:p>
        </p:txBody>
      </p:sp>
      <p:sp>
        <p:nvSpPr>
          <p:cNvPr id="10" name="TextBox 9"/>
          <p:cNvSpPr txBox="1"/>
          <p:nvPr/>
        </p:nvSpPr>
        <p:spPr>
          <a:xfrm>
            <a:off x="7910018" y="1754707"/>
            <a:ext cx="748346" cy="369332"/>
          </a:xfrm>
          <a:prstGeom prst="rect">
            <a:avLst/>
          </a:prstGeom>
          <a:noFill/>
        </p:spPr>
        <p:txBody>
          <a:bodyPr wrap="none" rtlCol="0">
            <a:spAutoFit/>
          </a:bodyPr>
          <a:lstStyle/>
          <a:p>
            <a:r>
              <a:rPr lang="en-US" b="1" dirty="0" smtClean="0"/>
              <a:t>LiDAR</a:t>
            </a:r>
            <a:endParaRPr lang="en-US" b="1" dirty="0"/>
          </a:p>
        </p:txBody>
      </p:sp>
    </p:spTree>
    <p:extLst>
      <p:ext uri="{BB962C8B-B14F-4D97-AF65-F5344CB8AC3E}">
        <p14:creationId xmlns:p14="http://schemas.microsoft.com/office/powerpoint/2010/main" val="311390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1651</TotalTime>
  <Words>2007</Words>
  <Application>Microsoft Office PowerPoint</Application>
  <PresentationFormat>Widescreen</PresentationFormat>
  <Paragraphs>442</Paragraphs>
  <Slides>27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3" baseType="lpstr">
      <vt:lpstr>Arial</vt:lpstr>
      <vt:lpstr>Calibri</vt:lpstr>
      <vt:lpstr>Calibri Light</vt:lpstr>
      <vt:lpstr>Times New Roman</vt:lpstr>
      <vt:lpstr>Office Theme</vt:lpstr>
      <vt:lpstr>Corel DESIGNER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Miller</dc:creator>
  <cp:lastModifiedBy>Beast</cp:lastModifiedBy>
  <cp:revision>67</cp:revision>
  <dcterms:created xsi:type="dcterms:W3CDTF">2016-04-12T00:11:42Z</dcterms:created>
  <dcterms:modified xsi:type="dcterms:W3CDTF">2016-04-24T17:26:25Z</dcterms:modified>
</cp:coreProperties>
</file>