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70" r:id="rId4"/>
    <p:sldId id="262" r:id="rId5"/>
    <p:sldId id="260" r:id="rId6"/>
    <p:sldId id="263" r:id="rId7"/>
    <p:sldId id="265" r:id="rId8"/>
    <p:sldId id="266" r:id="rId9"/>
    <p:sldId id="268" r:id="rId10"/>
    <p:sldId id="271" r:id="rId11"/>
    <p:sldId id="280" r:id="rId12"/>
    <p:sldId id="281" r:id="rId13"/>
    <p:sldId id="277" r:id="rId14"/>
    <p:sldId id="272" r:id="rId15"/>
    <p:sldId id="284" r:id="rId16"/>
    <p:sldId id="274" r:id="rId17"/>
    <p:sldId id="276" r:id="rId18"/>
    <p:sldId id="286" r:id="rId19"/>
    <p:sldId id="278" r:id="rId20"/>
    <p:sldId id="273" r:id="rId21"/>
    <p:sldId id="261" r:id="rId22"/>
    <p:sldId id="279" r:id="rId23"/>
    <p:sldId id="269" r:id="rId24"/>
    <p:sldId id="259" r:id="rId25"/>
    <p:sldId id="258" r:id="rId26"/>
    <p:sldId id="283"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458" y="-684"/>
      </p:cViewPr>
      <p:guideLst>
        <p:guide orient="horz" pos="2160"/>
        <p:guide pos="2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ESI\Woodmodeling\LakeCreek\Test\WoodVolTotalsbyTime.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SandBox\Woodmodeling\TipByTreeHeightBuffer\Comparison240_120treatments.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oleObject" Target="file:///C:\SandBox\Woodmodeling\TipByTreeHeightBuffer\Comparison240_120treatmen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Cumulative </a:t>
            </a:r>
            <a:r>
              <a:rPr lang="en-US" dirty="0" smtClean="0"/>
              <a:t>wood volume using </a:t>
            </a:r>
            <a:r>
              <a:rPr lang="en-US" dirty="0"/>
              <a:t>2 bank scenarios, </a:t>
            </a:r>
            <a:r>
              <a:rPr lang="en-US" dirty="0">
                <a:solidFill>
                  <a:schemeClr val="accent2">
                    <a:lumMod val="75000"/>
                  </a:schemeClr>
                </a:solidFill>
              </a:rPr>
              <a:t>no </a:t>
            </a:r>
            <a:r>
              <a:rPr lang="en-US" dirty="0" smtClean="0">
                <a:solidFill>
                  <a:schemeClr val="accent2">
                    <a:lumMod val="75000"/>
                  </a:schemeClr>
                </a:solidFill>
              </a:rPr>
              <a:t>buffer</a:t>
            </a:r>
            <a:r>
              <a:rPr lang="en-US" dirty="0" smtClean="0"/>
              <a:t> </a:t>
            </a:r>
            <a:endParaRPr lang="en-US" dirty="0"/>
          </a:p>
        </c:rich>
      </c:tx>
      <c:layout/>
      <c:overlay val="0"/>
    </c:title>
    <c:autoTitleDeleted val="0"/>
    <c:plotArea>
      <c:layout>
        <c:manualLayout>
          <c:layoutTarget val="inner"/>
          <c:xMode val="edge"/>
          <c:yMode val="edge"/>
          <c:x val="0.10613425547325898"/>
          <c:y val="0.14737684105276327"/>
          <c:w val="0.84996627647063405"/>
          <c:h val="0.71209967175155764"/>
        </c:manualLayout>
      </c:layout>
      <c:lineChart>
        <c:grouping val="standard"/>
        <c:varyColors val="0"/>
        <c:ser>
          <c:idx val="3"/>
          <c:order val="0"/>
          <c:tx>
            <c:strRef>
              <c:f>'Accum Vol'!$A$7</c:f>
              <c:strCache>
                <c:ptCount val="1"/>
                <c:pt idx="0">
                  <c:v>Untreated / Untreated</c:v>
                </c:pt>
              </c:strCache>
            </c:strRef>
          </c:tx>
          <c:spPr>
            <a:ln w="28575" cmpd="dbl">
              <a:solidFill>
                <a:schemeClr val="accent3">
                  <a:lumMod val="50000"/>
                </a:schemeClr>
              </a:solidFill>
              <a:prstDash val="solid"/>
            </a:ln>
          </c:spPr>
          <c:marker>
            <c:symbol val="none"/>
          </c:marker>
          <c:val>
            <c:numRef>
              <c:f>'Accum Vol'!$B$7:$V$7</c:f>
              <c:numCache>
                <c:formatCode>0.00</c:formatCode>
                <c:ptCount val="21"/>
                <c:pt idx="0">
                  <c:v>8.7996394557600111E-3</c:v>
                </c:pt>
                <c:pt idx="1">
                  <c:v>0.25385174474841921</c:v>
                </c:pt>
                <c:pt idx="2">
                  <c:v>1.2975617434318985</c:v>
                </c:pt>
                <c:pt idx="3">
                  <c:v>2.4552850884734587</c:v>
                </c:pt>
                <c:pt idx="4">
                  <c:v>3.7623022580354522</c:v>
                </c:pt>
                <c:pt idx="5">
                  <c:v>5.1694371130166985</c:v>
                </c:pt>
                <c:pt idx="6">
                  <c:v>6.6713484037062027</c:v>
                </c:pt>
                <c:pt idx="7">
                  <c:v>8.2402641936173957</c:v>
                </c:pt>
                <c:pt idx="8">
                  <c:v>9.8042665912323006</c:v>
                </c:pt>
                <c:pt idx="9">
                  <c:v>11.376860918231005</c:v>
                </c:pt>
                <c:pt idx="10">
                  <c:v>12.906052853849008</c:v>
                </c:pt>
                <c:pt idx="11">
                  <c:v>14.461165598200004</c:v>
                </c:pt>
                <c:pt idx="12">
                  <c:v>16.039349836161975</c:v>
                </c:pt>
                <c:pt idx="13">
                  <c:v>17.548353261970981</c:v>
                </c:pt>
                <c:pt idx="14">
                  <c:v>19.003849406244999</c:v>
                </c:pt>
                <c:pt idx="15">
                  <c:v>20.509968626170011</c:v>
                </c:pt>
                <c:pt idx="16">
                  <c:v>21.832018659705021</c:v>
                </c:pt>
                <c:pt idx="17">
                  <c:v>23.233841497789498</c:v>
                </c:pt>
                <c:pt idx="18">
                  <c:v>24.572156371031312</c:v>
                </c:pt>
                <c:pt idx="19">
                  <c:v>25.634425063368571</c:v>
                </c:pt>
                <c:pt idx="20">
                  <c:v>26.617321105282908</c:v>
                </c:pt>
              </c:numCache>
            </c:numRef>
          </c:val>
          <c:smooth val="0"/>
        </c:ser>
        <c:ser>
          <c:idx val="2"/>
          <c:order val="1"/>
          <c:tx>
            <c:strRef>
              <c:f>'Accum Vol'!$A$14</c:f>
              <c:strCache>
                <c:ptCount val="1"/>
                <c:pt idx="0">
                  <c:v>Untreated/Double thin</c:v>
                </c:pt>
              </c:strCache>
            </c:strRef>
          </c:tx>
          <c:spPr>
            <a:ln>
              <a:solidFill>
                <a:schemeClr val="accent4">
                  <a:lumMod val="40000"/>
                  <a:lumOff val="60000"/>
                </a:schemeClr>
              </a:solidFill>
            </a:ln>
          </c:spPr>
          <c:marker>
            <c:symbol val="none"/>
          </c:marker>
          <c:cat>
            <c:numRef>
              <c:f>'Accum Vol'!$B$10:$V$10</c:f>
              <c:numCache>
                <c:formatCode>General</c:formatCode>
                <c:ptCount val="21"/>
                <c:pt idx="0">
                  <c:v>2010</c:v>
                </c:pt>
                <c:pt idx="1">
                  <c:v>2015</c:v>
                </c:pt>
                <c:pt idx="2">
                  <c:v>2020</c:v>
                </c:pt>
                <c:pt idx="3">
                  <c:v>2025</c:v>
                </c:pt>
                <c:pt idx="4">
                  <c:v>2030</c:v>
                </c:pt>
                <c:pt idx="5">
                  <c:v>2035</c:v>
                </c:pt>
                <c:pt idx="6">
                  <c:v>2040</c:v>
                </c:pt>
                <c:pt idx="7">
                  <c:v>2045</c:v>
                </c:pt>
                <c:pt idx="8">
                  <c:v>2050</c:v>
                </c:pt>
                <c:pt idx="9">
                  <c:v>2055</c:v>
                </c:pt>
                <c:pt idx="10">
                  <c:v>2060</c:v>
                </c:pt>
                <c:pt idx="11">
                  <c:v>2065</c:v>
                </c:pt>
                <c:pt idx="12">
                  <c:v>2070</c:v>
                </c:pt>
                <c:pt idx="13">
                  <c:v>2075</c:v>
                </c:pt>
                <c:pt idx="14">
                  <c:v>2080</c:v>
                </c:pt>
                <c:pt idx="15">
                  <c:v>2085</c:v>
                </c:pt>
                <c:pt idx="16">
                  <c:v>2090</c:v>
                </c:pt>
                <c:pt idx="17">
                  <c:v>2095</c:v>
                </c:pt>
                <c:pt idx="18">
                  <c:v>2100</c:v>
                </c:pt>
                <c:pt idx="19">
                  <c:v>2105</c:v>
                </c:pt>
                <c:pt idx="20">
                  <c:v>2110</c:v>
                </c:pt>
              </c:numCache>
            </c:numRef>
          </c:cat>
          <c:val>
            <c:numRef>
              <c:f>'Accum Vol'!$B$14:$V$14</c:f>
              <c:numCache>
                <c:formatCode>0.00</c:formatCode>
                <c:ptCount val="21"/>
                <c:pt idx="0">
                  <c:v>6.5453505114200028E-3</c:v>
                </c:pt>
                <c:pt idx="1">
                  <c:v>0.16185883890240713</c:v>
                </c:pt>
                <c:pt idx="2">
                  <c:v>0.80563041916984024</c:v>
                </c:pt>
                <c:pt idx="3">
                  <c:v>1.5200727000815701</c:v>
                </c:pt>
                <c:pt idx="4">
                  <c:v>2.3204241886354002</c:v>
                </c:pt>
                <c:pt idx="5">
                  <c:v>3.1990937626642002</c:v>
                </c:pt>
                <c:pt idx="6">
                  <c:v>4.1405013904406003</c:v>
                </c:pt>
                <c:pt idx="7">
                  <c:v>4.9285381161309969</c:v>
                </c:pt>
                <c:pt idx="8">
                  <c:v>5.7631540194449968</c:v>
                </c:pt>
                <c:pt idx="9">
                  <c:v>6.6074911142510002</c:v>
                </c:pt>
                <c:pt idx="10">
                  <c:v>7.4360624064917502</c:v>
                </c:pt>
                <c:pt idx="11">
                  <c:v>8.2815543293671325</c:v>
                </c:pt>
                <c:pt idx="12">
                  <c:v>9.1361380488142014</c:v>
                </c:pt>
                <c:pt idx="13">
                  <c:v>9.9753738688256028</c:v>
                </c:pt>
                <c:pt idx="14">
                  <c:v>10.7949975963417</c:v>
                </c:pt>
                <c:pt idx="15">
                  <c:v>11.647550814004322</c:v>
                </c:pt>
                <c:pt idx="16">
                  <c:v>12.414814318687972</c:v>
                </c:pt>
                <c:pt idx="17">
                  <c:v>13.232809762580001</c:v>
                </c:pt>
                <c:pt idx="18">
                  <c:v>14.027493632436199</c:v>
                </c:pt>
                <c:pt idx="19">
                  <c:v>14.691493536544208</c:v>
                </c:pt>
                <c:pt idx="20">
                  <c:v>15.323896121382402</c:v>
                </c:pt>
              </c:numCache>
            </c:numRef>
          </c:val>
          <c:smooth val="0"/>
        </c:ser>
        <c:ser>
          <c:idx val="0"/>
          <c:order val="2"/>
          <c:tx>
            <c:strRef>
              <c:f>'Accum Vol'!$A$16</c:f>
              <c:strCache>
                <c:ptCount val="1"/>
                <c:pt idx="0">
                  <c:v>Untreated/Double thin, tip 5</c:v>
                </c:pt>
              </c:strCache>
            </c:strRef>
          </c:tx>
          <c:spPr>
            <a:ln>
              <a:solidFill>
                <a:schemeClr val="accent4">
                  <a:lumMod val="60000"/>
                  <a:lumOff val="40000"/>
                </a:schemeClr>
              </a:solidFill>
              <a:prstDash val="dash"/>
            </a:ln>
          </c:spPr>
          <c:marker>
            <c:symbol val="none"/>
          </c:marker>
          <c:val>
            <c:numRef>
              <c:f>'Accum Vol'!$B$21:$V$21</c:f>
              <c:numCache>
                <c:formatCode>0.00</c:formatCode>
                <c:ptCount val="21"/>
                <c:pt idx="0">
                  <c:v>4.7267246914553995</c:v>
                </c:pt>
                <c:pt idx="1">
                  <c:v>4.4976377747456002</c:v>
                </c:pt>
                <c:pt idx="2">
                  <c:v>4.790743164431702</c:v>
                </c:pt>
                <c:pt idx="3">
                  <c:v>5.1849994183341996</c:v>
                </c:pt>
                <c:pt idx="4">
                  <c:v>5.6927262713144966</c:v>
                </c:pt>
                <c:pt idx="5">
                  <c:v>6.3037251987567</c:v>
                </c:pt>
                <c:pt idx="6">
                  <c:v>9.955874359546808</c:v>
                </c:pt>
                <c:pt idx="7">
                  <c:v>10.274433814909008</c:v>
                </c:pt>
                <c:pt idx="8">
                  <c:v>10.680271123559995</c:v>
                </c:pt>
                <c:pt idx="9">
                  <c:v>11.132643855495004</c:v>
                </c:pt>
                <c:pt idx="10">
                  <c:v>11.602593579314755</c:v>
                </c:pt>
                <c:pt idx="11">
                  <c:v>12.119699832060137</c:v>
                </c:pt>
                <c:pt idx="12">
                  <c:v>12.673349088443199</c:v>
                </c:pt>
                <c:pt idx="13">
                  <c:v>13.236602142174601</c:v>
                </c:pt>
                <c:pt idx="14">
                  <c:v>13.8029480600537</c:v>
                </c:pt>
                <c:pt idx="15">
                  <c:v>14.422906049284325</c:v>
                </c:pt>
                <c:pt idx="16">
                  <c:v>14.976433970987971</c:v>
                </c:pt>
                <c:pt idx="17">
                  <c:v>15.597908084949999</c:v>
                </c:pt>
                <c:pt idx="18">
                  <c:v>16.21179776971621</c:v>
                </c:pt>
                <c:pt idx="19">
                  <c:v>16.709384845644202</c:v>
                </c:pt>
                <c:pt idx="20">
                  <c:v>17.188536532792373</c:v>
                </c:pt>
              </c:numCache>
            </c:numRef>
          </c:val>
          <c:smooth val="0"/>
        </c:ser>
        <c:ser>
          <c:idx val="1"/>
          <c:order val="3"/>
          <c:tx>
            <c:strRef>
              <c:f>'Accum Vol'!$A$23</c:f>
              <c:strCache>
                <c:ptCount val="1"/>
                <c:pt idx="0">
                  <c:v>Untreated/Double thin, tip 10</c:v>
                </c:pt>
              </c:strCache>
            </c:strRef>
          </c:tx>
          <c:spPr>
            <a:ln>
              <a:solidFill>
                <a:schemeClr val="accent4">
                  <a:lumMod val="75000"/>
                </a:schemeClr>
              </a:solidFill>
              <a:prstDash val="sysDash"/>
            </a:ln>
          </c:spPr>
          <c:marker>
            <c:symbol val="none"/>
          </c:marker>
          <c:val>
            <c:numRef>
              <c:f>'Accum Vol'!$B$28:$V$28</c:f>
              <c:numCache>
                <c:formatCode>0.00</c:formatCode>
                <c:ptCount val="21"/>
                <c:pt idx="0">
                  <c:v>7.9541116620299945</c:v>
                </c:pt>
                <c:pt idx="1">
                  <c:v>7.4607810343362972</c:v>
                </c:pt>
                <c:pt idx="2">
                  <c:v>7.5130204901540028</c:v>
                </c:pt>
                <c:pt idx="3">
                  <c:v>7.687501495827</c:v>
                </c:pt>
                <c:pt idx="4">
                  <c:v>7.9945058790681953</c:v>
                </c:pt>
                <c:pt idx="5">
                  <c:v>8.4220165702323051</c:v>
                </c:pt>
                <c:pt idx="6">
                  <c:v>14.082221952358001</c:v>
                </c:pt>
                <c:pt idx="7">
                  <c:v>14.056668955534002</c:v>
                </c:pt>
                <c:pt idx="8">
                  <c:v>14.149624489067</c:v>
                </c:pt>
                <c:pt idx="9">
                  <c:v>14.317199319591005</c:v>
                </c:pt>
                <c:pt idx="10">
                  <c:v>14.527640674769755</c:v>
                </c:pt>
                <c:pt idx="11">
                  <c:v>14.808043124969132</c:v>
                </c:pt>
                <c:pt idx="12">
                  <c:v>15.145580060729205</c:v>
                </c:pt>
                <c:pt idx="13">
                  <c:v>15.511338428590593</c:v>
                </c:pt>
                <c:pt idx="14">
                  <c:v>15.897044231143708</c:v>
                </c:pt>
                <c:pt idx="15">
                  <c:v>16.351639570564299</c:v>
                </c:pt>
                <c:pt idx="16">
                  <c:v>16.753669485957946</c:v>
                </c:pt>
                <c:pt idx="17">
                  <c:v>17.236242748379983</c:v>
                </c:pt>
                <c:pt idx="18">
                  <c:v>17.722689999046189</c:v>
                </c:pt>
                <c:pt idx="19">
                  <c:v>18.1032685453842</c:v>
                </c:pt>
                <c:pt idx="20">
                  <c:v>18.47492257723238</c:v>
                </c:pt>
              </c:numCache>
            </c:numRef>
          </c:val>
          <c:smooth val="0"/>
        </c:ser>
        <c:ser>
          <c:idx val="4"/>
          <c:order val="4"/>
          <c:tx>
            <c:strRef>
              <c:f>'Accum Vol'!$A$30</c:f>
              <c:strCache>
                <c:ptCount val="1"/>
                <c:pt idx="0">
                  <c:v>Untreated/Double thin, tip 15</c:v>
                </c:pt>
              </c:strCache>
            </c:strRef>
          </c:tx>
          <c:spPr>
            <a:ln>
              <a:solidFill>
                <a:schemeClr val="accent4">
                  <a:lumMod val="50000"/>
                </a:schemeClr>
              </a:solidFill>
              <a:prstDash val="sysDot"/>
            </a:ln>
          </c:spPr>
          <c:marker>
            <c:symbol val="none"/>
          </c:marker>
          <c:val>
            <c:numRef>
              <c:f>'Accum Vol'!$B$35:$V$35</c:f>
              <c:numCache>
                <c:formatCode>0.00</c:formatCode>
                <c:ptCount val="21"/>
                <c:pt idx="0">
                  <c:v>10.102307492845</c:v>
                </c:pt>
                <c:pt idx="1">
                  <c:v>9.4328146976094054</c:v>
                </c:pt>
                <c:pt idx="2">
                  <c:v>9.3245120168020073</c:v>
                </c:pt>
                <c:pt idx="3">
                  <c:v>9.3525387271841058</c:v>
                </c:pt>
                <c:pt idx="4">
                  <c:v>9.5258118287014</c:v>
                </c:pt>
                <c:pt idx="5">
                  <c:v>9.8310967157594025</c:v>
                </c:pt>
                <c:pt idx="6">
                  <c:v>17.351204941611005</c:v>
                </c:pt>
                <c:pt idx="7">
                  <c:v>17.055638106360984</c:v>
                </c:pt>
                <c:pt idx="8">
                  <c:v>16.902764988210002</c:v>
                </c:pt>
                <c:pt idx="9">
                  <c:v>16.846295763851998</c:v>
                </c:pt>
                <c:pt idx="10">
                  <c:v>16.852342248633725</c:v>
                </c:pt>
                <c:pt idx="11">
                  <c:v>16.946096698468121</c:v>
                </c:pt>
                <c:pt idx="12">
                  <c:v>17.1130353493452</c:v>
                </c:pt>
                <c:pt idx="13">
                  <c:v>17.322728798190603</c:v>
                </c:pt>
                <c:pt idx="14">
                  <c:v>17.565546250953677</c:v>
                </c:pt>
                <c:pt idx="15">
                  <c:v>17.889214005624314</c:v>
                </c:pt>
                <c:pt idx="16">
                  <c:v>18.171186059587956</c:v>
                </c:pt>
                <c:pt idx="17">
                  <c:v>18.543590700899991</c:v>
                </c:pt>
                <c:pt idx="18">
                  <c:v>18.928876198776187</c:v>
                </c:pt>
                <c:pt idx="19">
                  <c:v>19.216504680294204</c:v>
                </c:pt>
                <c:pt idx="20">
                  <c:v>19.50270275618238</c:v>
                </c:pt>
              </c:numCache>
            </c:numRef>
          </c:val>
          <c:smooth val="0"/>
        </c:ser>
        <c:dLbls>
          <c:showLegendKey val="0"/>
          <c:showVal val="0"/>
          <c:showCatName val="0"/>
          <c:showSerName val="0"/>
          <c:showPercent val="0"/>
          <c:showBubbleSize val="0"/>
        </c:dLbls>
        <c:marker val="1"/>
        <c:smooth val="0"/>
        <c:axId val="127883520"/>
        <c:axId val="129328640"/>
      </c:lineChart>
      <c:catAx>
        <c:axId val="127883520"/>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29328640"/>
        <c:crosses val="autoZero"/>
        <c:auto val="1"/>
        <c:lblAlgn val="ctr"/>
        <c:lblOffset val="100"/>
        <c:tickLblSkip val="2"/>
        <c:tickMarkSkip val="2"/>
        <c:noMultiLvlLbl val="0"/>
      </c:catAx>
      <c:valAx>
        <c:axId val="129328640"/>
        <c:scaling>
          <c:orientation val="minMax"/>
        </c:scaling>
        <c:delete val="0"/>
        <c:axPos val="l"/>
        <c:title>
          <c:tx>
            <c:rich>
              <a:bodyPr rot="-5400000" vert="horz"/>
              <a:lstStyle/>
              <a:p>
                <a:pPr>
                  <a:defRPr/>
                </a:pPr>
                <a:r>
                  <a:rPr lang="en-US"/>
                  <a:t>Wood Volume (m3 100 m-1 reach)</a:t>
                </a:r>
              </a:p>
            </c:rich>
          </c:tx>
          <c:layout/>
          <c:overlay val="0"/>
        </c:title>
        <c:numFmt formatCode="0" sourceLinked="0"/>
        <c:majorTickMark val="out"/>
        <c:minorTickMark val="none"/>
        <c:tickLblPos val="nextTo"/>
        <c:crossAx val="127883520"/>
        <c:crosses val="autoZero"/>
        <c:crossBetween val="between"/>
      </c:valAx>
    </c:plotArea>
    <c:legend>
      <c:legendPos val="r"/>
      <c:layout>
        <c:manualLayout>
          <c:xMode val="edge"/>
          <c:yMode val="edge"/>
          <c:x val="0.12748864848867186"/>
          <c:y val="0.18170833908919307"/>
          <c:w val="0.39542045374891988"/>
          <c:h val="0.25535360711490052"/>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Cumulative </a:t>
            </a:r>
            <a:r>
              <a:rPr lang="en-US" dirty="0" smtClean="0"/>
              <a:t>wood volume </a:t>
            </a:r>
            <a:r>
              <a:rPr lang="en-US" dirty="0"/>
              <a:t>using 2 bank scenarios,</a:t>
            </a:r>
            <a:r>
              <a:rPr lang="en-US" dirty="0">
                <a:solidFill>
                  <a:schemeClr val="accent2">
                    <a:lumMod val="75000"/>
                  </a:schemeClr>
                </a:solidFill>
              </a:rPr>
              <a:t> 10 m </a:t>
            </a:r>
            <a:r>
              <a:rPr lang="en-US" dirty="0" smtClean="0">
                <a:solidFill>
                  <a:schemeClr val="accent2">
                    <a:lumMod val="75000"/>
                  </a:schemeClr>
                </a:solidFill>
              </a:rPr>
              <a:t>buffer</a:t>
            </a:r>
            <a:endParaRPr lang="en-US" dirty="0"/>
          </a:p>
        </c:rich>
      </c:tx>
      <c:layout>
        <c:manualLayout>
          <c:xMode val="edge"/>
          <c:yMode val="edge"/>
          <c:x val="0.13268549888237277"/>
          <c:y val="2.2759605105917291E-2"/>
        </c:manualLayout>
      </c:layout>
      <c:overlay val="0"/>
    </c:title>
    <c:autoTitleDeleted val="0"/>
    <c:plotArea>
      <c:layout>
        <c:manualLayout>
          <c:layoutTarget val="inner"/>
          <c:xMode val="edge"/>
          <c:yMode val="edge"/>
          <c:x val="0.10613425547325908"/>
          <c:y val="0.14737684105276333"/>
          <c:w val="0.84996627647063405"/>
          <c:h val="0.71209967175155764"/>
        </c:manualLayout>
      </c:layout>
      <c:lineChart>
        <c:grouping val="standard"/>
        <c:varyColors val="0"/>
        <c:ser>
          <c:idx val="3"/>
          <c:order val="0"/>
          <c:tx>
            <c:strRef>
              <c:f>'Accum Vol'!$A$7</c:f>
              <c:strCache>
                <c:ptCount val="1"/>
                <c:pt idx="0">
                  <c:v>Untreated / Untreated</c:v>
                </c:pt>
              </c:strCache>
            </c:strRef>
          </c:tx>
          <c:spPr>
            <a:ln w="28575" cmpd="dbl">
              <a:solidFill>
                <a:schemeClr val="accent3">
                  <a:lumMod val="50000"/>
                </a:schemeClr>
              </a:solidFill>
              <a:prstDash val="solid"/>
            </a:ln>
          </c:spPr>
          <c:marker>
            <c:symbol val="none"/>
          </c:marker>
          <c:val>
            <c:numRef>
              <c:f>'Accum Vol'!$B$7:$V$7</c:f>
              <c:numCache>
                <c:formatCode>0.00</c:formatCode>
                <c:ptCount val="21"/>
                <c:pt idx="0">
                  <c:v>8.7996394557600058E-3</c:v>
                </c:pt>
                <c:pt idx="1">
                  <c:v>0.25385174474841921</c:v>
                </c:pt>
                <c:pt idx="2">
                  <c:v>1.2975617434318985</c:v>
                </c:pt>
                <c:pt idx="3">
                  <c:v>2.4552850884734587</c:v>
                </c:pt>
                <c:pt idx="4">
                  <c:v>3.7623022580354522</c:v>
                </c:pt>
                <c:pt idx="5">
                  <c:v>5.1694371130166985</c:v>
                </c:pt>
                <c:pt idx="6">
                  <c:v>6.6713484037062027</c:v>
                </c:pt>
                <c:pt idx="7">
                  <c:v>8.2402641936173957</c:v>
                </c:pt>
                <c:pt idx="8">
                  <c:v>9.8042665912323006</c:v>
                </c:pt>
                <c:pt idx="9">
                  <c:v>11.376860918231005</c:v>
                </c:pt>
                <c:pt idx="10">
                  <c:v>12.906052853849008</c:v>
                </c:pt>
                <c:pt idx="11">
                  <c:v>14.461165598200004</c:v>
                </c:pt>
                <c:pt idx="12">
                  <c:v>16.039349836161975</c:v>
                </c:pt>
                <c:pt idx="13">
                  <c:v>17.548353261970981</c:v>
                </c:pt>
                <c:pt idx="14">
                  <c:v>19.003849406244999</c:v>
                </c:pt>
                <c:pt idx="15">
                  <c:v>20.509968626170011</c:v>
                </c:pt>
                <c:pt idx="16">
                  <c:v>21.832018659705021</c:v>
                </c:pt>
                <c:pt idx="17">
                  <c:v>23.233841497789498</c:v>
                </c:pt>
                <c:pt idx="18">
                  <c:v>24.572156371031312</c:v>
                </c:pt>
                <c:pt idx="19">
                  <c:v>25.634425063368571</c:v>
                </c:pt>
                <c:pt idx="20">
                  <c:v>26.617321105282908</c:v>
                </c:pt>
              </c:numCache>
            </c:numRef>
          </c:val>
          <c:smooth val="0"/>
        </c:ser>
        <c:ser>
          <c:idx val="2"/>
          <c:order val="1"/>
          <c:tx>
            <c:strRef>
              <c:f>'Accum Vol'!$A$38</c:f>
              <c:strCache>
                <c:ptCount val="1"/>
                <c:pt idx="0">
                  <c:v>Untreated/Buffer10_Double thin</c:v>
                </c:pt>
              </c:strCache>
            </c:strRef>
          </c:tx>
          <c:spPr>
            <a:ln>
              <a:solidFill>
                <a:schemeClr val="accent4">
                  <a:lumMod val="40000"/>
                  <a:lumOff val="60000"/>
                </a:schemeClr>
              </a:solidFill>
            </a:ln>
          </c:spPr>
          <c:marker>
            <c:symbol val="none"/>
          </c:marker>
          <c:cat>
            <c:numRef>
              <c:f>'Accum Vol'!$B$39:$V$39</c:f>
              <c:numCache>
                <c:formatCode>General</c:formatCode>
                <c:ptCount val="21"/>
                <c:pt idx="0">
                  <c:v>2010</c:v>
                </c:pt>
                <c:pt idx="1">
                  <c:v>2015</c:v>
                </c:pt>
                <c:pt idx="2">
                  <c:v>2020</c:v>
                </c:pt>
                <c:pt idx="3">
                  <c:v>2025</c:v>
                </c:pt>
                <c:pt idx="4">
                  <c:v>2030</c:v>
                </c:pt>
                <c:pt idx="5">
                  <c:v>2035</c:v>
                </c:pt>
                <c:pt idx="6">
                  <c:v>2040</c:v>
                </c:pt>
                <c:pt idx="7">
                  <c:v>2045</c:v>
                </c:pt>
                <c:pt idx="8">
                  <c:v>2050</c:v>
                </c:pt>
                <c:pt idx="9">
                  <c:v>2055</c:v>
                </c:pt>
                <c:pt idx="10">
                  <c:v>2060</c:v>
                </c:pt>
                <c:pt idx="11">
                  <c:v>2065</c:v>
                </c:pt>
                <c:pt idx="12">
                  <c:v>2070</c:v>
                </c:pt>
                <c:pt idx="13">
                  <c:v>2075</c:v>
                </c:pt>
                <c:pt idx="14">
                  <c:v>2080</c:v>
                </c:pt>
                <c:pt idx="15">
                  <c:v>2085</c:v>
                </c:pt>
                <c:pt idx="16">
                  <c:v>2090</c:v>
                </c:pt>
                <c:pt idx="17">
                  <c:v>2095</c:v>
                </c:pt>
                <c:pt idx="18">
                  <c:v>2100</c:v>
                </c:pt>
                <c:pt idx="19">
                  <c:v>2105</c:v>
                </c:pt>
                <c:pt idx="20">
                  <c:v>2110</c:v>
                </c:pt>
              </c:numCache>
            </c:numRef>
          </c:cat>
          <c:val>
            <c:numRef>
              <c:f>'Accum Vol'!$B$43:$V$43</c:f>
              <c:numCache>
                <c:formatCode>0.00</c:formatCode>
                <c:ptCount val="21"/>
                <c:pt idx="0">
                  <c:v>8.7996394557600058E-3</c:v>
                </c:pt>
                <c:pt idx="1">
                  <c:v>0.24915049621541921</c:v>
                </c:pt>
                <c:pt idx="2">
                  <c:v>1.268664578241899</c:v>
                </c:pt>
                <c:pt idx="3">
                  <c:v>2.3915002315605598</c:v>
                </c:pt>
                <c:pt idx="4">
                  <c:v>3.6401855345995902</c:v>
                </c:pt>
                <c:pt idx="5">
                  <c:v>4.9778006595826998</c:v>
                </c:pt>
                <c:pt idx="6">
                  <c:v>6.3921623338639</c:v>
                </c:pt>
                <c:pt idx="7">
                  <c:v>7.7936143515288974</c:v>
                </c:pt>
                <c:pt idx="8">
                  <c:v>9.1830784124359983</c:v>
                </c:pt>
                <c:pt idx="9">
                  <c:v>10.557797786142</c:v>
                </c:pt>
                <c:pt idx="10">
                  <c:v>11.876491294617008</c:v>
                </c:pt>
                <c:pt idx="11">
                  <c:v>13.192702670542005</c:v>
                </c:pt>
                <c:pt idx="12">
                  <c:v>14.499946196383005</c:v>
                </c:pt>
                <c:pt idx="13">
                  <c:v>15.745700033230001</c:v>
                </c:pt>
                <c:pt idx="14">
                  <c:v>16.932974673737981</c:v>
                </c:pt>
                <c:pt idx="15">
                  <c:v>18.143602433240002</c:v>
                </c:pt>
                <c:pt idx="16">
                  <c:v>19.197890919338853</c:v>
                </c:pt>
                <c:pt idx="17">
                  <c:v>20.302367463512098</c:v>
                </c:pt>
                <c:pt idx="18">
                  <c:v>21.345288923922123</c:v>
                </c:pt>
                <c:pt idx="19">
                  <c:v>22.171859573259571</c:v>
                </c:pt>
                <c:pt idx="20">
                  <c:v>22.92917496842129</c:v>
                </c:pt>
              </c:numCache>
            </c:numRef>
          </c:val>
          <c:smooth val="0"/>
        </c:ser>
        <c:ser>
          <c:idx val="0"/>
          <c:order val="2"/>
          <c:tx>
            <c:strRef>
              <c:f>'Accum Vol'!$A$45</c:f>
              <c:strCache>
                <c:ptCount val="1"/>
                <c:pt idx="0">
                  <c:v>Untreated/Buffer10_Double thin tip 10%</c:v>
                </c:pt>
              </c:strCache>
            </c:strRef>
          </c:tx>
          <c:spPr>
            <a:ln>
              <a:solidFill>
                <a:schemeClr val="accent4">
                  <a:lumMod val="60000"/>
                  <a:lumOff val="40000"/>
                </a:schemeClr>
              </a:solidFill>
              <a:prstDash val="dash"/>
            </a:ln>
          </c:spPr>
          <c:marker>
            <c:symbol val="none"/>
          </c:marker>
          <c:val>
            <c:numRef>
              <c:f>'Accum Vol'!$B$50:$V$50</c:f>
              <c:numCache>
                <c:formatCode>0.00</c:formatCode>
                <c:ptCount val="21"/>
                <c:pt idx="0">
                  <c:v>2.0335151622380003</c:v>
                </c:pt>
                <c:pt idx="1">
                  <c:v>2.1126883216869987</c:v>
                </c:pt>
                <c:pt idx="2">
                  <c:v>2.9847069231432979</c:v>
                </c:pt>
                <c:pt idx="3">
                  <c:v>3.9724578433225997</c:v>
                </c:pt>
                <c:pt idx="4">
                  <c:v>5.0973291704195001</c:v>
                </c:pt>
                <c:pt idx="5">
                  <c:v>6.3213774955375994</c:v>
                </c:pt>
                <c:pt idx="6">
                  <c:v>10.281844063013001</c:v>
                </c:pt>
                <c:pt idx="7">
                  <c:v>11.366155702483002</c:v>
                </c:pt>
                <c:pt idx="8">
                  <c:v>12.466370062709</c:v>
                </c:pt>
                <c:pt idx="9">
                  <c:v>13.577021212619</c:v>
                </c:pt>
                <c:pt idx="10">
                  <c:v>14.654411908874</c:v>
                </c:pt>
                <c:pt idx="11">
                  <c:v>15.749928064938993</c:v>
                </c:pt>
                <c:pt idx="12">
                  <c:v>16.855153954026999</c:v>
                </c:pt>
                <c:pt idx="13">
                  <c:v>17.915838961323985</c:v>
                </c:pt>
                <c:pt idx="14">
                  <c:v>18.933442807785976</c:v>
                </c:pt>
                <c:pt idx="15">
                  <c:v>19.988404713799984</c:v>
                </c:pt>
                <c:pt idx="16">
                  <c:v>20.899779063628831</c:v>
                </c:pt>
                <c:pt idx="17">
                  <c:v>21.87296422024211</c:v>
                </c:pt>
                <c:pt idx="18">
                  <c:v>22.79519861778212</c:v>
                </c:pt>
                <c:pt idx="19">
                  <c:v>23.510766594789548</c:v>
                </c:pt>
                <c:pt idx="20">
                  <c:v>24.165931653601287</c:v>
                </c:pt>
              </c:numCache>
            </c:numRef>
          </c:val>
          <c:smooth val="0"/>
        </c:ser>
        <c:ser>
          <c:idx val="1"/>
          <c:order val="3"/>
          <c:tx>
            <c:strRef>
              <c:f>'Accum Vol'!$A$52</c:f>
              <c:strCache>
                <c:ptCount val="1"/>
                <c:pt idx="0">
                  <c:v>Untreated/Buffer10_Double thin tip 15%</c:v>
                </c:pt>
              </c:strCache>
            </c:strRef>
          </c:tx>
          <c:spPr>
            <a:ln>
              <a:solidFill>
                <a:schemeClr val="accent4">
                  <a:lumMod val="75000"/>
                </a:schemeClr>
              </a:solidFill>
              <a:prstDash val="sysDash"/>
            </a:ln>
          </c:spPr>
          <c:marker>
            <c:symbol val="none"/>
          </c:marker>
          <c:val>
            <c:numRef>
              <c:f>'Accum Vol'!$B$57:$V$57</c:f>
              <c:numCache>
                <c:formatCode>0.00</c:formatCode>
                <c:ptCount val="21"/>
                <c:pt idx="0">
                  <c:v>2.2594830283310001</c:v>
                </c:pt>
                <c:pt idx="1">
                  <c:v>2.3212292994229999</c:v>
                </c:pt>
                <c:pt idx="2">
                  <c:v>3.1772278652050012</c:v>
                </c:pt>
                <c:pt idx="3">
                  <c:v>4.1502436466517008</c:v>
                </c:pt>
                <c:pt idx="4">
                  <c:v>5.2615544157491003</c:v>
                </c:pt>
                <c:pt idx="5">
                  <c:v>6.4731168494423974</c:v>
                </c:pt>
                <c:pt idx="6">
                  <c:v>11.3959230761531</c:v>
                </c:pt>
                <c:pt idx="7">
                  <c:v>12.390050717860005</c:v>
                </c:pt>
                <c:pt idx="8">
                  <c:v>13.407930144453999</c:v>
                </c:pt>
                <c:pt idx="9">
                  <c:v>14.443342593567007</c:v>
                </c:pt>
                <c:pt idx="10">
                  <c:v>15.451918430888</c:v>
                </c:pt>
                <c:pt idx="11">
                  <c:v>16.484442141704985</c:v>
                </c:pt>
                <c:pt idx="12">
                  <c:v>17.531959257201013</c:v>
                </c:pt>
                <c:pt idx="13">
                  <c:v>18.539735873329978</c:v>
                </c:pt>
                <c:pt idx="14">
                  <c:v>19.508797543701974</c:v>
                </c:pt>
                <c:pt idx="15">
                  <c:v>20.5191928976</c:v>
                </c:pt>
                <c:pt idx="16">
                  <c:v>21.389624441688831</c:v>
                </c:pt>
                <c:pt idx="17">
                  <c:v>22.3251731038321</c:v>
                </c:pt>
                <c:pt idx="18">
                  <c:v>23.212790570912109</c:v>
                </c:pt>
                <c:pt idx="19">
                  <c:v>23.896501817489558</c:v>
                </c:pt>
                <c:pt idx="20">
                  <c:v>24.522335451961283</c:v>
                </c:pt>
              </c:numCache>
            </c:numRef>
          </c:val>
          <c:smooth val="0"/>
        </c:ser>
        <c:ser>
          <c:idx val="4"/>
          <c:order val="4"/>
          <c:tx>
            <c:strRef>
              <c:f>'Accum Vol'!$A$59</c:f>
              <c:strCache>
                <c:ptCount val="1"/>
                <c:pt idx="0">
                  <c:v>Untreated/Buffer10_Double thin tip 20%</c:v>
                </c:pt>
              </c:strCache>
            </c:strRef>
          </c:tx>
          <c:spPr>
            <a:ln>
              <a:solidFill>
                <a:schemeClr val="accent4">
                  <a:lumMod val="50000"/>
                </a:schemeClr>
              </a:solidFill>
              <a:prstDash val="sysDot"/>
            </a:ln>
          </c:spPr>
          <c:marker>
            <c:symbol val="none"/>
          </c:marker>
          <c:val>
            <c:numRef>
              <c:f>'Accum Vol'!$B$64:$V$64</c:f>
              <c:numCache>
                <c:formatCode>0.00</c:formatCode>
                <c:ptCount val="21"/>
                <c:pt idx="0">
                  <c:v>2.2799092427410015</c:v>
                </c:pt>
                <c:pt idx="1">
                  <c:v>2.3401688101329996</c:v>
                </c:pt>
                <c:pt idx="2">
                  <c:v>3.1947888814550001</c:v>
                </c:pt>
                <c:pt idx="3">
                  <c:v>4.1665265016016981</c:v>
                </c:pt>
                <c:pt idx="4">
                  <c:v>5.2766521397291033</c:v>
                </c:pt>
                <c:pt idx="5">
                  <c:v>6.4871157015323995</c:v>
                </c:pt>
                <c:pt idx="6">
                  <c:v>12.1374053166531</c:v>
                </c:pt>
                <c:pt idx="7">
                  <c:v>13.072176918260006</c:v>
                </c:pt>
                <c:pt idx="8">
                  <c:v>14.035781638254004</c:v>
                </c:pt>
                <c:pt idx="9">
                  <c:v>15.021523346067001</c:v>
                </c:pt>
                <c:pt idx="10">
                  <c:v>15.984604974788006</c:v>
                </c:pt>
                <c:pt idx="11">
                  <c:v>16.975427731004988</c:v>
                </c:pt>
                <c:pt idx="12">
                  <c:v>17.984692965900983</c:v>
                </c:pt>
                <c:pt idx="13">
                  <c:v>18.95735726513</c:v>
                </c:pt>
                <c:pt idx="14">
                  <c:v>19.894167459602016</c:v>
                </c:pt>
                <c:pt idx="15">
                  <c:v>20.874920836200001</c:v>
                </c:pt>
                <c:pt idx="16">
                  <c:v>21.718092943888831</c:v>
                </c:pt>
                <c:pt idx="17">
                  <c:v>22.628559502732084</c:v>
                </c:pt>
                <c:pt idx="18">
                  <c:v>23.493086419712121</c:v>
                </c:pt>
                <c:pt idx="19">
                  <c:v>24.155530268389548</c:v>
                </c:pt>
                <c:pt idx="20">
                  <c:v>24.761766825461283</c:v>
                </c:pt>
              </c:numCache>
            </c:numRef>
          </c:val>
          <c:smooth val="0"/>
        </c:ser>
        <c:dLbls>
          <c:showLegendKey val="0"/>
          <c:showVal val="0"/>
          <c:showCatName val="0"/>
          <c:showSerName val="0"/>
          <c:showPercent val="0"/>
          <c:showBubbleSize val="0"/>
        </c:dLbls>
        <c:marker val="1"/>
        <c:smooth val="0"/>
        <c:axId val="151499520"/>
        <c:axId val="196874240"/>
      </c:lineChart>
      <c:catAx>
        <c:axId val="151499520"/>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96874240"/>
        <c:crosses val="autoZero"/>
        <c:auto val="1"/>
        <c:lblAlgn val="ctr"/>
        <c:lblOffset val="100"/>
        <c:tickLblSkip val="2"/>
        <c:tickMarkSkip val="2"/>
        <c:noMultiLvlLbl val="0"/>
      </c:catAx>
      <c:valAx>
        <c:axId val="196874240"/>
        <c:scaling>
          <c:orientation val="minMax"/>
        </c:scaling>
        <c:delete val="0"/>
        <c:axPos val="l"/>
        <c:title>
          <c:tx>
            <c:rich>
              <a:bodyPr rot="-5400000" vert="horz"/>
              <a:lstStyle/>
              <a:p>
                <a:pPr>
                  <a:defRPr/>
                </a:pPr>
                <a:r>
                  <a:rPr lang="en-US"/>
                  <a:t>Wood Volume (m3 100 m-1 reach)</a:t>
                </a:r>
              </a:p>
            </c:rich>
          </c:tx>
          <c:layout/>
          <c:overlay val="0"/>
        </c:title>
        <c:numFmt formatCode="0" sourceLinked="0"/>
        <c:majorTickMark val="out"/>
        <c:minorTickMark val="none"/>
        <c:tickLblPos val="nextTo"/>
        <c:crossAx val="151499520"/>
        <c:crosses val="autoZero"/>
        <c:crossBetween val="between"/>
      </c:valAx>
    </c:plotArea>
    <c:legend>
      <c:legendPos val="r"/>
      <c:layout>
        <c:manualLayout>
          <c:xMode val="edge"/>
          <c:yMode val="edge"/>
          <c:x val="0.12748864848867186"/>
          <c:y val="0.18170833908919323"/>
          <c:w val="0.49828890083101662"/>
          <c:h val="0.25535360711490063"/>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Wood volume by distance to stream using 2 bank scenarios, </a:t>
            </a:r>
            <a:r>
              <a:rPr lang="en-US" dirty="0">
                <a:solidFill>
                  <a:schemeClr val="accent2">
                    <a:lumMod val="75000"/>
                  </a:schemeClr>
                </a:solidFill>
              </a:rPr>
              <a:t>no </a:t>
            </a:r>
            <a:r>
              <a:rPr lang="en-US" dirty="0" smtClean="0">
                <a:solidFill>
                  <a:schemeClr val="accent2">
                    <a:lumMod val="75000"/>
                  </a:schemeClr>
                </a:solidFill>
              </a:rPr>
              <a:t>buffer</a:t>
            </a:r>
            <a:endParaRPr lang="en-US" dirty="0"/>
          </a:p>
        </c:rich>
      </c:tx>
      <c:layout/>
      <c:overlay val="1"/>
    </c:title>
    <c:autoTitleDeleted val="0"/>
    <c:plotArea>
      <c:layout>
        <c:manualLayout>
          <c:layoutTarget val="inner"/>
          <c:xMode val="edge"/>
          <c:yMode val="edge"/>
          <c:x val="0.112996512829664"/>
          <c:y val="0.12247379525320541"/>
          <c:w val="0.7953993144624627"/>
          <c:h val="0.71987174898592221"/>
        </c:manualLayout>
      </c:layout>
      <c:lineChart>
        <c:grouping val="standard"/>
        <c:varyColors val="0"/>
        <c:ser>
          <c:idx val="1"/>
          <c:order val="0"/>
          <c:tx>
            <c:strRef>
              <c:f>'Dist 2 str 2010'!$A$2</c:f>
              <c:strCache>
                <c:ptCount val="1"/>
                <c:pt idx="0">
                  <c:v>Untreated / Untreated</c:v>
                </c:pt>
              </c:strCache>
            </c:strRef>
          </c:tx>
          <c:spPr>
            <a:ln cmpd="dbl">
              <a:solidFill>
                <a:schemeClr val="accent3">
                  <a:lumMod val="50000"/>
                </a:schemeClr>
              </a:solidFill>
            </a:ln>
          </c:spPr>
          <c:marker>
            <c:symbol val="none"/>
          </c:marker>
          <c:cat>
            <c:numRef>
              <c:f>'Dist 2 str 2010'!$B$3:$AB$3</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cat>
          <c:val>
            <c:numRef>
              <c:f>'Dist 2 str 2010'!$B$7:$AB$7</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0"/>
          <c:order val="1"/>
          <c:tx>
            <c:strRef>
              <c:f>'Dist 2 str 2010'!$A$9</c:f>
              <c:strCache>
                <c:ptCount val="1"/>
                <c:pt idx="0">
                  <c:v>Untreated/Double thin</c:v>
                </c:pt>
              </c:strCache>
            </c:strRef>
          </c:tx>
          <c:spPr>
            <a:ln>
              <a:solidFill>
                <a:schemeClr val="accent4">
                  <a:lumMod val="40000"/>
                  <a:lumOff val="60000"/>
                </a:schemeClr>
              </a:solidFill>
              <a:prstDash val="dashDot"/>
            </a:ln>
          </c:spPr>
          <c:marker>
            <c:symbol val="none"/>
          </c:marker>
          <c:val>
            <c:numRef>
              <c:f>'Dist 2 str 2010'!$B$14:$AB$14</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2"/>
          <c:order val="2"/>
          <c:tx>
            <c:strRef>
              <c:f>'Dist 2 str 2010'!$A$16</c:f>
              <c:strCache>
                <c:ptCount val="1"/>
                <c:pt idx="0">
                  <c:v>Untreated/Double thin, tip 5</c:v>
                </c:pt>
              </c:strCache>
            </c:strRef>
          </c:tx>
          <c:spPr>
            <a:ln>
              <a:solidFill>
                <a:schemeClr val="accent4">
                  <a:lumMod val="60000"/>
                  <a:lumOff val="40000"/>
                </a:schemeClr>
              </a:solidFill>
              <a:prstDash val="dash"/>
            </a:ln>
          </c:spPr>
          <c:marker>
            <c:symbol val="none"/>
          </c:marker>
          <c:val>
            <c:numRef>
              <c:f>'Dist 2 str 2010'!$B$21:$AB$21</c:f>
              <c:numCache>
                <c:formatCode>General</c:formatCode>
                <c:ptCount val="27"/>
                <c:pt idx="0">
                  <c:v>1.5804580898700007</c:v>
                </c:pt>
                <c:pt idx="1">
                  <c:v>1.5328275089600001</c:v>
                </c:pt>
                <c:pt idx="2">
                  <c:v>1.09837661113</c:v>
                </c:pt>
                <c:pt idx="3">
                  <c:v>0.42861092436800025</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3"/>
          <c:order val="3"/>
          <c:tx>
            <c:strRef>
              <c:f>'Dist 2 str 2010'!$A$23</c:f>
              <c:strCache>
                <c:ptCount val="1"/>
                <c:pt idx="0">
                  <c:v>Untreated/Double thin, tip 10</c:v>
                </c:pt>
              </c:strCache>
            </c:strRef>
          </c:tx>
          <c:spPr>
            <a:ln>
              <a:solidFill>
                <a:schemeClr val="accent4">
                  <a:lumMod val="75000"/>
                </a:schemeClr>
              </a:solidFill>
              <a:prstDash val="sysDash"/>
            </a:ln>
          </c:spPr>
          <c:marker>
            <c:symbol val="none"/>
          </c:marker>
          <c:val>
            <c:numRef>
              <c:f>'Dist 2 str 2010'!$B$28:$AB$28</c:f>
              <c:numCache>
                <c:formatCode>General</c:formatCode>
                <c:ptCount val="27"/>
                <c:pt idx="0">
                  <c:v>1.5804580898700007</c:v>
                </c:pt>
                <c:pt idx="1">
                  <c:v>1.5328275089600001</c:v>
                </c:pt>
                <c:pt idx="2">
                  <c:v>1.09837661113</c:v>
                </c:pt>
                <c:pt idx="3">
                  <c:v>0.99917806447000002</c:v>
                </c:pt>
                <c:pt idx="4">
                  <c:v>0.84012323838700032</c:v>
                </c:pt>
                <c:pt idx="5">
                  <c:v>0.77185257401800034</c:v>
                </c:pt>
                <c:pt idx="6">
                  <c:v>0.69150906932699996</c:v>
                </c:pt>
                <c:pt idx="7">
                  <c:v>0.10585082094100004</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4"/>
          <c:order val="4"/>
          <c:tx>
            <c:strRef>
              <c:f>'Dist 2 str 2010'!$A$30</c:f>
              <c:strCache>
                <c:ptCount val="1"/>
                <c:pt idx="0">
                  <c:v>Untreated/Double thin, tip 15</c:v>
                </c:pt>
              </c:strCache>
            </c:strRef>
          </c:tx>
          <c:spPr>
            <a:ln>
              <a:solidFill>
                <a:schemeClr val="accent4">
                  <a:lumMod val="50000"/>
                </a:schemeClr>
              </a:solidFill>
              <a:prstDash val="sysDot"/>
            </a:ln>
          </c:spPr>
          <c:marker>
            <c:symbol val="none"/>
          </c:marker>
          <c:val>
            <c:numRef>
              <c:f>'Dist 2 str 2010'!$B$35:$AB$35</c:f>
              <c:numCache>
                <c:formatCode>General</c:formatCode>
                <c:ptCount val="27"/>
                <c:pt idx="0">
                  <c:v>1.5804580898700007</c:v>
                </c:pt>
                <c:pt idx="1">
                  <c:v>1.5328275089600001</c:v>
                </c:pt>
                <c:pt idx="2">
                  <c:v>1.09837661113</c:v>
                </c:pt>
                <c:pt idx="3">
                  <c:v>0.99917806447000002</c:v>
                </c:pt>
                <c:pt idx="4">
                  <c:v>0.84012323838700032</c:v>
                </c:pt>
                <c:pt idx="5">
                  <c:v>0.77185257401800034</c:v>
                </c:pt>
                <c:pt idx="6">
                  <c:v>0.69150906932699996</c:v>
                </c:pt>
                <c:pt idx="7">
                  <c:v>0.62869001476200048</c:v>
                </c:pt>
                <c:pt idx="8">
                  <c:v>0.47466036928200039</c:v>
                </c:pt>
                <c:pt idx="9">
                  <c:v>0.41643986898100016</c:v>
                </c:pt>
                <c:pt idx="10">
                  <c:v>0.35448781679300018</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dLbls>
          <c:showLegendKey val="0"/>
          <c:showVal val="0"/>
          <c:showCatName val="0"/>
          <c:showSerName val="0"/>
          <c:showPercent val="0"/>
          <c:showBubbleSize val="0"/>
        </c:dLbls>
        <c:marker val="1"/>
        <c:smooth val="0"/>
        <c:axId val="234353408"/>
        <c:axId val="234355712"/>
      </c:lineChart>
      <c:catAx>
        <c:axId val="234353408"/>
        <c:scaling>
          <c:orientation val="minMax"/>
        </c:scaling>
        <c:delete val="0"/>
        <c:axPos val="b"/>
        <c:title>
          <c:tx>
            <c:rich>
              <a:bodyPr/>
              <a:lstStyle/>
              <a:p>
                <a:pPr>
                  <a:defRPr/>
                </a:pPr>
                <a:r>
                  <a:rPr lang="en-US"/>
                  <a:t>Distance to stream (m)</a:t>
                </a:r>
              </a:p>
            </c:rich>
          </c:tx>
          <c:layout/>
          <c:overlay val="0"/>
        </c:title>
        <c:numFmt formatCode="General" sourceLinked="1"/>
        <c:majorTickMark val="out"/>
        <c:minorTickMark val="none"/>
        <c:tickLblPos val="nextTo"/>
        <c:crossAx val="234355712"/>
        <c:crosses val="autoZero"/>
        <c:auto val="1"/>
        <c:lblAlgn val="ctr"/>
        <c:lblOffset val="100"/>
        <c:tickLblSkip val="2"/>
        <c:noMultiLvlLbl val="0"/>
      </c:catAx>
      <c:valAx>
        <c:axId val="234355712"/>
        <c:scaling>
          <c:orientation val="minMax"/>
          <c:max val="1.6"/>
        </c:scaling>
        <c:delete val="0"/>
        <c:axPos val="l"/>
        <c:title>
          <c:tx>
            <c:rich>
              <a:bodyPr rot="-5400000" vert="horz"/>
              <a:lstStyle/>
              <a:p>
                <a:pPr>
                  <a:defRPr/>
                </a:pPr>
                <a:r>
                  <a:rPr lang="en-US"/>
                  <a:t>Wood volume (m</a:t>
                </a:r>
                <a:r>
                  <a:rPr lang="en-US" baseline="30000"/>
                  <a:t>3</a:t>
                </a:r>
                <a:r>
                  <a:rPr lang="en-US"/>
                  <a:t> 100 </a:t>
                </a:r>
                <a:r>
                  <a:rPr lang="en-US" baseline="30000"/>
                  <a:t>-1</a:t>
                </a:r>
                <a:r>
                  <a:rPr lang="en-US"/>
                  <a:t> m reach)</a:t>
                </a:r>
              </a:p>
            </c:rich>
          </c:tx>
          <c:layout/>
          <c:overlay val="0"/>
        </c:title>
        <c:numFmt formatCode="General" sourceLinked="1"/>
        <c:majorTickMark val="out"/>
        <c:minorTickMark val="none"/>
        <c:tickLblPos val="nextTo"/>
        <c:crossAx val="234353408"/>
        <c:crosses val="autoZero"/>
        <c:crossBetween val="between"/>
      </c:valAx>
    </c:plotArea>
    <c:legend>
      <c:legendPos val="r"/>
      <c:layout>
        <c:manualLayout>
          <c:xMode val="edge"/>
          <c:yMode val="edge"/>
          <c:x val="0.54787535410764876"/>
          <c:y val="0.17644488468792188"/>
          <c:w val="0.38178294573643445"/>
          <c:h val="0.29192194259299681"/>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Wood volume by distance to stream using 2 bank scenarios, </a:t>
            </a:r>
            <a:r>
              <a:rPr lang="en-US" dirty="0">
                <a:solidFill>
                  <a:schemeClr val="accent2">
                    <a:lumMod val="75000"/>
                  </a:schemeClr>
                </a:solidFill>
              </a:rPr>
              <a:t>with </a:t>
            </a:r>
            <a:r>
              <a:rPr lang="en-US" dirty="0" smtClean="0">
                <a:solidFill>
                  <a:schemeClr val="accent2">
                    <a:lumMod val="75000"/>
                  </a:schemeClr>
                </a:solidFill>
              </a:rPr>
              <a:t>buffer</a:t>
            </a:r>
            <a:endParaRPr lang="en-US" dirty="0"/>
          </a:p>
        </c:rich>
      </c:tx>
      <c:layout>
        <c:manualLayout>
          <c:xMode val="edge"/>
          <c:yMode val="edge"/>
          <c:x val="0.11330493036812325"/>
          <c:y val="2.2727272727272759E-2"/>
        </c:manualLayout>
      </c:layout>
      <c:overlay val="1"/>
    </c:title>
    <c:autoTitleDeleted val="0"/>
    <c:plotArea>
      <c:layout>
        <c:manualLayout>
          <c:layoutTarget val="inner"/>
          <c:xMode val="edge"/>
          <c:yMode val="edge"/>
          <c:x val="0.11488508695619849"/>
          <c:y val="5.1400554097404488E-2"/>
          <c:w val="0.7935107403359275"/>
          <c:h val="0.79095293486041518"/>
        </c:manualLayout>
      </c:layout>
      <c:lineChart>
        <c:grouping val="standard"/>
        <c:varyColors val="0"/>
        <c:ser>
          <c:idx val="1"/>
          <c:order val="0"/>
          <c:tx>
            <c:strRef>
              <c:f>'Dist 2 str 2010'!$A$2</c:f>
              <c:strCache>
                <c:ptCount val="1"/>
                <c:pt idx="0">
                  <c:v>Untreated / Untreated</c:v>
                </c:pt>
              </c:strCache>
            </c:strRef>
          </c:tx>
          <c:spPr>
            <a:ln cmpd="dbl">
              <a:solidFill>
                <a:schemeClr val="accent3">
                  <a:lumMod val="50000"/>
                </a:schemeClr>
              </a:solidFill>
            </a:ln>
          </c:spPr>
          <c:marker>
            <c:symbol val="none"/>
          </c:marker>
          <c:cat>
            <c:numRef>
              <c:f>'Dist 2 str 2010'!$B$3:$AB$3</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cat>
          <c:val>
            <c:numRef>
              <c:f>'Dist 2 str 2010'!$B$7:$AB$7</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0"/>
          <c:order val="1"/>
          <c:tx>
            <c:strRef>
              <c:f>'Dist 2 str 2010'!$A$38</c:f>
              <c:strCache>
                <c:ptCount val="1"/>
                <c:pt idx="0">
                  <c:v>Untreated/Buffer10_Double thin</c:v>
                </c:pt>
              </c:strCache>
            </c:strRef>
          </c:tx>
          <c:spPr>
            <a:ln>
              <a:solidFill>
                <a:schemeClr val="accent4">
                  <a:lumMod val="40000"/>
                  <a:lumOff val="60000"/>
                </a:schemeClr>
              </a:solidFill>
              <a:prstDash val="dashDot"/>
            </a:ln>
          </c:spPr>
          <c:marker>
            <c:symbol val="none"/>
          </c:marker>
          <c:val>
            <c:numRef>
              <c:f>'Dist 2 str 2010'!$B$43:$AB$43</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2"/>
          <c:order val="2"/>
          <c:tx>
            <c:strRef>
              <c:f>'Dist 2 str 2010'!$A$45</c:f>
              <c:strCache>
                <c:ptCount val="1"/>
                <c:pt idx="0">
                  <c:v>Untreated/Buffer10_Double thin tip 10%</c:v>
                </c:pt>
              </c:strCache>
            </c:strRef>
          </c:tx>
          <c:spPr>
            <a:ln>
              <a:solidFill>
                <a:schemeClr val="accent4">
                  <a:lumMod val="60000"/>
                  <a:lumOff val="40000"/>
                </a:schemeClr>
              </a:solidFill>
              <a:prstDash val="dash"/>
            </a:ln>
          </c:spPr>
          <c:marker>
            <c:symbol val="none"/>
          </c:marker>
          <c:val>
            <c:numRef>
              <c:f>'Dist 2 str 2010'!$B$50:$AB$50</c:f>
              <c:numCache>
                <c:formatCode>General</c:formatCode>
                <c:ptCount val="27"/>
                <c:pt idx="0">
                  <c:v>8.7996394557600058E-3</c:v>
                </c:pt>
                <c:pt idx="1">
                  <c:v>0</c:v>
                </c:pt>
                <c:pt idx="2">
                  <c:v>0</c:v>
                </c:pt>
                <c:pt idx="3">
                  <c:v>0</c:v>
                </c:pt>
                <c:pt idx="4">
                  <c:v>0</c:v>
                </c:pt>
                <c:pt idx="5">
                  <c:v>0</c:v>
                </c:pt>
                <c:pt idx="6">
                  <c:v>0</c:v>
                </c:pt>
                <c:pt idx="7">
                  <c:v>0</c:v>
                </c:pt>
                <c:pt idx="8">
                  <c:v>0</c:v>
                </c:pt>
                <c:pt idx="9">
                  <c:v>0</c:v>
                </c:pt>
                <c:pt idx="10">
                  <c:v>0.35448781679300018</c:v>
                </c:pt>
                <c:pt idx="11">
                  <c:v>0.29638970905800033</c:v>
                </c:pt>
                <c:pt idx="12">
                  <c:v>0.14022540977200007</c:v>
                </c:pt>
                <c:pt idx="13">
                  <c:v>5.6577081980799998E-2</c:v>
                </c:pt>
                <c:pt idx="14">
                  <c:v>4.9536353390699998E-2</c:v>
                </c:pt>
                <c:pt idx="15">
                  <c:v>4.3287132218499981E-2</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3"/>
          <c:order val="3"/>
          <c:tx>
            <c:strRef>
              <c:f>'Dist 2 str 2010'!$A$45</c:f>
              <c:strCache>
                <c:ptCount val="1"/>
                <c:pt idx="0">
                  <c:v>Untreated/Buffer10_Double thin tip 10%</c:v>
                </c:pt>
              </c:strCache>
            </c:strRef>
          </c:tx>
          <c:spPr>
            <a:ln>
              <a:solidFill>
                <a:schemeClr val="accent4">
                  <a:lumMod val="75000"/>
                </a:schemeClr>
              </a:solidFill>
              <a:prstDash val="sysDash"/>
            </a:ln>
          </c:spPr>
          <c:marker>
            <c:symbol val="none"/>
          </c:marker>
          <c:val>
            <c:numRef>
              <c:f>'Dist 2 str 2010'!$B$50:$AB$50</c:f>
              <c:numCache>
                <c:formatCode>General</c:formatCode>
                <c:ptCount val="27"/>
                <c:pt idx="0">
                  <c:v>8.7996394557600058E-3</c:v>
                </c:pt>
                <c:pt idx="1">
                  <c:v>0</c:v>
                </c:pt>
                <c:pt idx="2">
                  <c:v>0</c:v>
                </c:pt>
                <c:pt idx="3">
                  <c:v>0</c:v>
                </c:pt>
                <c:pt idx="4">
                  <c:v>0</c:v>
                </c:pt>
                <c:pt idx="5">
                  <c:v>0</c:v>
                </c:pt>
                <c:pt idx="6">
                  <c:v>0</c:v>
                </c:pt>
                <c:pt idx="7">
                  <c:v>0</c:v>
                </c:pt>
                <c:pt idx="8">
                  <c:v>0</c:v>
                </c:pt>
                <c:pt idx="9">
                  <c:v>0</c:v>
                </c:pt>
                <c:pt idx="10">
                  <c:v>0.35448781679300018</c:v>
                </c:pt>
                <c:pt idx="11">
                  <c:v>0.29638970905800033</c:v>
                </c:pt>
                <c:pt idx="12">
                  <c:v>0.14022540977200007</c:v>
                </c:pt>
                <c:pt idx="13">
                  <c:v>5.6577081980799998E-2</c:v>
                </c:pt>
                <c:pt idx="14">
                  <c:v>4.9536353390699998E-2</c:v>
                </c:pt>
                <c:pt idx="15">
                  <c:v>4.3287132218499981E-2</c:v>
                </c:pt>
                <c:pt idx="16">
                  <c:v>0</c:v>
                </c:pt>
                <c:pt idx="17">
                  <c:v>0</c:v>
                </c:pt>
                <c:pt idx="18">
                  <c:v>0</c:v>
                </c:pt>
                <c:pt idx="19">
                  <c:v>0</c:v>
                </c:pt>
                <c:pt idx="20">
                  <c:v>0</c:v>
                </c:pt>
                <c:pt idx="21">
                  <c:v>0</c:v>
                </c:pt>
                <c:pt idx="22">
                  <c:v>0</c:v>
                </c:pt>
                <c:pt idx="23">
                  <c:v>0</c:v>
                </c:pt>
                <c:pt idx="24">
                  <c:v>0</c:v>
                </c:pt>
                <c:pt idx="25">
                  <c:v>0</c:v>
                </c:pt>
                <c:pt idx="26">
                  <c:v>0</c:v>
                </c:pt>
              </c:numCache>
            </c:numRef>
          </c:val>
          <c:smooth val="0"/>
        </c:ser>
        <c:ser>
          <c:idx val="4"/>
          <c:order val="4"/>
          <c:tx>
            <c:strRef>
              <c:f>'Dist 2 str 2010'!$A$52</c:f>
              <c:strCache>
                <c:ptCount val="1"/>
                <c:pt idx="0">
                  <c:v>Untreated/Buffer10_Double thin tip 15%</c:v>
                </c:pt>
              </c:strCache>
            </c:strRef>
          </c:tx>
          <c:spPr>
            <a:ln>
              <a:solidFill>
                <a:schemeClr val="accent4">
                  <a:lumMod val="50000"/>
                </a:schemeClr>
              </a:solidFill>
              <a:prstDash val="sysDot"/>
            </a:ln>
          </c:spPr>
          <c:marker>
            <c:symbol val="none"/>
          </c:marker>
          <c:val>
            <c:numRef>
              <c:f>'Dist 2 str 2010'!$B$57:$AB$57</c:f>
              <c:numCache>
                <c:formatCode>General</c:formatCode>
                <c:ptCount val="27"/>
                <c:pt idx="0">
                  <c:v>8.7996394557600058E-3</c:v>
                </c:pt>
                <c:pt idx="1">
                  <c:v>0</c:v>
                </c:pt>
                <c:pt idx="2">
                  <c:v>0</c:v>
                </c:pt>
                <c:pt idx="3">
                  <c:v>0</c:v>
                </c:pt>
                <c:pt idx="4">
                  <c:v>0</c:v>
                </c:pt>
                <c:pt idx="5">
                  <c:v>0</c:v>
                </c:pt>
                <c:pt idx="6">
                  <c:v>0</c:v>
                </c:pt>
                <c:pt idx="7">
                  <c:v>0</c:v>
                </c:pt>
                <c:pt idx="8">
                  <c:v>0</c:v>
                </c:pt>
                <c:pt idx="9">
                  <c:v>0</c:v>
                </c:pt>
                <c:pt idx="10">
                  <c:v>0.35448781679300018</c:v>
                </c:pt>
                <c:pt idx="11">
                  <c:v>0.29638970905800033</c:v>
                </c:pt>
                <c:pt idx="12">
                  <c:v>0.14022540977200007</c:v>
                </c:pt>
                <c:pt idx="13">
                  <c:v>5.6577081980799998E-2</c:v>
                </c:pt>
                <c:pt idx="14">
                  <c:v>4.9536353390699998E-2</c:v>
                </c:pt>
                <c:pt idx="15">
                  <c:v>4.3287132218499981E-2</c:v>
                </c:pt>
                <c:pt idx="16">
                  <c:v>0</c:v>
                </c:pt>
                <c:pt idx="17">
                  <c:v>0</c:v>
                </c:pt>
                <c:pt idx="18">
                  <c:v>0</c:v>
                </c:pt>
                <c:pt idx="19">
                  <c:v>0</c:v>
                </c:pt>
                <c:pt idx="20">
                  <c:v>0</c:v>
                </c:pt>
                <c:pt idx="21">
                  <c:v>0</c:v>
                </c:pt>
                <c:pt idx="22">
                  <c:v>0</c:v>
                </c:pt>
                <c:pt idx="23">
                  <c:v>0</c:v>
                </c:pt>
                <c:pt idx="24">
                  <c:v>0</c:v>
                </c:pt>
                <c:pt idx="25">
                  <c:v>0</c:v>
                </c:pt>
                <c:pt idx="26">
                  <c:v>0</c:v>
                </c:pt>
              </c:numCache>
            </c:numRef>
          </c:val>
          <c:smooth val="0"/>
        </c:ser>
        <c:dLbls>
          <c:showLegendKey val="0"/>
          <c:showVal val="0"/>
          <c:showCatName val="0"/>
          <c:showSerName val="0"/>
          <c:showPercent val="0"/>
          <c:showBubbleSize val="0"/>
        </c:dLbls>
        <c:marker val="1"/>
        <c:smooth val="0"/>
        <c:axId val="266970240"/>
        <c:axId val="374073984"/>
      </c:lineChart>
      <c:catAx>
        <c:axId val="266970240"/>
        <c:scaling>
          <c:orientation val="minMax"/>
        </c:scaling>
        <c:delete val="0"/>
        <c:axPos val="b"/>
        <c:title>
          <c:tx>
            <c:rich>
              <a:bodyPr/>
              <a:lstStyle/>
              <a:p>
                <a:pPr>
                  <a:defRPr/>
                </a:pPr>
                <a:r>
                  <a:rPr lang="en-US"/>
                  <a:t>Distance to stream (m)</a:t>
                </a:r>
              </a:p>
            </c:rich>
          </c:tx>
          <c:layout/>
          <c:overlay val="0"/>
        </c:title>
        <c:numFmt formatCode="General" sourceLinked="1"/>
        <c:majorTickMark val="out"/>
        <c:minorTickMark val="none"/>
        <c:tickLblPos val="nextTo"/>
        <c:crossAx val="374073984"/>
        <c:crosses val="autoZero"/>
        <c:auto val="1"/>
        <c:lblAlgn val="ctr"/>
        <c:lblOffset val="100"/>
        <c:tickLblSkip val="2"/>
        <c:noMultiLvlLbl val="0"/>
      </c:catAx>
      <c:valAx>
        <c:axId val="374073984"/>
        <c:scaling>
          <c:orientation val="minMax"/>
          <c:max val="1.6"/>
        </c:scaling>
        <c:delete val="0"/>
        <c:axPos val="l"/>
        <c:title>
          <c:tx>
            <c:rich>
              <a:bodyPr rot="-5400000" vert="horz"/>
              <a:lstStyle/>
              <a:p>
                <a:pPr>
                  <a:defRPr/>
                </a:pPr>
                <a:r>
                  <a:rPr lang="en-US"/>
                  <a:t>Wood volume (m</a:t>
                </a:r>
                <a:r>
                  <a:rPr lang="en-US" baseline="30000"/>
                  <a:t>3</a:t>
                </a:r>
                <a:r>
                  <a:rPr lang="en-US"/>
                  <a:t> 100 </a:t>
                </a:r>
                <a:r>
                  <a:rPr lang="en-US" baseline="30000"/>
                  <a:t>-1</a:t>
                </a:r>
                <a:r>
                  <a:rPr lang="en-US"/>
                  <a:t> m reach)</a:t>
                </a:r>
              </a:p>
            </c:rich>
          </c:tx>
          <c:layout/>
          <c:overlay val="0"/>
        </c:title>
        <c:numFmt formatCode="General" sourceLinked="1"/>
        <c:majorTickMark val="out"/>
        <c:minorTickMark val="none"/>
        <c:tickLblPos val="nextTo"/>
        <c:crossAx val="266970240"/>
        <c:crosses val="autoZero"/>
        <c:crossBetween val="between"/>
      </c:valAx>
    </c:plotArea>
    <c:legend>
      <c:legendPos val="r"/>
      <c:layout>
        <c:manualLayout>
          <c:xMode val="edge"/>
          <c:yMode val="edge"/>
          <c:x val="0.46477809254013219"/>
          <c:y val="0.2029599141016464"/>
          <c:w val="0.45921453161131065"/>
          <c:h val="0.34593757869818509"/>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'No thin vol totals by ps year'!$AA$9</c:f>
              <c:strCache>
                <c:ptCount val="1"/>
                <c:pt idx="0">
                  <c:v>% change from No thin buffer</c:v>
                </c:pt>
              </c:strCache>
            </c:strRef>
          </c:tx>
          <c:spPr>
            <a:solidFill>
              <a:srgbClr val="8064A2">
                <a:lumMod val="75000"/>
              </a:srgbClr>
            </a:solidFill>
          </c:spPr>
          <c:invertIfNegative val="0"/>
          <c:cat>
            <c:strRef>
              <c:f>'No thin vol totals by ps year'!$Z$10:$Z$15</c:f>
              <c:strCache>
                <c:ptCount val="6"/>
                <c:pt idx="0">
                  <c:v>0</c:v>
                </c:pt>
                <c:pt idx="1">
                  <c:v>10</c:v>
                </c:pt>
                <c:pt idx="2">
                  <c:v>35</c:v>
                </c:pt>
                <c:pt idx="3">
                  <c:v>60</c:v>
                </c:pt>
                <c:pt idx="4">
                  <c:v>80</c:v>
                </c:pt>
                <c:pt idx="5">
                  <c:v>Total</c:v>
                </c:pt>
              </c:strCache>
            </c:strRef>
          </c:cat>
          <c:val>
            <c:numRef>
              <c:f>'No thin vol totals by ps year'!$AA$10:$AA$15</c:f>
              <c:numCache>
                <c:formatCode>0</c:formatCode>
                <c:ptCount val="6"/>
                <c:pt idx="0">
                  <c:v>-4.4889781438958467</c:v>
                </c:pt>
                <c:pt idx="1">
                  <c:v>-33.518687902869175</c:v>
                </c:pt>
                <c:pt idx="2">
                  <c:v>-16.555313059729126</c:v>
                </c:pt>
                <c:pt idx="3">
                  <c:v>31.519883699231141</c:v>
                </c:pt>
                <c:pt idx="4">
                  <c:v>13.455227759625227</c:v>
                </c:pt>
                <c:pt idx="5">
                  <c:v>-15.487814561450326</c:v>
                </c:pt>
              </c:numCache>
            </c:numRef>
          </c:val>
        </c:ser>
        <c:dLbls>
          <c:showLegendKey val="0"/>
          <c:showVal val="0"/>
          <c:showCatName val="0"/>
          <c:showSerName val="0"/>
          <c:showPercent val="0"/>
          <c:showBubbleSize val="0"/>
        </c:dLbls>
        <c:gapWidth val="150"/>
        <c:axId val="1307661056"/>
        <c:axId val="1307663744"/>
      </c:barChart>
      <c:catAx>
        <c:axId val="1307661056"/>
        <c:scaling>
          <c:orientation val="minMax"/>
        </c:scaling>
        <c:delete val="0"/>
        <c:axPos val="l"/>
        <c:majorTickMark val="out"/>
        <c:minorTickMark val="none"/>
        <c:tickLblPos val="nextTo"/>
        <c:txPr>
          <a:bodyPr/>
          <a:lstStyle/>
          <a:p>
            <a:pPr>
              <a:defRPr sz="3200"/>
            </a:pPr>
            <a:endParaRPr lang="en-US"/>
          </a:p>
        </c:txPr>
        <c:crossAx val="1307663744"/>
        <c:crosses val="autoZero"/>
        <c:auto val="1"/>
        <c:lblAlgn val="ctr"/>
        <c:lblOffset val="100"/>
        <c:noMultiLvlLbl val="0"/>
      </c:catAx>
      <c:valAx>
        <c:axId val="1307663744"/>
        <c:scaling>
          <c:orientation val="minMax"/>
        </c:scaling>
        <c:delete val="0"/>
        <c:axPos val="b"/>
        <c:numFmt formatCode="0" sourceLinked="1"/>
        <c:majorTickMark val="out"/>
        <c:minorTickMark val="none"/>
        <c:tickLblPos val="nextTo"/>
        <c:txPr>
          <a:bodyPr/>
          <a:lstStyle/>
          <a:p>
            <a:pPr>
              <a:defRPr sz="2400"/>
            </a:pPr>
            <a:endParaRPr lang="en-US"/>
          </a:p>
        </c:txPr>
        <c:crossAx val="130766105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800"/>
            </a:pPr>
            <a:r>
              <a:rPr lang="en-US" sz="1800"/>
              <a:t>Cumulative volume of wood recruited after two thin and tip treatments (2015, 2045)</a:t>
            </a:r>
          </a:p>
        </c:rich>
      </c:tx>
      <c:layout/>
      <c:overlay val="1"/>
    </c:title>
    <c:autoTitleDeleted val="0"/>
    <c:plotArea>
      <c:layout>
        <c:manualLayout>
          <c:layoutTarget val="inner"/>
          <c:xMode val="edge"/>
          <c:yMode val="edge"/>
          <c:x val="0.12710257463705718"/>
          <c:y val="2.8237445319335086E-2"/>
          <c:w val="0.78482494073230791"/>
          <c:h val="0.83771145890714283"/>
        </c:manualLayout>
      </c:layout>
      <c:lineChart>
        <c:grouping val="standard"/>
        <c:varyColors val="0"/>
        <c:ser>
          <c:idx val="0"/>
          <c:order val="0"/>
          <c:tx>
            <c:strRef>
              <c:f>VolAccumulationByTime!$A$91</c:f>
              <c:strCache>
                <c:ptCount val="1"/>
                <c:pt idx="0">
                  <c:v>No treatment 240'</c:v>
                </c:pt>
              </c:strCache>
            </c:strRef>
          </c:tx>
          <c:spPr>
            <a:ln>
              <a:solidFill>
                <a:srgbClr val="C00000"/>
              </a:solidFill>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VolAccumulationByTime!$B$91:$L$91</c:f>
              <c:numCache>
                <c:formatCode>General</c:formatCode>
                <c:ptCount val="11"/>
                <c:pt idx="0">
                  <c:v>4.3998197278800003E-3</c:v>
                </c:pt>
                <c:pt idx="1">
                  <c:v>0.1269258723742096</c:v>
                </c:pt>
                <c:pt idx="2">
                  <c:v>0.64878087171694998</c:v>
                </c:pt>
                <c:pt idx="3">
                  <c:v>1.2276425442367307</c:v>
                </c:pt>
                <c:pt idx="4">
                  <c:v>1.8811511290177307</c:v>
                </c:pt>
                <c:pt idx="5">
                  <c:v>2.584718556508371</c:v>
                </c:pt>
                <c:pt idx="6">
                  <c:v>3.3356742018480987</c:v>
                </c:pt>
                <c:pt idx="7">
                  <c:v>4.1201320968136974</c:v>
                </c:pt>
                <c:pt idx="8">
                  <c:v>4.9021332956111028</c:v>
                </c:pt>
                <c:pt idx="9">
                  <c:v>5.6884304591153967</c:v>
                </c:pt>
                <c:pt idx="10">
                  <c:v>6.4530264269039996</c:v>
                </c:pt>
              </c:numCache>
            </c:numRef>
          </c:val>
          <c:smooth val="0"/>
        </c:ser>
        <c:ser>
          <c:idx val="6"/>
          <c:order val="1"/>
          <c:tx>
            <c:strRef>
              <c:f>VolAccumulationByTime!$A$97</c:f>
              <c:strCache>
                <c:ptCount val="1"/>
                <c:pt idx="0">
                  <c:v>TreeHt240_thin</c:v>
                </c:pt>
              </c:strCache>
            </c:strRef>
          </c:tx>
          <c:spPr>
            <a:ln>
              <a:solidFill>
                <a:srgbClr val="7030A0"/>
              </a:solidFill>
              <a:prstDash val="sysDash"/>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VolAccumulationByTime!$B$97:$L$97</c:f>
              <c:numCache>
                <c:formatCode>General</c:formatCode>
                <c:ptCount val="11"/>
                <c:pt idx="0">
                  <c:v>4.3998197278800003E-3</c:v>
                </c:pt>
                <c:pt idx="1">
                  <c:v>0.1265226506952096</c:v>
                </c:pt>
                <c:pt idx="2">
                  <c:v>0.64637446964695</c:v>
                </c:pt>
                <c:pt idx="3">
                  <c:v>1.2211697871767293</c:v>
                </c:pt>
                <c:pt idx="4">
                  <c:v>1.8625214165133299</c:v>
                </c:pt>
                <c:pt idx="5">
                  <c:v>2.5515203900844399</c:v>
                </c:pt>
                <c:pt idx="6">
                  <c:v>3.2814584866846985</c:v>
                </c:pt>
                <c:pt idx="7">
                  <c:v>4.0110064005015014</c:v>
                </c:pt>
                <c:pt idx="8">
                  <c:v>4.7327796154257999</c:v>
                </c:pt>
                <c:pt idx="9">
                  <c:v>5.4435491345693041</c:v>
                </c:pt>
                <c:pt idx="10">
                  <c:v>6.1188623972310001</c:v>
                </c:pt>
              </c:numCache>
            </c:numRef>
          </c:val>
          <c:smooth val="0"/>
        </c:ser>
        <c:ser>
          <c:idx val="10"/>
          <c:order val="2"/>
          <c:tx>
            <c:strRef>
              <c:f>VolAccumulationByTime!$A$101</c:f>
              <c:strCache>
                <c:ptCount val="1"/>
                <c:pt idx="0">
                  <c:v>TreeHt240_thin_tip5%</c:v>
                </c:pt>
              </c:strCache>
            </c:strRef>
          </c:tx>
          <c:spPr>
            <a:ln>
              <a:solidFill>
                <a:schemeClr val="accent4">
                  <a:lumMod val="40000"/>
                  <a:lumOff val="60000"/>
                </a:schemeClr>
              </a:solidFill>
              <a:prstDash val="sysDot"/>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VolAccumulationByTime!$B$101:$L$101</c:f>
              <c:numCache>
                <c:formatCode>General</c:formatCode>
                <c:ptCount val="11"/>
                <c:pt idx="0">
                  <c:v>0.23611858556000012</c:v>
                </c:pt>
                <c:pt idx="1">
                  <c:v>0.33918525432720992</c:v>
                </c:pt>
                <c:pt idx="2">
                  <c:v>0.84167737917995</c:v>
                </c:pt>
                <c:pt idx="3">
                  <c:v>1.4006422748667307</c:v>
                </c:pt>
                <c:pt idx="4">
                  <c:v>2.0275439041533301</c:v>
                </c:pt>
                <c:pt idx="5">
                  <c:v>2.7033405866244413</c:v>
                </c:pt>
                <c:pt idx="6">
                  <c:v>4.3985459616746985</c:v>
                </c:pt>
                <c:pt idx="7">
                  <c:v>5.0336722416214998</c:v>
                </c:pt>
                <c:pt idx="8">
                  <c:v>5.6697490181157972</c:v>
                </c:pt>
                <c:pt idx="9">
                  <c:v>6.3026504981693003</c:v>
                </c:pt>
                <c:pt idx="10">
                  <c:v>6.9071295726609971</c:v>
                </c:pt>
              </c:numCache>
            </c:numRef>
          </c:val>
          <c:smooth val="0"/>
        </c:ser>
        <c:ser>
          <c:idx val="7"/>
          <c:order val="3"/>
          <c:tx>
            <c:strRef>
              <c:f>VolAccumulationByTime!$A$98</c:f>
              <c:strCache>
                <c:ptCount val="1"/>
                <c:pt idx="0">
                  <c:v>TreeHt240_thin_tip10%</c:v>
                </c:pt>
              </c:strCache>
            </c:strRef>
          </c:tx>
          <c:spPr>
            <a:ln>
              <a:solidFill>
                <a:schemeClr val="accent4">
                  <a:lumMod val="60000"/>
                  <a:lumOff val="40000"/>
                </a:schemeClr>
              </a:solidFill>
              <a:prstDash val="lgDashDot"/>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VolAccumulationByTime!$B$98:$L$98</c:f>
              <c:numCache>
                <c:formatCode>General</c:formatCode>
                <c:ptCount val="11"/>
                <c:pt idx="0">
                  <c:v>0.24444886216800016</c:v>
                </c:pt>
                <c:pt idx="1">
                  <c:v>0.34687620322120988</c:v>
                </c:pt>
                <c:pt idx="2">
                  <c:v>0.84878019761794998</c:v>
                </c:pt>
                <c:pt idx="3">
                  <c:v>1.4072037748167301</c:v>
                </c:pt>
                <c:pt idx="4">
                  <c:v>2.0336069245633288</c:v>
                </c:pt>
                <c:pt idx="5">
                  <c:v>2.7089443625544414</c:v>
                </c:pt>
                <c:pt idx="6">
                  <c:v>5.0310715898947027</c:v>
                </c:pt>
                <c:pt idx="7">
                  <c:v>5.6145300769514916</c:v>
                </c:pt>
                <c:pt idx="8">
                  <c:v>6.2034950022957975</c:v>
                </c:pt>
                <c:pt idx="9">
                  <c:v>6.7933966155293026</c:v>
                </c:pt>
                <c:pt idx="10">
                  <c:v>7.3585920356210002</c:v>
                </c:pt>
              </c:numCache>
            </c:numRef>
          </c:val>
          <c:smooth val="0"/>
        </c:ser>
        <c:dLbls>
          <c:showLegendKey val="0"/>
          <c:showVal val="0"/>
          <c:showCatName val="0"/>
          <c:showSerName val="0"/>
          <c:showPercent val="0"/>
          <c:showBubbleSize val="0"/>
        </c:dLbls>
        <c:marker val="1"/>
        <c:smooth val="0"/>
        <c:axId val="32416512"/>
        <c:axId val="32418432"/>
      </c:lineChart>
      <c:catAx>
        <c:axId val="32416512"/>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32418432"/>
        <c:crosses val="autoZero"/>
        <c:auto val="1"/>
        <c:lblAlgn val="ctr"/>
        <c:lblOffset val="100"/>
        <c:noMultiLvlLbl val="0"/>
      </c:catAx>
      <c:valAx>
        <c:axId val="32418432"/>
        <c:scaling>
          <c:orientation val="minMax"/>
        </c:scaling>
        <c:delete val="0"/>
        <c:axPos val="l"/>
        <c:title>
          <c:tx>
            <c:rich>
              <a:bodyPr rot="-5400000" vert="horz"/>
              <a:lstStyle/>
              <a:p>
                <a:pPr>
                  <a:defRPr/>
                </a:pPr>
                <a:r>
                  <a:rPr lang="en-US" dirty="0"/>
                  <a:t>Volume of wood (m</a:t>
                </a:r>
                <a:r>
                  <a:rPr lang="en-US" baseline="30000" dirty="0"/>
                  <a:t>3</a:t>
                </a:r>
                <a:r>
                  <a:rPr lang="en-US" dirty="0"/>
                  <a:t> 100 m</a:t>
                </a:r>
                <a:r>
                  <a:rPr lang="en-US" baseline="30000" dirty="0"/>
                  <a:t>-1</a:t>
                </a:r>
                <a:r>
                  <a:rPr lang="en-US" dirty="0"/>
                  <a:t> reach)</a:t>
                </a:r>
              </a:p>
            </c:rich>
          </c:tx>
          <c:layout>
            <c:manualLayout>
              <c:xMode val="edge"/>
              <c:yMode val="edge"/>
              <c:x val="1.5805214388975089E-3"/>
              <c:y val="0.23768144150520526"/>
            </c:manualLayout>
          </c:layout>
          <c:overlay val="0"/>
        </c:title>
        <c:numFmt formatCode="General" sourceLinked="1"/>
        <c:majorTickMark val="out"/>
        <c:minorTickMark val="none"/>
        <c:tickLblPos val="nextTo"/>
        <c:crossAx val="32416512"/>
        <c:crosses val="autoZero"/>
        <c:crossBetween val="between"/>
      </c:valAx>
    </c:plotArea>
    <c:legend>
      <c:legendPos val="r"/>
      <c:layout>
        <c:manualLayout>
          <c:xMode val="edge"/>
          <c:yMode val="edge"/>
          <c:x val="0.14088839215996973"/>
          <c:y val="0.18642275965504321"/>
          <c:w val="0.48895249397160867"/>
          <c:h val="0.18712668416447953"/>
        </c:manualLayout>
      </c:layout>
      <c:overlay val="0"/>
      <c:txPr>
        <a:bodyPr/>
        <a:lstStyle/>
        <a:p>
          <a:pPr>
            <a:defRPr sz="1400"/>
          </a:pPr>
          <a:endParaRPr lang="en-US"/>
        </a:p>
      </c:txPr>
    </c:legend>
    <c:plotVisOnly val="1"/>
    <c:dispBlanksAs val="gap"/>
    <c:showDLblsOverMax val="0"/>
  </c:chart>
  <c:txPr>
    <a:bodyPr/>
    <a:lstStyle/>
    <a:p>
      <a:pPr>
        <a:defRPr sz="16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Wood volume by distance to reach: </a:t>
            </a:r>
            <a:r>
              <a:rPr lang="en-US" dirty="0" smtClean="0"/>
              <a:t>40m stand (yr. = 2045)</a:t>
            </a:r>
            <a:endParaRPr lang="en-US" dirty="0"/>
          </a:p>
        </c:rich>
      </c:tx>
      <c:layout>
        <c:manualLayout>
          <c:xMode val="edge"/>
          <c:yMode val="edge"/>
          <c:x val="0.23423166830708669"/>
          <c:y val="1.3513513513513521E-2"/>
        </c:manualLayout>
      </c:layout>
      <c:overlay val="1"/>
    </c:title>
    <c:autoTitleDeleted val="0"/>
    <c:plotArea>
      <c:layout>
        <c:manualLayout>
          <c:layoutTarget val="inner"/>
          <c:xMode val="edge"/>
          <c:yMode val="edge"/>
          <c:x val="0.19690182880365753"/>
          <c:y val="7.9546357381003074E-2"/>
          <c:w val="0.77841552700649264"/>
          <c:h val="0.83385679448857708"/>
        </c:manualLayout>
      </c:layout>
      <c:lineChart>
        <c:grouping val="standard"/>
        <c:varyColors val="0"/>
        <c:ser>
          <c:idx val="0"/>
          <c:order val="0"/>
          <c:tx>
            <c:strRef>
              <c:f>'Vol by Dist to stream 2045'!$A$92</c:f>
              <c:strCache>
                <c:ptCount val="1"/>
                <c:pt idx="0">
                  <c:v>No treatment</c:v>
                </c:pt>
              </c:strCache>
            </c:strRef>
          </c:tx>
          <c:spPr>
            <a:ln>
              <a:solidFill>
                <a:srgbClr val="C00000"/>
              </a:solidFill>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2045'!$B$92:$AL$92</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3.0573703640500013E-3</c:v>
                </c:pt>
                <c:pt idx="16">
                  <c:v>2.6236843528500034E-3</c:v>
                </c:pt>
                <c:pt idx="17">
                  <c:v>2.2487407750800014E-3</c:v>
                </c:pt>
                <c:pt idx="18">
                  <c:v>1.3560809887600014E-3</c:v>
                </c:pt>
                <c:pt idx="19">
                  <c:v>1.1750147604500005E-3</c:v>
                </c:pt>
                <c:pt idx="20">
                  <c:v>1.0121111273400007E-3</c:v>
                </c:pt>
                <c:pt idx="21">
                  <c:v>8.4772459336600065E-4</c:v>
                </c:pt>
                <c:pt idx="22">
                  <c:v>3.8571468300700002E-4</c:v>
                </c:pt>
                <c:pt idx="23">
                  <c:v>3.2781492319300024E-4</c:v>
                </c:pt>
                <c:pt idx="24">
                  <c:v>2.7157935706700024E-4</c:v>
                </c:pt>
                <c:pt idx="25">
                  <c:v>8.5870213300000007E-5</c:v>
                </c:pt>
                <c:pt idx="26">
                  <c:v>6.957228480740008E-5</c:v>
                </c:pt>
                <c:pt idx="27">
                  <c:v>5.4022328171800043E-5</c:v>
                </c:pt>
                <c:pt idx="28">
                  <c:v>0</c:v>
                </c:pt>
                <c:pt idx="29">
                  <c:v>0</c:v>
                </c:pt>
                <c:pt idx="30">
                  <c:v>0</c:v>
                </c:pt>
                <c:pt idx="31">
                  <c:v>0</c:v>
                </c:pt>
                <c:pt idx="32">
                  <c:v>0</c:v>
                </c:pt>
                <c:pt idx="33">
                  <c:v>0</c:v>
                </c:pt>
                <c:pt idx="34">
                  <c:v>0</c:v>
                </c:pt>
                <c:pt idx="35">
                  <c:v>0</c:v>
                </c:pt>
                <c:pt idx="36">
                  <c:v>0</c:v>
                </c:pt>
              </c:numCache>
            </c:numRef>
          </c:val>
          <c:smooth val="0"/>
        </c:ser>
        <c:ser>
          <c:idx val="1"/>
          <c:order val="1"/>
          <c:tx>
            <c:strRef>
              <c:f>'Vol by Dist to stream 2045'!$A$93</c:f>
              <c:strCache>
                <c:ptCount val="1"/>
                <c:pt idx="0">
                  <c:v>TreeHt120_thin</c:v>
                </c:pt>
              </c:strCache>
            </c:strRef>
          </c:tx>
          <c:spPr>
            <a:ln>
              <a:solidFill>
                <a:schemeClr val="accent5">
                  <a:lumMod val="75000"/>
                </a:schemeClr>
              </a:solidFill>
              <a:prstDash val="dash"/>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2045'!$B$93:$AL$93</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2.3030275827974034E-4</c:v>
                </c:pt>
                <c:pt idx="16">
                  <c:v>2.0939626561363017E-4</c:v>
                </c:pt>
                <c:pt idx="17">
                  <c:v>1.8936080752636011E-4</c:v>
                </c:pt>
                <c:pt idx="18">
                  <c:v>1.7026125075344001E-4</c:v>
                </c:pt>
                <c:pt idx="19">
                  <c:v>1.5216077076800008E-4</c:v>
                </c:pt>
                <c:pt idx="20">
                  <c:v>1.3511790128799999E-4</c:v>
                </c:pt>
                <c:pt idx="21">
                  <c:v>1.1918423369100013E-4</c:v>
                </c:pt>
                <c:pt idx="22">
                  <c:v>1.0440281333400012E-4</c:v>
                </c:pt>
                <c:pt idx="23">
                  <c:v>9.080749831310012E-5</c:v>
                </c:pt>
                <c:pt idx="24">
                  <c:v>7.8424276328400069E-5</c:v>
                </c:pt>
                <c:pt idx="25">
                  <c:v>6.7279630941100084E-5</c:v>
                </c:pt>
                <c:pt idx="26">
                  <c:v>5.6880855557999999E-5</c:v>
                </c:pt>
                <c:pt idx="27">
                  <c:v>4.6486045223800028E-5</c:v>
                </c:pt>
                <c:pt idx="28">
                  <c:v>3.7544773666700032E-5</c:v>
                </c:pt>
                <c:pt idx="29">
                  <c:v>1.6399282078200001E-5</c:v>
                </c:pt>
                <c:pt idx="30">
                  <c:v>1.3059744244500011E-5</c:v>
                </c:pt>
                <c:pt idx="31">
                  <c:v>1.0072095442500004E-5</c:v>
                </c:pt>
                <c:pt idx="32">
                  <c:v>3.0454458612700018E-6</c:v>
                </c:pt>
                <c:pt idx="33">
                  <c:v>2.32044516022E-6</c:v>
                </c:pt>
                <c:pt idx="34">
                  <c:v>5.1264905291300022E-7</c:v>
                </c:pt>
                <c:pt idx="35">
                  <c:v>3.8355790813500039E-7</c:v>
                </c:pt>
              </c:numCache>
            </c:numRef>
          </c:val>
          <c:smooth val="0"/>
        </c:ser>
        <c:ser>
          <c:idx val="5"/>
          <c:order val="2"/>
          <c:tx>
            <c:strRef>
              <c:f>'Vol by Dist to stream 2045'!$A$97</c:f>
              <c:strCache>
                <c:ptCount val="1"/>
                <c:pt idx="0">
                  <c:v>TreeHt120_thin_tip5%</c:v>
                </c:pt>
              </c:strCache>
            </c:strRef>
          </c:tx>
          <c:spPr>
            <a:ln>
              <a:solidFill>
                <a:schemeClr val="accent1">
                  <a:lumMod val="75000"/>
                </a:schemeClr>
              </a:solidFill>
              <a:prstDash val="sysDot"/>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2045'!$B$97:$AL$97</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0.27639535080183175</c:v>
                </c:pt>
                <c:pt idx="16">
                  <c:v>0.19203857227771462</c:v>
                </c:pt>
                <c:pt idx="17">
                  <c:v>1.8936080752636011E-4</c:v>
                </c:pt>
                <c:pt idx="18">
                  <c:v>1.7026125075344001E-4</c:v>
                </c:pt>
                <c:pt idx="19">
                  <c:v>1.5216077076800008E-4</c:v>
                </c:pt>
                <c:pt idx="20">
                  <c:v>1.3511790128799999E-4</c:v>
                </c:pt>
                <c:pt idx="21">
                  <c:v>1.1918423369100013E-4</c:v>
                </c:pt>
                <c:pt idx="22">
                  <c:v>1.0440281333400012E-4</c:v>
                </c:pt>
                <c:pt idx="23">
                  <c:v>9.080749831310012E-5</c:v>
                </c:pt>
                <c:pt idx="24">
                  <c:v>7.8424276328400069E-5</c:v>
                </c:pt>
                <c:pt idx="25">
                  <c:v>6.7279630941100084E-5</c:v>
                </c:pt>
                <c:pt idx="26">
                  <c:v>5.6880855557999999E-5</c:v>
                </c:pt>
                <c:pt idx="27">
                  <c:v>4.6486045223800028E-5</c:v>
                </c:pt>
                <c:pt idx="28">
                  <c:v>3.7544773666700032E-5</c:v>
                </c:pt>
                <c:pt idx="29">
                  <c:v>1.6399282078200001E-5</c:v>
                </c:pt>
                <c:pt idx="30">
                  <c:v>1.3059744244500011E-5</c:v>
                </c:pt>
                <c:pt idx="31">
                  <c:v>1.0072095442500004E-5</c:v>
                </c:pt>
                <c:pt idx="32">
                  <c:v>3.0454458612700018E-6</c:v>
                </c:pt>
                <c:pt idx="33">
                  <c:v>2.32044516022E-6</c:v>
                </c:pt>
                <c:pt idx="34">
                  <c:v>5.1264905291300022E-7</c:v>
                </c:pt>
                <c:pt idx="35">
                  <c:v>3.8355790813500039E-7</c:v>
                </c:pt>
              </c:numCache>
            </c:numRef>
          </c:val>
          <c:smooth val="0"/>
        </c:ser>
        <c:ser>
          <c:idx val="2"/>
          <c:order val="3"/>
          <c:tx>
            <c:strRef>
              <c:f>'Vol by Dist to stream 2045'!$A$94</c:f>
              <c:strCache>
                <c:ptCount val="1"/>
                <c:pt idx="0">
                  <c:v>TreeHt120_thin_tip10%</c:v>
                </c:pt>
              </c:strCache>
            </c:strRef>
          </c:tx>
          <c:spPr>
            <a:ln>
              <a:solidFill>
                <a:schemeClr val="accent6">
                  <a:lumMod val="75000"/>
                </a:schemeClr>
              </a:solidFill>
              <a:prstDash val="lgDashDot"/>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2045'!$B$94:$AL$94</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0.27639535080183175</c:v>
                </c:pt>
                <c:pt idx="16">
                  <c:v>0.25564550807871445</c:v>
                </c:pt>
                <c:pt idx="17">
                  <c:v>0.17816169829194736</c:v>
                </c:pt>
                <c:pt idx="18">
                  <c:v>1.7026125075344001E-4</c:v>
                </c:pt>
                <c:pt idx="19">
                  <c:v>1.5216077076800008E-4</c:v>
                </c:pt>
                <c:pt idx="20">
                  <c:v>1.3511790128799999E-4</c:v>
                </c:pt>
                <c:pt idx="21">
                  <c:v>1.1918423369100013E-4</c:v>
                </c:pt>
                <c:pt idx="22">
                  <c:v>1.0440281333400012E-4</c:v>
                </c:pt>
                <c:pt idx="23">
                  <c:v>9.080749831310012E-5</c:v>
                </c:pt>
                <c:pt idx="24">
                  <c:v>7.8424276328400069E-5</c:v>
                </c:pt>
                <c:pt idx="25">
                  <c:v>6.7279630941100084E-5</c:v>
                </c:pt>
                <c:pt idx="26">
                  <c:v>5.6880855557999999E-5</c:v>
                </c:pt>
                <c:pt idx="27">
                  <c:v>4.6486045223800028E-5</c:v>
                </c:pt>
                <c:pt idx="28">
                  <c:v>3.7544773666700032E-5</c:v>
                </c:pt>
                <c:pt idx="29">
                  <c:v>1.6399282078200001E-5</c:v>
                </c:pt>
                <c:pt idx="30">
                  <c:v>1.3059744244500011E-5</c:v>
                </c:pt>
                <c:pt idx="31">
                  <c:v>1.0072095442500004E-5</c:v>
                </c:pt>
                <c:pt idx="32">
                  <c:v>3.0454458612700018E-6</c:v>
                </c:pt>
                <c:pt idx="33">
                  <c:v>2.32044516022E-6</c:v>
                </c:pt>
                <c:pt idx="34">
                  <c:v>5.1264905291300022E-7</c:v>
                </c:pt>
                <c:pt idx="35">
                  <c:v>3.8355790813500039E-7</c:v>
                </c:pt>
              </c:numCache>
            </c:numRef>
          </c:val>
          <c:smooth val="0"/>
        </c:ser>
        <c:dLbls>
          <c:showLegendKey val="0"/>
          <c:showVal val="0"/>
          <c:showCatName val="0"/>
          <c:showSerName val="0"/>
          <c:showPercent val="0"/>
          <c:showBubbleSize val="0"/>
        </c:dLbls>
        <c:marker val="1"/>
        <c:smooth val="0"/>
        <c:axId val="33424896"/>
        <c:axId val="33426816"/>
      </c:lineChart>
      <c:catAx>
        <c:axId val="33424896"/>
        <c:scaling>
          <c:orientation val="minMax"/>
        </c:scaling>
        <c:delete val="0"/>
        <c:axPos val="b"/>
        <c:title>
          <c:tx>
            <c:rich>
              <a:bodyPr/>
              <a:lstStyle/>
              <a:p>
                <a:pPr>
                  <a:defRPr/>
                </a:pPr>
                <a:r>
                  <a:rPr lang="en-US"/>
                  <a:t>Distance to reach (m)</a:t>
                </a:r>
              </a:p>
            </c:rich>
          </c:tx>
          <c:layout/>
          <c:overlay val="0"/>
        </c:title>
        <c:numFmt formatCode="General" sourceLinked="1"/>
        <c:majorTickMark val="out"/>
        <c:minorTickMark val="none"/>
        <c:tickLblPos val="nextTo"/>
        <c:crossAx val="33426816"/>
        <c:crosses val="autoZero"/>
        <c:auto val="1"/>
        <c:lblAlgn val="ctr"/>
        <c:lblOffset val="100"/>
        <c:tickLblSkip val="5"/>
        <c:noMultiLvlLbl val="0"/>
      </c:catAx>
      <c:valAx>
        <c:axId val="33426816"/>
        <c:scaling>
          <c:orientation val="minMax"/>
        </c:scaling>
        <c:delete val="0"/>
        <c:axPos val="l"/>
        <c:title>
          <c:tx>
            <c:rich>
              <a:bodyPr rot="-5400000" vert="horz"/>
              <a:lstStyle/>
              <a:p>
                <a:pPr>
                  <a:defRPr/>
                </a:pPr>
                <a:r>
                  <a:rPr lang="en-US" dirty="0"/>
                  <a:t>Volume of wood (m</a:t>
                </a:r>
                <a:r>
                  <a:rPr lang="en-US" baseline="30000" dirty="0"/>
                  <a:t>3</a:t>
                </a:r>
                <a:r>
                  <a:rPr lang="en-US" dirty="0"/>
                  <a:t> 100 m</a:t>
                </a:r>
                <a:r>
                  <a:rPr lang="en-US" baseline="30000" dirty="0"/>
                  <a:t>-1</a:t>
                </a:r>
                <a:r>
                  <a:rPr lang="en-US" dirty="0"/>
                  <a:t>  reach)</a:t>
                </a:r>
              </a:p>
            </c:rich>
          </c:tx>
          <c:layout>
            <c:manualLayout>
              <c:xMode val="edge"/>
              <c:yMode val="edge"/>
              <c:x val="2.8790714685254522E-2"/>
              <c:y val="0.21940457442819655"/>
            </c:manualLayout>
          </c:layout>
          <c:overlay val="0"/>
        </c:title>
        <c:numFmt formatCode="General" sourceLinked="1"/>
        <c:majorTickMark val="out"/>
        <c:minorTickMark val="none"/>
        <c:tickLblPos val="nextTo"/>
        <c:crossAx val="33424896"/>
        <c:crosses val="autoZero"/>
        <c:crossBetween val="between"/>
      </c:valAx>
    </c:plotArea>
    <c:legend>
      <c:legendPos val="r"/>
      <c:layout>
        <c:manualLayout>
          <c:xMode val="edge"/>
          <c:yMode val="edge"/>
          <c:x val="0.54386893044619455"/>
          <c:y val="0.12235280556146695"/>
          <c:w val="0.45202796916010535"/>
          <c:h val="0.22183248208838768"/>
        </c:manualLayout>
      </c:layout>
      <c:overlay val="0"/>
      <c:txPr>
        <a:bodyPr/>
        <a:lstStyle/>
        <a:p>
          <a:pPr>
            <a:defRPr sz="1400"/>
          </a:pPr>
          <a:endParaRPr lang="en-US"/>
        </a:p>
      </c:txPr>
    </c:legend>
    <c:plotVisOnly val="1"/>
    <c:dispBlanksAs val="gap"/>
    <c:showDLblsOverMax val="0"/>
  </c:chart>
  <c:txPr>
    <a:bodyPr/>
    <a:lstStyle/>
    <a:p>
      <a:pPr>
        <a:defRPr sz="14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4B4EEA-3438-42B9-A0BE-2A17F6CD39EB}" type="datetimeFigureOut">
              <a:rPr lang="en-US" smtClean="0"/>
              <a:pPr/>
              <a:t>11/10/2012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340D5-49CF-4AE9-982C-E1C46156923F}" type="slidenum">
              <a:rPr lang="en-US" smtClean="0"/>
              <a:pPr/>
              <a:t>‹#›</a:t>
            </a:fld>
            <a:endParaRPr lang="en-US"/>
          </a:p>
        </p:txBody>
      </p:sp>
    </p:spTree>
    <p:extLst>
      <p:ext uri="{BB962C8B-B14F-4D97-AF65-F5344CB8AC3E}">
        <p14:creationId xmlns:p14="http://schemas.microsoft.com/office/powerpoint/2010/main" val="417503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7340D5-49CF-4AE9-982C-E1C46156923F}" type="slidenum">
              <a:rPr lang="en-US" smtClean="0"/>
              <a:pPr/>
              <a:t>14</a:t>
            </a:fld>
            <a:endParaRPr lang="en-US"/>
          </a:p>
        </p:txBody>
      </p:sp>
    </p:spTree>
    <p:extLst>
      <p:ext uri="{BB962C8B-B14F-4D97-AF65-F5344CB8AC3E}">
        <p14:creationId xmlns:p14="http://schemas.microsoft.com/office/powerpoint/2010/main" val="422885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177921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36566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70103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283037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2145245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206675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310864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110687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3630444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219995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250F9-7F90-4841-9F3D-2697A5D79F6E}" type="datetimeFigureOut">
              <a:rPr lang="en-US" smtClean="0"/>
              <a:pPr/>
              <a:t>11/10/2012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val="417690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250F9-7F90-4841-9F3D-2697A5D79F6E}" type="datetimeFigureOut">
              <a:rPr lang="en-US" smtClean="0"/>
              <a:pPr/>
              <a:t>11/10/2012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D9F5C-58FE-4416-81C1-3F17EC4920D6}" type="slidenum">
              <a:rPr lang="en-US" smtClean="0"/>
              <a:pPr/>
              <a:t>‹#›</a:t>
            </a:fld>
            <a:endParaRPr lang="en-US"/>
          </a:p>
        </p:txBody>
      </p:sp>
    </p:spTree>
    <p:extLst>
      <p:ext uri="{BB962C8B-B14F-4D97-AF65-F5344CB8AC3E}">
        <p14:creationId xmlns:p14="http://schemas.microsoft.com/office/powerpoint/2010/main" val="1579984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19200"/>
            <a:ext cx="8813325" cy="1470025"/>
          </a:xfrm>
        </p:spPr>
        <p:txBody>
          <a:bodyPr>
            <a:normAutofit fontScale="90000"/>
          </a:bodyPr>
          <a:lstStyle/>
          <a:p>
            <a:r>
              <a:rPr lang="en-US" dirty="0" smtClean="0">
                <a:solidFill>
                  <a:schemeClr val="tx2">
                    <a:lumMod val="75000"/>
                  </a:schemeClr>
                </a:solidFill>
              </a:rPr>
              <a:t>Wood recruitment modeling in NetMap</a:t>
            </a:r>
            <a:br>
              <a:rPr lang="en-US" dirty="0" smtClean="0">
                <a:solidFill>
                  <a:schemeClr val="tx2">
                    <a:lumMod val="75000"/>
                  </a:schemeClr>
                </a:solidFill>
              </a:rPr>
            </a:br>
            <a:r>
              <a:rPr lang="en-US" sz="3600" dirty="0" smtClean="0">
                <a:solidFill>
                  <a:schemeClr val="tx2">
                    <a:lumMod val="75000"/>
                  </a:schemeClr>
                </a:solidFill>
              </a:rPr>
              <a:t>(or how to see the wood for the trees)</a:t>
            </a:r>
            <a:endParaRPr lang="en-US" sz="3600" dirty="0">
              <a:solidFill>
                <a:schemeClr val="tx2">
                  <a:lumMod val="75000"/>
                </a:schemeClr>
              </a:solidFill>
            </a:endParaRPr>
          </a:p>
        </p:txBody>
      </p:sp>
      <p:sp>
        <p:nvSpPr>
          <p:cNvPr id="3" name="Subtitle 2"/>
          <p:cNvSpPr>
            <a:spLocks noGrp="1"/>
          </p:cNvSpPr>
          <p:nvPr>
            <p:ph type="subTitle" idx="1"/>
          </p:nvPr>
        </p:nvSpPr>
        <p:spPr>
          <a:xfrm>
            <a:off x="228600" y="4343400"/>
            <a:ext cx="6400800" cy="1752600"/>
          </a:xfrm>
        </p:spPr>
        <p:txBody>
          <a:bodyPr/>
          <a:lstStyle/>
          <a:p>
            <a:pPr algn="l"/>
            <a:r>
              <a:rPr lang="en-US" dirty="0" smtClean="0">
                <a:solidFill>
                  <a:schemeClr val="tx2">
                    <a:lumMod val="75000"/>
                  </a:schemeClr>
                </a:solidFill>
              </a:rPr>
              <a:t>Sam Litschert &amp; Lee Benda</a:t>
            </a:r>
          </a:p>
          <a:p>
            <a:pPr algn="l"/>
            <a:r>
              <a:rPr lang="en-US" dirty="0" smtClean="0">
                <a:solidFill>
                  <a:schemeClr val="tx2">
                    <a:lumMod val="75000"/>
                  </a:schemeClr>
                </a:solidFill>
              </a:rPr>
              <a:t>Earth Systems Institute</a:t>
            </a:r>
          </a:p>
          <a:p>
            <a:pPr algn="l"/>
            <a:r>
              <a:rPr lang="en-US" dirty="0" smtClean="0">
                <a:solidFill>
                  <a:schemeClr val="tx2">
                    <a:lumMod val="75000"/>
                  </a:schemeClr>
                </a:solidFill>
              </a:rPr>
              <a:t>Mount Shasta / Seattle / Fort Collins</a:t>
            </a:r>
            <a:endParaRPr lang="en-US" dirty="0">
              <a:solidFill>
                <a:schemeClr val="tx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971800"/>
            <a:ext cx="2488726" cy="3762455"/>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80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47638"/>
            <a:ext cx="7696200" cy="584200"/>
          </a:xfrm>
          <a:prstGeom prst="rect">
            <a:avLst/>
          </a:prstGeom>
          <a:noFill/>
        </p:spPr>
        <p:txBody>
          <a:bodyPr>
            <a:spAutoFit/>
          </a:bodyPr>
          <a:lstStyle/>
          <a:p>
            <a:pPr algn="ctr">
              <a:defRPr/>
            </a:pPr>
            <a:r>
              <a:rPr lang="en-US" sz="3200" dirty="0" smtClean="0">
                <a:solidFill>
                  <a:schemeClr val="tx2">
                    <a:lumMod val="75000"/>
                  </a:schemeClr>
                </a:solidFill>
                <a:latin typeface="+mj-lt"/>
              </a:rPr>
              <a:t>Watershed Scale </a:t>
            </a:r>
            <a:r>
              <a:rPr lang="en-US" sz="3200" dirty="0">
                <a:solidFill>
                  <a:schemeClr val="tx2">
                    <a:lumMod val="75000"/>
                  </a:schemeClr>
                </a:solidFill>
                <a:latin typeface="+mj-lt"/>
              </a:rPr>
              <a:t>Wood Model</a:t>
            </a:r>
          </a:p>
        </p:txBody>
      </p:sp>
      <p:sp>
        <p:nvSpPr>
          <p:cNvPr id="4" name="Rectangle 3"/>
          <p:cNvSpPr/>
          <p:nvPr/>
        </p:nvSpPr>
        <p:spPr>
          <a:xfrm>
            <a:off x="393569" y="1066800"/>
            <a:ext cx="3891092"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2">
                    <a:lumMod val="75000"/>
                  </a:schemeClr>
                </a:solidFill>
              </a:rPr>
              <a:t>Stand tables from forest growth models (FVS, </a:t>
            </a:r>
            <a:r>
              <a:rPr lang="en-US" sz="2600" dirty="0" err="1" smtClean="0">
                <a:solidFill>
                  <a:schemeClr val="tx2">
                    <a:lumMod val="75000"/>
                  </a:schemeClr>
                </a:solidFill>
              </a:rPr>
              <a:t>Organon</a:t>
            </a:r>
            <a:r>
              <a:rPr lang="en-US" sz="2600" dirty="0" smtClean="0">
                <a:solidFill>
                  <a:schemeClr val="tx2">
                    <a:lumMod val="75000"/>
                  </a:schemeClr>
                </a:solidFill>
              </a:rPr>
              <a:t> and </a:t>
            </a:r>
            <a:r>
              <a:rPr lang="en-US" sz="2600" dirty="0" err="1" smtClean="0">
                <a:solidFill>
                  <a:schemeClr val="tx2">
                    <a:lumMod val="75000"/>
                  </a:schemeClr>
                </a:solidFill>
              </a:rPr>
              <a:t>Zelig</a:t>
            </a:r>
            <a:r>
              <a:rPr lang="en-US" sz="2600" dirty="0" smtClean="0">
                <a:solidFill>
                  <a:schemeClr val="tx2">
                    <a:lumMod val="75000"/>
                  </a:schemeClr>
                </a:solidFill>
              </a:rPr>
              <a:t>) pre-processed in RSWM</a:t>
            </a:r>
            <a:endParaRPr lang="en-US" sz="2600" dirty="0">
              <a:solidFill>
                <a:schemeClr val="tx2">
                  <a:lumMod val="75000"/>
                </a:schemeClr>
              </a:solidFill>
            </a:endParaRPr>
          </a:p>
        </p:txBody>
      </p:sp>
      <p:sp>
        <p:nvSpPr>
          <p:cNvPr id="5" name="Rectangle 4"/>
          <p:cNvSpPr/>
          <p:nvPr/>
        </p:nvSpPr>
        <p:spPr>
          <a:xfrm>
            <a:off x="381000" y="2971800"/>
            <a:ext cx="3891092"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2">
                    <a:lumMod val="75000"/>
                  </a:schemeClr>
                </a:solidFill>
              </a:rPr>
              <a:t>Tabular data integrated with GIS: stream reaches, stands, and DEM</a:t>
            </a:r>
            <a:endParaRPr lang="en-US" sz="2600" dirty="0">
              <a:solidFill>
                <a:schemeClr val="tx2">
                  <a:lumMod val="75000"/>
                </a:schemeClr>
              </a:solidFill>
            </a:endParaRPr>
          </a:p>
        </p:txBody>
      </p:sp>
      <p:sp>
        <p:nvSpPr>
          <p:cNvPr id="6" name="Rectangle 5"/>
          <p:cNvSpPr/>
          <p:nvPr/>
        </p:nvSpPr>
        <p:spPr>
          <a:xfrm>
            <a:off x="381000" y="4953000"/>
            <a:ext cx="3891092"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2">
                    <a:lumMod val="75000"/>
                  </a:schemeClr>
                </a:solidFill>
              </a:rPr>
              <a:t>Generate output:</a:t>
            </a:r>
          </a:p>
          <a:p>
            <a:pPr algn="ctr"/>
            <a:r>
              <a:rPr lang="en-US" sz="2600" dirty="0" smtClean="0">
                <a:solidFill>
                  <a:schemeClr val="tx2">
                    <a:lumMod val="75000"/>
                  </a:schemeClr>
                </a:solidFill>
              </a:rPr>
              <a:t> plots and maps</a:t>
            </a:r>
            <a:endParaRPr lang="en-US" sz="2600" dirty="0">
              <a:solidFill>
                <a:schemeClr val="tx2">
                  <a:lumMod val="75000"/>
                </a:schemeClr>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41" t="16048" r="3931" b="11718"/>
          <a:stretch/>
        </p:blipFill>
        <p:spPr bwMode="auto">
          <a:xfrm>
            <a:off x="5510459" y="4779891"/>
            <a:ext cx="2926080" cy="194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38" t="15463" r="4436" b="11642"/>
          <a:stretch/>
        </p:blipFill>
        <p:spPr bwMode="auto">
          <a:xfrm>
            <a:off x="5487557" y="2750548"/>
            <a:ext cx="2926080" cy="197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22" t="15521" r="3718" b="9421"/>
          <a:stretch/>
        </p:blipFill>
        <p:spPr bwMode="auto">
          <a:xfrm>
            <a:off x="5494412" y="655982"/>
            <a:ext cx="2926080" cy="201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a:stCxn id="5" idx="3"/>
            <a:endCxn id="3076" idx="1"/>
          </p:cNvCxnSpPr>
          <p:nvPr/>
        </p:nvCxnSpPr>
        <p:spPr>
          <a:xfrm flipV="1">
            <a:off x="4272092" y="1661491"/>
            <a:ext cx="1222320" cy="2034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a:endCxn id="3075" idx="1"/>
          </p:cNvCxnSpPr>
          <p:nvPr/>
        </p:nvCxnSpPr>
        <p:spPr>
          <a:xfrm>
            <a:off x="4272092" y="3695700"/>
            <a:ext cx="1215465" cy="417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3074" idx="1"/>
          </p:cNvCxnSpPr>
          <p:nvPr/>
        </p:nvCxnSpPr>
        <p:spPr>
          <a:xfrm>
            <a:off x="4272092" y="3695700"/>
            <a:ext cx="1238367" cy="2055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2"/>
            <a:endCxn id="5" idx="0"/>
          </p:cNvCxnSpPr>
          <p:nvPr/>
        </p:nvCxnSpPr>
        <p:spPr>
          <a:xfrm flipH="1">
            <a:off x="2326546" y="2514600"/>
            <a:ext cx="12569" cy="457200"/>
          </a:xfrm>
          <a:prstGeom prst="straightConnector1">
            <a:avLst/>
          </a:prstGeom>
          <a:ln w="158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a:off x="2326546" y="4419600"/>
            <a:ext cx="0" cy="533400"/>
          </a:xfrm>
          <a:prstGeom prst="straightConnector1">
            <a:avLst/>
          </a:prstGeom>
          <a:ln w="158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647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Stand information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58" t="4031" r="3251" b="51783"/>
          <a:stretch/>
        </p:blipFill>
        <p:spPr>
          <a:xfrm>
            <a:off x="14177" y="1143000"/>
            <a:ext cx="9144002" cy="5715000"/>
          </a:xfrm>
          <a:prstGeom prst="rect">
            <a:avLst/>
          </a:prstGeom>
        </p:spPr>
      </p:pic>
      <p:sp>
        <p:nvSpPr>
          <p:cNvPr id="3" name="TextBox 2"/>
          <p:cNvSpPr txBox="1"/>
          <p:nvPr/>
        </p:nvSpPr>
        <p:spPr>
          <a:xfrm>
            <a:off x="266939" y="1302603"/>
            <a:ext cx="3619261" cy="830997"/>
          </a:xfrm>
          <a:prstGeom prst="rect">
            <a:avLst/>
          </a:prstGeom>
          <a:solidFill>
            <a:schemeClr val="bg1"/>
          </a:solidFill>
        </p:spPr>
        <p:txBody>
          <a:bodyPr wrap="none" rtlCol="0">
            <a:spAutoFit/>
          </a:bodyPr>
          <a:lstStyle/>
          <a:p>
            <a:r>
              <a:rPr lang="en-US" sz="2400" dirty="0" smtClean="0"/>
              <a:t>Watershed area = 5 km</a:t>
            </a:r>
            <a:r>
              <a:rPr lang="en-US" sz="2400" baseline="30000" dirty="0" smtClean="0"/>
              <a:t>2</a:t>
            </a:r>
          </a:p>
          <a:p>
            <a:r>
              <a:rPr lang="en-US" sz="2400" dirty="0" smtClean="0"/>
              <a:t>Coho and steelhead habitat</a:t>
            </a:r>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2603" t="73251" r="12319" b="22443"/>
          <a:stretch/>
        </p:blipFill>
        <p:spPr>
          <a:xfrm>
            <a:off x="228600" y="6019800"/>
            <a:ext cx="2743200" cy="609600"/>
          </a:xfrm>
          <a:prstGeom prst="rect">
            <a:avLst/>
          </a:prstGeom>
        </p:spPr>
      </p:pic>
      <p:sp>
        <p:nvSpPr>
          <p:cNvPr id="6" name="Rectangle 5"/>
          <p:cNvSpPr/>
          <p:nvPr/>
        </p:nvSpPr>
        <p:spPr>
          <a:xfrm>
            <a:off x="2590800" y="6019800"/>
            <a:ext cx="3810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Km</a:t>
            </a:r>
            <a:endParaRPr lang="en-US" dirty="0">
              <a:solidFill>
                <a:schemeClr val="tx1"/>
              </a:solidFill>
            </a:endParaRPr>
          </a:p>
        </p:txBody>
      </p:sp>
    </p:spTree>
    <p:extLst>
      <p:ext uri="{BB962C8B-B14F-4D97-AF65-F5344CB8AC3E}">
        <p14:creationId xmlns:p14="http://schemas.microsoft.com/office/powerpoint/2010/main" val="1044732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715962"/>
          </a:xfrm>
        </p:spPr>
        <p:txBody>
          <a:bodyPr>
            <a:noAutofit/>
          </a:bodyPr>
          <a:lstStyle/>
          <a:p>
            <a:r>
              <a:rPr lang="en-US" sz="2800" dirty="0"/>
              <a:t>Stand treatments </a:t>
            </a:r>
            <a:r>
              <a:rPr lang="en-US" sz="2800" dirty="0" smtClean="0"/>
              <a:t>– thin to 70 TPA from the bottom</a:t>
            </a:r>
            <a:br>
              <a:rPr lang="en-US" sz="2800" dirty="0" smtClean="0"/>
            </a:br>
            <a:r>
              <a:rPr lang="en-US" sz="2800" dirty="0" smtClean="0"/>
              <a:t>(47% of watershed thinned)</a:t>
            </a:r>
            <a:endParaRPr lang="en-US"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057" t="3566" r="3050" b="48837"/>
          <a:stretch/>
        </p:blipFill>
        <p:spPr>
          <a:xfrm>
            <a:off x="228600" y="914400"/>
            <a:ext cx="8839200" cy="5924965"/>
          </a:xfrm>
          <a:prstGeom prst="rect">
            <a:avLst/>
          </a:prstGeom>
        </p:spPr>
      </p:pic>
      <p:grpSp>
        <p:nvGrpSpPr>
          <p:cNvPr id="5" name="Group 4"/>
          <p:cNvGrpSpPr/>
          <p:nvPr/>
        </p:nvGrpSpPr>
        <p:grpSpPr>
          <a:xfrm>
            <a:off x="914400" y="5715000"/>
            <a:ext cx="7848600" cy="1144934"/>
            <a:chOff x="914400" y="5715000"/>
            <a:chExt cx="7848600" cy="1144934"/>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01" t="45346" r="8761" b="39383"/>
            <a:stretch/>
          </p:blipFill>
          <p:spPr bwMode="auto">
            <a:xfrm>
              <a:off x="914400" y="5715000"/>
              <a:ext cx="7848600" cy="114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162800" y="57912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0140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smtClean="0"/>
              <a:t>Stand treatments – no action buffer &amp; </a:t>
            </a:r>
            <a:r>
              <a:rPr lang="en-US" sz="2800" dirty="0"/>
              <a:t>thin</a:t>
            </a:r>
            <a:br>
              <a:rPr lang="en-US" sz="2800" dirty="0"/>
            </a:br>
            <a:r>
              <a:rPr lang="en-US" sz="2800" dirty="0" smtClean="0"/>
              <a:t>(39% </a:t>
            </a:r>
            <a:r>
              <a:rPr lang="en-US" sz="2800" dirty="0"/>
              <a:t>of </a:t>
            </a:r>
            <a:r>
              <a:rPr lang="en-US" sz="2800" dirty="0" smtClean="0"/>
              <a:t>watershed thinned)</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012" t="3764" r="3088" b="50000"/>
          <a:stretch/>
        </p:blipFill>
        <p:spPr>
          <a:xfrm>
            <a:off x="51064" y="942296"/>
            <a:ext cx="9092936" cy="5920185"/>
          </a:xfrm>
          <a:prstGeom prst="rect">
            <a:avLst/>
          </a:prstGeom>
        </p:spPr>
      </p:pic>
      <p:grpSp>
        <p:nvGrpSpPr>
          <p:cNvPr id="7" name="Group 6"/>
          <p:cNvGrpSpPr/>
          <p:nvPr/>
        </p:nvGrpSpPr>
        <p:grpSpPr>
          <a:xfrm>
            <a:off x="914400" y="5715000"/>
            <a:ext cx="7848600" cy="1144934"/>
            <a:chOff x="914400" y="5715000"/>
            <a:chExt cx="7848600" cy="1144934"/>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01" t="45346" r="8761" b="39383"/>
            <a:stretch/>
          </p:blipFill>
          <p:spPr bwMode="auto">
            <a:xfrm>
              <a:off x="914400" y="5715000"/>
              <a:ext cx="7848600" cy="114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162800" y="57912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4702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66" t="22343" r="4949" b="16786"/>
          <a:stretch/>
        </p:blipFill>
        <p:spPr bwMode="auto">
          <a:xfrm>
            <a:off x="546047" y="1447799"/>
            <a:ext cx="7739875" cy="453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81000" y="274638"/>
            <a:ext cx="8229600" cy="1143000"/>
          </a:xfrm>
        </p:spPr>
        <p:txBody>
          <a:bodyPr>
            <a:noAutofit/>
          </a:bodyPr>
          <a:lstStyle/>
          <a:p>
            <a:r>
              <a:rPr lang="en-US" sz="3200" dirty="0" smtClean="0">
                <a:solidFill>
                  <a:schemeClr val="tx2">
                    <a:lumMod val="75000"/>
                  </a:schemeClr>
                </a:solidFill>
              </a:rPr>
              <a:t>Wood volume (or number of pieces) sources for no action, year = 2065</a:t>
            </a:r>
            <a:endParaRPr lang="en-US" sz="3200" dirty="0">
              <a:solidFill>
                <a:schemeClr val="tx2">
                  <a:lumMod val="75000"/>
                </a:schemeClr>
              </a:solidFill>
            </a:endParaRPr>
          </a:p>
        </p:txBody>
      </p:sp>
      <p:sp>
        <p:nvSpPr>
          <p:cNvPr id="5" name="TextBox 4"/>
          <p:cNvSpPr txBox="1"/>
          <p:nvPr/>
        </p:nvSpPr>
        <p:spPr>
          <a:xfrm>
            <a:off x="488168" y="5867400"/>
            <a:ext cx="3398032" cy="923330"/>
          </a:xfrm>
          <a:prstGeom prst="rect">
            <a:avLst/>
          </a:prstGeom>
          <a:solidFill>
            <a:schemeClr val="bg1"/>
          </a:solidFill>
          <a:ln w="28575">
            <a:solidFill>
              <a:schemeClr val="accent2">
                <a:lumMod val="75000"/>
              </a:schemeClr>
            </a:solidFill>
          </a:ln>
        </p:spPr>
        <p:txBody>
          <a:bodyPr wrap="square" rtlCol="0">
            <a:spAutoFit/>
          </a:bodyPr>
          <a:lstStyle/>
          <a:p>
            <a:r>
              <a:rPr lang="en-US" dirty="0" smtClean="0">
                <a:solidFill>
                  <a:schemeClr val="tx2">
                    <a:lumMod val="75000"/>
                  </a:schemeClr>
                </a:solidFill>
              </a:rPr>
              <a:t>Stand tables not available for all locations, no wood recruited, or pieces too small</a:t>
            </a:r>
            <a:endParaRPr lang="en-US" dirty="0">
              <a:solidFill>
                <a:schemeClr val="tx2">
                  <a:lumMod val="75000"/>
                </a:schemeClr>
              </a:solidFill>
            </a:endParaRPr>
          </a:p>
        </p:txBody>
      </p:sp>
      <p:sp>
        <p:nvSpPr>
          <p:cNvPr id="6" name="Oval 5"/>
          <p:cNvSpPr/>
          <p:nvPr/>
        </p:nvSpPr>
        <p:spPr>
          <a:xfrm>
            <a:off x="3164958" y="4863509"/>
            <a:ext cx="457200"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6775940" y="4644692"/>
            <a:ext cx="1509982" cy="1333500"/>
            <a:chOff x="6248400" y="5372100"/>
            <a:chExt cx="1509982" cy="1333500"/>
          </a:xfrm>
        </p:grpSpPr>
        <p:pic>
          <p:nvPicPr>
            <p:cNvPr id="410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383" t="29109" r="37789" b="60143"/>
            <a:stretch/>
          </p:blipFill>
          <p:spPr bwMode="auto">
            <a:xfrm>
              <a:off x="6248400" y="5372100"/>
              <a:ext cx="95311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04063" y="5377070"/>
              <a:ext cx="854319" cy="13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smtClean="0">
                  <a:solidFill>
                    <a:schemeClr val="tx1"/>
                  </a:solidFill>
                </a:rPr>
                <a:t>Low</a:t>
              </a:r>
            </a:p>
            <a:p>
              <a:endParaRPr lang="en-US" dirty="0">
                <a:solidFill>
                  <a:schemeClr val="tx1"/>
                </a:solidFill>
              </a:endParaRPr>
            </a:p>
            <a:p>
              <a:endParaRPr lang="en-US" dirty="0" smtClean="0">
                <a:solidFill>
                  <a:schemeClr val="tx1"/>
                </a:solidFill>
              </a:endParaRPr>
            </a:p>
            <a:p>
              <a:r>
                <a:rPr lang="en-US" dirty="0" smtClean="0">
                  <a:solidFill>
                    <a:schemeClr val="tx1"/>
                  </a:solidFill>
                </a:rPr>
                <a:t>High</a:t>
              </a:r>
              <a:endParaRPr lang="en-US" dirty="0">
                <a:solidFill>
                  <a:schemeClr val="tx1"/>
                </a:solidFill>
              </a:endParaRPr>
            </a:p>
          </p:txBody>
        </p:sp>
      </p:grpSp>
      <p:sp>
        <p:nvSpPr>
          <p:cNvPr id="10" name="Oval 9"/>
          <p:cNvSpPr/>
          <p:nvPr/>
        </p:nvSpPr>
        <p:spPr>
          <a:xfrm>
            <a:off x="4648200" y="5244509"/>
            <a:ext cx="457200"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56034" y="5959733"/>
            <a:ext cx="2751138" cy="369332"/>
          </a:xfrm>
          <a:prstGeom prst="rect">
            <a:avLst/>
          </a:prstGeom>
          <a:solidFill>
            <a:schemeClr val="bg1"/>
          </a:solidFill>
        </p:spPr>
        <p:txBody>
          <a:bodyPr wrap="none" rtlCol="0">
            <a:spAutoFit/>
          </a:bodyPr>
          <a:lstStyle/>
          <a:p>
            <a:r>
              <a:rPr lang="en-US" dirty="0" smtClean="0"/>
              <a:t>Volume per length per year</a:t>
            </a:r>
            <a:endParaRPr lang="en-US" dirty="0"/>
          </a:p>
        </p:txBody>
      </p:sp>
    </p:spTree>
    <p:extLst>
      <p:ext uri="{BB962C8B-B14F-4D97-AF65-F5344CB8AC3E}">
        <p14:creationId xmlns:p14="http://schemas.microsoft.com/office/powerpoint/2010/main" val="1760082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128" r="6850" b="21905"/>
          <a:stretch/>
        </p:blipFill>
        <p:spPr>
          <a:xfrm>
            <a:off x="-67644" y="0"/>
            <a:ext cx="6789992" cy="6883160"/>
          </a:xfrm>
          <a:prstGeom prst="rect">
            <a:avLst/>
          </a:prstGeom>
        </p:spPr>
      </p:pic>
      <p:sp>
        <p:nvSpPr>
          <p:cNvPr id="2" name="Title 1"/>
          <p:cNvSpPr>
            <a:spLocks noGrp="1"/>
          </p:cNvSpPr>
          <p:nvPr>
            <p:ph type="title"/>
          </p:nvPr>
        </p:nvSpPr>
        <p:spPr>
          <a:xfrm>
            <a:off x="5956570" y="1219200"/>
            <a:ext cx="3200400" cy="2590800"/>
          </a:xfrm>
          <a:solidFill>
            <a:schemeClr val="bg1"/>
          </a:solidFill>
        </p:spPr>
        <p:txBody>
          <a:bodyPr>
            <a:noAutofit/>
          </a:bodyPr>
          <a:lstStyle/>
          <a:p>
            <a:r>
              <a:rPr lang="en-US" sz="3600" dirty="0" smtClean="0"/>
              <a:t>Comparison of </a:t>
            </a:r>
            <a:r>
              <a:rPr lang="en-US" sz="3600" dirty="0"/>
              <a:t>w</a:t>
            </a:r>
            <a:r>
              <a:rPr lang="en-US" sz="3600" dirty="0" smtClean="0"/>
              <a:t>ood volume for no action and thinned buffers</a:t>
            </a:r>
            <a:endParaRPr lang="en-US" sz="36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210" t="94451" r="78962" b="1035"/>
          <a:stretch/>
        </p:blipFill>
        <p:spPr>
          <a:xfrm>
            <a:off x="41031" y="4267200"/>
            <a:ext cx="1066800" cy="485904"/>
          </a:xfrm>
          <a:prstGeom prst="rect">
            <a:avLst/>
          </a:prstGeom>
        </p:spPr>
      </p:pic>
      <p:sp>
        <p:nvSpPr>
          <p:cNvPr id="5" name="TextBox 4"/>
          <p:cNvSpPr txBox="1"/>
          <p:nvPr/>
        </p:nvSpPr>
        <p:spPr>
          <a:xfrm>
            <a:off x="152400" y="2286000"/>
            <a:ext cx="883062" cy="646331"/>
          </a:xfrm>
          <a:prstGeom prst="rect">
            <a:avLst/>
          </a:prstGeom>
          <a:noFill/>
        </p:spPr>
        <p:txBody>
          <a:bodyPr wrap="none" rtlCol="0">
            <a:spAutoFit/>
          </a:bodyPr>
          <a:lstStyle/>
          <a:p>
            <a:r>
              <a:rPr lang="en-US" dirty="0" smtClean="0"/>
              <a:t>Wood </a:t>
            </a:r>
          </a:p>
          <a:p>
            <a:r>
              <a:rPr lang="en-US" dirty="0" smtClean="0"/>
              <a:t>volume</a:t>
            </a:r>
            <a:endParaRPr lang="en-US" dirty="0"/>
          </a:p>
        </p:txBody>
      </p:sp>
    </p:spTree>
    <p:extLst>
      <p:ext uri="{BB962C8B-B14F-4D97-AF65-F5344CB8AC3E}">
        <p14:creationId xmlns:p14="http://schemas.microsoft.com/office/powerpoint/2010/main" val="169837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1171684"/>
          </a:xfrm>
        </p:spPr>
        <p:txBody>
          <a:bodyPr>
            <a:normAutofit fontScale="90000"/>
          </a:bodyPr>
          <a:lstStyle/>
          <a:p>
            <a:r>
              <a:rPr lang="en-US" dirty="0" smtClean="0">
                <a:solidFill>
                  <a:schemeClr val="tx2">
                    <a:lumMod val="75000"/>
                  </a:schemeClr>
                </a:solidFill>
              </a:rPr>
              <a:t>Wood volume by time (m</a:t>
            </a:r>
            <a:r>
              <a:rPr lang="en-US" baseline="30000" dirty="0" smtClean="0">
                <a:solidFill>
                  <a:schemeClr val="tx2">
                    <a:lumMod val="75000"/>
                  </a:schemeClr>
                </a:solidFill>
              </a:rPr>
              <a:t>3 </a:t>
            </a:r>
            <a:r>
              <a:rPr lang="en-US" dirty="0" smtClean="0">
                <a:solidFill>
                  <a:schemeClr val="tx2">
                    <a:lumMod val="75000"/>
                  </a:schemeClr>
                </a:solidFill>
              </a:rPr>
              <a:t>100m</a:t>
            </a:r>
            <a:r>
              <a:rPr lang="en-US" baseline="30000" dirty="0" smtClean="0">
                <a:solidFill>
                  <a:schemeClr val="tx2">
                    <a:lumMod val="75000"/>
                  </a:schemeClr>
                </a:solidFill>
              </a:rPr>
              <a:t>-1</a:t>
            </a:r>
            <a:r>
              <a:rPr lang="en-US" dirty="0" smtClean="0">
                <a:solidFill>
                  <a:schemeClr val="tx2">
                    <a:lumMod val="75000"/>
                  </a:schemeClr>
                </a:solidFill>
              </a:rPr>
              <a:t> yr</a:t>
            </a:r>
            <a:r>
              <a:rPr lang="en-US" baseline="30000" dirty="0" smtClean="0">
                <a:solidFill>
                  <a:schemeClr val="tx2">
                    <a:lumMod val="75000"/>
                  </a:schemeClr>
                </a:solidFill>
              </a:rPr>
              <a:t>-1</a:t>
            </a:r>
            <a:r>
              <a:rPr lang="en-US" dirty="0" smtClean="0">
                <a:solidFill>
                  <a:schemeClr val="tx2">
                    <a:lumMod val="75000"/>
                  </a:schemeClr>
                </a:solidFill>
              </a:rPr>
              <a:t>)</a:t>
            </a:r>
            <a:br>
              <a:rPr lang="en-US" dirty="0" smtClean="0">
                <a:solidFill>
                  <a:schemeClr val="tx2">
                    <a:lumMod val="75000"/>
                  </a:schemeClr>
                </a:solidFill>
              </a:rPr>
            </a:br>
            <a:r>
              <a:rPr lang="en-US" dirty="0" smtClean="0">
                <a:solidFill>
                  <a:schemeClr val="tx2">
                    <a:lumMod val="75000"/>
                  </a:schemeClr>
                </a:solidFill>
              </a:rPr>
              <a:t>Thinned 2015</a:t>
            </a:r>
            <a:endParaRPr lang="en-US" dirty="0">
              <a:solidFill>
                <a:schemeClr val="tx2">
                  <a:lumMod val="75000"/>
                </a:schemeClr>
              </a:solidFill>
            </a:endParaRPr>
          </a:p>
        </p:txBody>
      </p:sp>
      <p:pic>
        <p:nvPicPr>
          <p:cNvPr id="3074" name="Picture 2" descr="E:\data\LakeCreek\Test\Thin\saved_plots\volByTim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2006" y="1752600"/>
            <a:ext cx="4531994" cy="37766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data\LakeCreek\Test\NoThin\Saved_plots\volByTi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4531994"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1295400"/>
            <a:ext cx="2220993" cy="461665"/>
          </a:xfrm>
          <a:prstGeom prst="rect">
            <a:avLst/>
          </a:prstGeom>
          <a:noFill/>
        </p:spPr>
        <p:txBody>
          <a:bodyPr wrap="none" rtlCol="0">
            <a:spAutoFit/>
          </a:bodyPr>
          <a:lstStyle/>
          <a:p>
            <a:r>
              <a:rPr lang="en-US" sz="2400" dirty="0" smtClean="0">
                <a:solidFill>
                  <a:schemeClr val="tx2">
                    <a:lumMod val="75000"/>
                  </a:schemeClr>
                </a:solidFill>
              </a:rPr>
              <a:t>No action buffer</a:t>
            </a:r>
            <a:endParaRPr lang="en-US" sz="2400" dirty="0">
              <a:solidFill>
                <a:schemeClr val="tx2">
                  <a:lumMod val="75000"/>
                </a:schemeClr>
              </a:solidFill>
            </a:endParaRPr>
          </a:p>
        </p:txBody>
      </p:sp>
      <p:sp>
        <p:nvSpPr>
          <p:cNvPr id="7" name="TextBox 6"/>
          <p:cNvSpPr txBox="1"/>
          <p:nvPr/>
        </p:nvSpPr>
        <p:spPr>
          <a:xfrm>
            <a:off x="5858076" y="1324084"/>
            <a:ext cx="2039854" cy="461665"/>
          </a:xfrm>
          <a:prstGeom prst="rect">
            <a:avLst/>
          </a:prstGeom>
          <a:noFill/>
        </p:spPr>
        <p:txBody>
          <a:bodyPr wrap="none" rtlCol="0">
            <a:spAutoFit/>
          </a:bodyPr>
          <a:lstStyle/>
          <a:p>
            <a:r>
              <a:rPr lang="en-US" sz="2400" dirty="0" smtClean="0">
                <a:solidFill>
                  <a:schemeClr val="tx2">
                    <a:lumMod val="75000"/>
                  </a:schemeClr>
                </a:solidFill>
              </a:rPr>
              <a:t>Thinned buffer</a:t>
            </a:r>
            <a:endParaRPr lang="en-US" sz="2400" dirty="0">
              <a:solidFill>
                <a:schemeClr val="tx2">
                  <a:lumMod val="75000"/>
                </a:schemeClr>
              </a:solidFill>
            </a:endParaRPr>
          </a:p>
        </p:txBody>
      </p:sp>
      <p:sp>
        <p:nvSpPr>
          <p:cNvPr id="4" name="TextBox 3"/>
          <p:cNvSpPr txBox="1"/>
          <p:nvPr/>
        </p:nvSpPr>
        <p:spPr>
          <a:xfrm>
            <a:off x="304800" y="5581471"/>
            <a:ext cx="5242910" cy="1200329"/>
          </a:xfrm>
          <a:prstGeom prst="rect">
            <a:avLst/>
          </a:prstGeom>
          <a:noFill/>
        </p:spPr>
        <p:txBody>
          <a:bodyPr wrap="none" rtlCol="0">
            <a:spAutoFit/>
          </a:bodyPr>
          <a:lstStyle/>
          <a:p>
            <a:r>
              <a:rPr lang="en-US" dirty="0" smtClean="0"/>
              <a:t>1995: high initial mortality – FVS model parameters?</a:t>
            </a:r>
          </a:p>
          <a:p>
            <a:r>
              <a:rPr lang="en-US" dirty="0" smtClean="0"/>
              <a:t>2015: thinned</a:t>
            </a:r>
          </a:p>
          <a:p>
            <a:r>
              <a:rPr lang="en-US" dirty="0" smtClean="0"/>
              <a:t>2025 – 2085: no action buffer produces more wood</a:t>
            </a:r>
          </a:p>
          <a:p>
            <a:r>
              <a:rPr lang="en-US" dirty="0" smtClean="0"/>
              <a:t> 2095+ : thinned buffer scenario produces more wood</a:t>
            </a:r>
          </a:p>
        </p:txBody>
      </p:sp>
      <p:sp>
        <p:nvSpPr>
          <p:cNvPr id="8" name="Oval 7"/>
          <p:cNvSpPr/>
          <p:nvPr/>
        </p:nvSpPr>
        <p:spPr>
          <a:xfrm>
            <a:off x="2926254" y="4876800"/>
            <a:ext cx="1112346"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22451" y="4876800"/>
            <a:ext cx="1161884"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19800" y="5638800"/>
            <a:ext cx="3005300" cy="1200329"/>
          </a:xfrm>
          <a:prstGeom prst="rect">
            <a:avLst/>
          </a:prstGeom>
          <a:noFill/>
          <a:ln>
            <a:solidFill>
              <a:schemeClr val="accent2">
                <a:lumMod val="75000"/>
              </a:schemeClr>
            </a:solidFill>
          </a:ln>
        </p:spPr>
        <p:txBody>
          <a:bodyPr wrap="square" rtlCol="0">
            <a:spAutoFit/>
          </a:bodyPr>
          <a:lstStyle/>
          <a:p>
            <a:r>
              <a:rPr lang="en-US" dirty="0" smtClean="0"/>
              <a:t>Only one stand had data to 2295, others ended at 2195, hence the low values after 2195</a:t>
            </a:r>
            <a:endParaRPr lang="en-US" dirty="0"/>
          </a:p>
        </p:txBody>
      </p:sp>
      <p:cxnSp>
        <p:nvCxnSpPr>
          <p:cNvPr id="11" name="Elbow Connector 10"/>
          <p:cNvCxnSpPr>
            <a:stCxn id="10" idx="0"/>
            <a:endCxn id="8" idx="4"/>
          </p:cNvCxnSpPr>
          <p:nvPr/>
        </p:nvCxnSpPr>
        <p:spPr>
          <a:xfrm rot="16200000" flipV="1">
            <a:off x="5350039" y="3466388"/>
            <a:ext cx="304800" cy="4040023"/>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10" idx="0"/>
            <a:endCxn id="9" idx="4"/>
          </p:cNvCxnSpPr>
          <p:nvPr/>
        </p:nvCxnSpPr>
        <p:spPr>
          <a:xfrm rot="5400000" flipH="1" flipV="1">
            <a:off x="7660521" y="5195929"/>
            <a:ext cx="304800" cy="580943"/>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760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04800"/>
            <a:ext cx="8229600" cy="1143000"/>
          </a:xfrm>
        </p:spPr>
        <p:txBody>
          <a:bodyPr>
            <a:normAutofit fontScale="90000"/>
          </a:bodyPr>
          <a:lstStyle/>
          <a:p>
            <a:r>
              <a:rPr lang="en-US" dirty="0">
                <a:solidFill>
                  <a:schemeClr val="tx2">
                    <a:lumMod val="75000"/>
                  </a:schemeClr>
                </a:solidFill>
              </a:rPr>
              <a:t>Wood volume by </a:t>
            </a:r>
            <a:r>
              <a:rPr lang="en-US" dirty="0" smtClean="0">
                <a:solidFill>
                  <a:schemeClr val="tx2">
                    <a:lumMod val="75000"/>
                  </a:schemeClr>
                </a:solidFill>
              </a:rPr>
              <a:t>piece size and time </a:t>
            </a:r>
            <a:r>
              <a:rPr lang="en-US" dirty="0">
                <a:solidFill>
                  <a:schemeClr val="tx2">
                    <a:lumMod val="75000"/>
                  </a:schemeClr>
                </a:solidFill>
              </a:rPr>
              <a:t>(m</a:t>
            </a:r>
            <a:r>
              <a:rPr lang="en-US" baseline="30000" dirty="0">
                <a:solidFill>
                  <a:schemeClr val="tx2">
                    <a:lumMod val="75000"/>
                  </a:schemeClr>
                </a:solidFill>
              </a:rPr>
              <a:t>3 </a:t>
            </a:r>
            <a:r>
              <a:rPr lang="en-US" dirty="0">
                <a:solidFill>
                  <a:schemeClr val="tx2">
                    <a:lumMod val="75000"/>
                  </a:schemeClr>
                </a:solidFill>
              </a:rPr>
              <a:t>100m</a:t>
            </a:r>
            <a:r>
              <a:rPr lang="en-US" baseline="30000" dirty="0">
                <a:solidFill>
                  <a:schemeClr val="tx2">
                    <a:lumMod val="75000"/>
                  </a:schemeClr>
                </a:solidFill>
              </a:rPr>
              <a:t>-1</a:t>
            </a:r>
            <a:r>
              <a:rPr lang="en-US" dirty="0">
                <a:solidFill>
                  <a:schemeClr val="tx2">
                    <a:lumMod val="75000"/>
                  </a:schemeClr>
                </a:solidFill>
              </a:rPr>
              <a:t> yr</a:t>
            </a:r>
            <a:r>
              <a:rPr lang="en-US" baseline="30000" dirty="0">
                <a:solidFill>
                  <a:schemeClr val="tx2">
                    <a:lumMod val="75000"/>
                  </a:schemeClr>
                </a:solidFill>
              </a:rPr>
              <a:t>-1</a:t>
            </a:r>
            <a:r>
              <a:rPr lang="en-US" dirty="0" smtClean="0">
                <a:solidFill>
                  <a:schemeClr val="tx2">
                    <a:lumMod val="75000"/>
                  </a:schemeClr>
                </a:solidFill>
              </a:rPr>
              <a:t>),  thinned </a:t>
            </a:r>
            <a:r>
              <a:rPr lang="en-US" dirty="0">
                <a:solidFill>
                  <a:schemeClr val="tx2">
                    <a:lumMod val="75000"/>
                  </a:schemeClr>
                </a:solidFill>
              </a:rPr>
              <a:t>2015</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200"/>
            <a:ext cx="4846320" cy="4038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0" y="1981200"/>
            <a:ext cx="4846320" cy="4038600"/>
          </a:xfrm>
          <a:prstGeom prst="rect">
            <a:avLst/>
          </a:prstGeom>
        </p:spPr>
      </p:pic>
      <p:sp>
        <p:nvSpPr>
          <p:cNvPr id="5" name="TextBox 4"/>
          <p:cNvSpPr txBox="1"/>
          <p:nvPr/>
        </p:nvSpPr>
        <p:spPr>
          <a:xfrm>
            <a:off x="1447800" y="1524000"/>
            <a:ext cx="2220993" cy="461665"/>
          </a:xfrm>
          <a:prstGeom prst="rect">
            <a:avLst/>
          </a:prstGeom>
          <a:noFill/>
        </p:spPr>
        <p:txBody>
          <a:bodyPr wrap="none" rtlCol="0">
            <a:spAutoFit/>
          </a:bodyPr>
          <a:lstStyle/>
          <a:p>
            <a:r>
              <a:rPr lang="en-US" sz="2400" dirty="0" smtClean="0">
                <a:solidFill>
                  <a:schemeClr val="tx2">
                    <a:lumMod val="75000"/>
                  </a:schemeClr>
                </a:solidFill>
              </a:rPr>
              <a:t>No action buffer</a:t>
            </a:r>
            <a:endParaRPr lang="en-US" sz="2400" dirty="0">
              <a:solidFill>
                <a:schemeClr val="tx2">
                  <a:lumMod val="75000"/>
                </a:schemeClr>
              </a:solidFill>
            </a:endParaRPr>
          </a:p>
        </p:txBody>
      </p:sp>
      <p:sp>
        <p:nvSpPr>
          <p:cNvPr id="6" name="TextBox 5"/>
          <p:cNvSpPr txBox="1"/>
          <p:nvPr/>
        </p:nvSpPr>
        <p:spPr>
          <a:xfrm>
            <a:off x="5863073" y="1524000"/>
            <a:ext cx="2039854" cy="461665"/>
          </a:xfrm>
          <a:prstGeom prst="rect">
            <a:avLst/>
          </a:prstGeom>
          <a:noFill/>
        </p:spPr>
        <p:txBody>
          <a:bodyPr wrap="none" rtlCol="0">
            <a:spAutoFit/>
          </a:bodyPr>
          <a:lstStyle/>
          <a:p>
            <a:r>
              <a:rPr lang="en-US" sz="2400" dirty="0" smtClean="0">
                <a:solidFill>
                  <a:schemeClr val="tx2">
                    <a:lumMod val="75000"/>
                  </a:schemeClr>
                </a:solidFill>
              </a:rPr>
              <a:t>Thinned buffer</a:t>
            </a:r>
            <a:endParaRPr lang="en-US" sz="2400" dirty="0">
              <a:solidFill>
                <a:schemeClr val="tx2">
                  <a:lumMod val="75000"/>
                </a:schemeClr>
              </a:solidFill>
            </a:endParaRPr>
          </a:p>
        </p:txBody>
      </p:sp>
      <p:sp>
        <p:nvSpPr>
          <p:cNvPr id="7" name="TextBox 6"/>
          <p:cNvSpPr txBox="1"/>
          <p:nvPr/>
        </p:nvSpPr>
        <p:spPr>
          <a:xfrm>
            <a:off x="381000" y="6324600"/>
            <a:ext cx="5784853" cy="369332"/>
          </a:xfrm>
          <a:prstGeom prst="rect">
            <a:avLst/>
          </a:prstGeom>
          <a:noFill/>
        </p:spPr>
        <p:txBody>
          <a:bodyPr wrap="none" rtlCol="0">
            <a:spAutoFit/>
          </a:bodyPr>
          <a:lstStyle/>
          <a:p>
            <a:r>
              <a:rPr lang="en-US" dirty="0" smtClean="0"/>
              <a:t>Thinned buffers resulted in a 15% decrease in wood volume</a:t>
            </a:r>
            <a:endParaRPr lang="en-US" dirty="0"/>
          </a:p>
        </p:txBody>
      </p:sp>
    </p:spTree>
    <p:extLst>
      <p:ext uri="{BB962C8B-B14F-4D97-AF65-F5344CB8AC3E}">
        <p14:creationId xmlns:p14="http://schemas.microsoft.com/office/powerpoint/2010/main" val="6869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Autofit/>
          </a:bodyPr>
          <a:lstStyle/>
          <a:p>
            <a:r>
              <a:rPr lang="en-US" sz="3600" dirty="0" smtClean="0"/>
              <a:t>Percent changes in wood volume by piece size (cm) from no action to thinned buffer</a:t>
            </a:r>
            <a:endParaRPr lang="en-US" sz="3600" dirty="0"/>
          </a:p>
        </p:txBody>
      </p:sp>
      <p:sp>
        <p:nvSpPr>
          <p:cNvPr id="5" name="TextBox 4"/>
          <p:cNvSpPr txBox="1"/>
          <p:nvPr/>
        </p:nvSpPr>
        <p:spPr>
          <a:xfrm>
            <a:off x="2286000" y="5505271"/>
            <a:ext cx="1828800" cy="1200329"/>
          </a:xfrm>
          <a:prstGeom prst="rect">
            <a:avLst/>
          </a:prstGeom>
          <a:noFill/>
        </p:spPr>
        <p:txBody>
          <a:bodyPr wrap="square" rtlCol="0">
            <a:spAutoFit/>
          </a:bodyPr>
          <a:lstStyle/>
          <a:p>
            <a:r>
              <a:rPr lang="en-US" sz="2400" dirty="0" smtClean="0"/>
              <a:t>Decrease in wood of smaller sizes</a:t>
            </a:r>
            <a:endParaRPr lang="en-US" sz="2400" dirty="0"/>
          </a:p>
        </p:txBody>
      </p:sp>
      <p:sp>
        <p:nvSpPr>
          <p:cNvPr id="7" name="TextBox 6"/>
          <p:cNvSpPr txBox="1"/>
          <p:nvPr/>
        </p:nvSpPr>
        <p:spPr>
          <a:xfrm>
            <a:off x="5791200" y="5505271"/>
            <a:ext cx="1828800" cy="1200329"/>
          </a:xfrm>
          <a:prstGeom prst="rect">
            <a:avLst/>
          </a:prstGeom>
          <a:noFill/>
        </p:spPr>
        <p:txBody>
          <a:bodyPr wrap="square" rtlCol="0">
            <a:spAutoFit/>
          </a:bodyPr>
          <a:lstStyle/>
          <a:p>
            <a:r>
              <a:rPr lang="en-US" sz="2400" dirty="0" smtClean="0"/>
              <a:t>Increase in wood of larger sizes</a:t>
            </a:r>
            <a:endParaRPr lang="en-US" sz="2400" dirty="0"/>
          </a:p>
        </p:txBody>
      </p:sp>
      <p:graphicFrame>
        <p:nvGraphicFramePr>
          <p:cNvPr id="8" name="Chart 7"/>
          <p:cNvGraphicFramePr/>
          <p:nvPr/>
        </p:nvGraphicFramePr>
        <p:xfrm>
          <a:off x="1600200" y="1295400"/>
          <a:ext cx="6400800" cy="4114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lumMod val="75000"/>
                  </a:schemeClr>
                </a:solidFill>
              </a:rPr>
              <a:t>Applications for land management</a:t>
            </a:r>
            <a:endParaRPr lang="en-US" dirty="0">
              <a:solidFill>
                <a:schemeClr val="tx2">
                  <a:lumMod val="75000"/>
                </a:schemeClr>
              </a:solidFill>
            </a:endParaRPr>
          </a:p>
        </p:txBody>
      </p:sp>
      <p:sp>
        <p:nvSpPr>
          <p:cNvPr id="3" name="Content Placeholder 2"/>
          <p:cNvSpPr>
            <a:spLocks noGrp="1"/>
          </p:cNvSpPr>
          <p:nvPr>
            <p:ph idx="1"/>
          </p:nvPr>
        </p:nvSpPr>
        <p:spPr>
          <a:xfrm>
            <a:off x="152400" y="1646237"/>
            <a:ext cx="5715000" cy="4525963"/>
          </a:xfrm>
        </p:spPr>
        <p:txBody>
          <a:bodyPr>
            <a:normAutofit/>
          </a:bodyPr>
          <a:lstStyle/>
          <a:p>
            <a:pPr lvl="1"/>
            <a:r>
              <a:rPr lang="en-US" dirty="0" smtClean="0">
                <a:solidFill>
                  <a:schemeClr val="tx2">
                    <a:lumMod val="75000"/>
                  </a:schemeClr>
                </a:solidFill>
              </a:rPr>
              <a:t>Multi-scale: reach or project scale v. watershed scale management and analysis;</a:t>
            </a:r>
          </a:p>
          <a:p>
            <a:pPr lvl="1"/>
            <a:r>
              <a:rPr lang="en-US" dirty="0" smtClean="0">
                <a:solidFill>
                  <a:schemeClr val="tx2">
                    <a:lumMod val="75000"/>
                  </a:schemeClr>
                </a:solidFill>
              </a:rPr>
              <a:t>Enables spatially variable approach and analysis;</a:t>
            </a:r>
          </a:p>
          <a:p>
            <a:pPr lvl="1"/>
            <a:r>
              <a:rPr lang="en-US" dirty="0" smtClean="0">
                <a:solidFill>
                  <a:schemeClr val="tx2">
                    <a:lumMod val="75000"/>
                  </a:schemeClr>
                </a:solidFill>
              </a:rPr>
              <a:t>Designs for riparian treatments – thinning, buffers, habitat;</a:t>
            </a:r>
          </a:p>
          <a:p>
            <a:pPr lvl="1"/>
            <a:r>
              <a:rPr lang="en-US" dirty="0" smtClean="0">
                <a:solidFill>
                  <a:schemeClr val="tx2">
                    <a:lumMod val="75000"/>
                  </a:schemeClr>
                </a:solidFill>
              </a:rPr>
              <a:t>Designs for mitigation, </a:t>
            </a:r>
          </a:p>
          <a:p>
            <a:pPr lvl="1">
              <a:buNone/>
            </a:pPr>
            <a:r>
              <a:rPr lang="en-US" dirty="0" smtClean="0">
                <a:solidFill>
                  <a:schemeClr val="tx2">
                    <a:lumMod val="75000"/>
                  </a:schemeClr>
                </a:solidFill>
              </a:rPr>
              <a:t>    enhancement, tree </a:t>
            </a:r>
            <a:r>
              <a:rPr lang="en-US" dirty="0">
                <a:solidFill>
                  <a:schemeClr val="tx2">
                    <a:lumMod val="75000"/>
                  </a:schemeClr>
                </a:solidFill>
              </a:rPr>
              <a:t>tipping</a:t>
            </a:r>
            <a:endParaRPr lang="en-US" dirty="0" smtClean="0">
              <a:solidFill>
                <a:schemeClr val="tx2">
                  <a:lumMod val="75000"/>
                </a:schemeClr>
              </a:solidFill>
            </a:endParaRPr>
          </a:p>
          <a:p>
            <a:pPr lvl="1"/>
            <a:endParaRPr lang="en-US" dirty="0">
              <a:solidFill>
                <a:schemeClr val="tx2">
                  <a:lumMod val="75000"/>
                </a:schemeClr>
              </a:solidFill>
            </a:endParaRPr>
          </a:p>
          <a:p>
            <a:pPr lvl="1">
              <a:buNone/>
            </a:pPr>
            <a:endParaRPr lang="en-US" dirty="0" smtClean="0">
              <a:solidFill>
                <a:schemeClr val="tx2">
                  <a:lumMod val="75000"/>
                </a:schemeClr>
              </a:solidFill>
            </a:endParaRPr>
          </a:p>
        </p:txBody>
      </p:sp>
      <p:pic>
        <p:nvPicPr>
          <p:cNvPr id="5" name="Picture 4" descr="C:\Users\hitch\Documents\HydDays2008\images\tree_down.jpg"/>
          <p:cNvPicPr>
            <a:picLocks noChangeAspect="1" noChangeArrowheads="1"/>
          </p:cNvPicPr>
          <p:nvPr/>
        </p:nvPicPr>
        <p:blipFill>
          <a:blip r:embed="rId2" cstate="print"/>
          <a:srcRect/>
          <a:stretch>
            <a:fillRect/>
          </a:stretch>
        </p:blipFill>
        <p:spPr bwMode="auto">
          <a:xfrm>
            <a:off x="5715000" y="1524000"/>
            <a:ext cx="3236913" cy="4879975"/>
          </a:xfrm>
          <a:prstGeom prst="rect">
            <a:avLst/>
          </a:prstGeom>
          <a:noFill/>
          <a:ln w="9525">
            <a:noFill/>
            <a:miter lim="800000"/>
            <a:headEnd/>
            <a:tailEnd/>
          </a:ln>
        </p:spPr>
      </p:pic>
    </p:spTree>
    <p:extLst>
      <p:ext uri="{BB962C8B-B14F-4D97-AF65-F5344CB8AC3E}">
        <p14:creationId xmlns:p14="http://schemas.microsoft.com/office/powerpoint/2010/main" val="551352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4111812871"/>
              </p:ext>
            </p:extLst>
          </p:nvPr>
        </p:nvGraphicFramePr>
        <p:xfrm>
          <a:off x="1676400" y="1371600"/>
          <a:ext cx="4730750" cy="3430588"/>
        </p:xfrm>
        <a:graphic>
          <a:graphicData uri="http://schemas.openxmlformats.org/presentationml/2006/ole">
            <mc:AlternateContent xmlns:mc="http://schemas.openxmlformats.org/markup-compatibility/2006">
              <mc:Choice xmlns:v="urn:schemas-microsoft-com:vml" Requires="v">
                <p:oleObj spid="_x0000_s2125" name="Corel DESIGNER" r:id="rId3" imgW="4733544" imgH="3432048" progId="">
                  <p:embed/>
                </p:oleObj>
              </mc:Choice>
              <mc:Fallback>
                <p:oleObj name="Corel DESIGNER" r:id="rId3" imgW="4733544" imgH="3432048" progId="">
                  <p:embed/>
                  <p:pic>
                    <p:nvPicPr>
                      <p:cNvPr id="0" name="Picture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71600"/>
                        <a:ext cx="4730750" cy="343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3"/>
          <p:cNvSpPr txBox="1">
            <a:spLocks noChangeArrowheads="1"/>
          </p:cNvSpPr>
          <p:nvPr/>
        </p:nvSpPr>
        <p:spPr bwMode="auto">
          <a:xfrm>
            <a:off x="601977" y="86380"/>
            <a:ext cx="7787645" cy="523220"/>
          </a:xfrm>
          <a:prstGeom prst="rect">
            <a:avLst/>
          </a:prstGeom>
          <a:noFill/>
          <a:ln w="9525">
            <a:noFill/>
            <a:miter lim="800000"/>
            <a:headEnd/>
            <a:tailEnd/>
          </a:ln>
        </p:spPr>
        <p:txBody>
          <a:bodyPr wrap="none">
            <a:spAutoFit/>
          </a:bodyPr>
          <a:lstStyle/>
          <a:p>
            <a:r>
              <a:rPr lang="en-US" sz="2800" dirty="0" smtClean="0">
                <a:solidFill>
                  <a:schemeClr val="tx2">
                    <a:lumMod val="75000"/>
                  </a:schemeClr>
                </a:solidFill>
              </a:rPr>
              <a:t>NetMap Analysis </a:t>
            </a:r>
            <a:r>
              <a:rPr lang="en-US" sz="2800" dirty="0">
                <a:solidFill>
                  <a:schemeClr val="tx2">
                    <a:lumMod val="75000"/>
                  </a:schemeClr>
                </a:solidFill>
              </a:rPr>
              <a:t>Tools </a:t>
            </a:r>
            <a:r>
              <a:rPr lang="en-US" sz="2800" dirty="0" smtClean="0">
                <a:solidFill>
                  <a:schemeClr val="tx2">
                    <a:lumMod val="75000"/>
                  </a:schemeClr>
                </a:solidFill>
              </a:rPr>
              <a:t>developed with </a:t>
            </a:r>
            <a:r>
              <a:rPr lang="en-US" sz="2800" b="1" dirty="0" smtClean="0">
                <a:solidFill>
                  <a:schemeClr val="tx2">
                    <a:lumMod val="75000"/>
                  </a:schemeClr>
                </a:solidFill>
              </a:rPr>
              <a:t>collaborators</a:t>
            </a:r>
            <a:endParaRPr lang="en-US" sz="2800" b="1" dirty="0">
              <a:solidFill>
                <a:schemeClr val="tx2">
                  <a:lumMod val="75000"/>
                </a:schemeClr>
              </a:solidFill>
            </a:endParaRPr>
          </a:p>
        </p:txBody>
      </p:sp>
      <p:sp>
        <p:nvSpPr>
          <p:cNvPr id="6" name="Line 5"/>
          <p:cNvSpPr>
            <a:spLocks noChangeShapeType="1"/>
          </p:cNvSpPr>
          <p:nvPr/>
        </p:nvSpPr>
        <p:spPr bwMode="auto">
          <a:xfrm>
            <a:off x="1752600" y="2819400"/>
            <a:ext cx="1981200" cy="1219200"/>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sp>
        <p:nvSpPr>
          <p:cNvPr id="7" name="Text Box 7"/>
          <p:cNvSpPr txBox="1">
            <a:spLocks noChangeArrowheads="1"/>
          </p:cNvSpPr>
          <p:nvPr/>
        </p:nvSpPr>
        <p:spPr bwMode="auto">
          <a:xfrm>
            <a:off x="7239000" y="2590800"/>
            <a:ext cx="1634807" cy="1384995"/>
          </a:xfrm>
          <a:prstGeom prst="rect">
            <a:avLst/>
          </a:prstGeom>
          <a:noFill/>
          <a:ln w="9525">
            <a:noFill/>
            <a:miter lim="800000"/>
            <a:headEnd/>
            <a:tailEnd/>
          </a:ln>
        </p:spPr>
        <p:txBody>
          <a:bodyPr wrap="none">
            <a:spAutoFit/>
          </a:bodyPr>
          <a:lstStyle/>
          <a:p>
            <a:r>
              <a:rPr lang="en-US" sz="2400" i="0" u="sng" dirty="0">
                <a:solidFill>
                  <a:schemeClr val="tx2">
                    <a:lumMod val="75000"/>
                  </a:schemeClr>
                </a:solidFill>
              </a:rPr>
              <a:t>Vegetation</a:t>
            </a:r>
          </a:p>
          <a:p>
            <a:r>
              <a:rPr lang="en-US" sz="2000" i="0" dirty="0">
                <a:solidFill>
                  <a:schemeClr val="tx2">
                    <a:lumMod val="75000"/>
                  </a:schemeClr>
                </a:solidFill>
              </a:rPr>
              <a:t>-forest age</a:t>
            </a:r>
          </a:p>
          <a:p>
            <a:r>
              <a:rPr lang="en-US" sz="2000" i="0" dirty="0">
                <a:solidFill>
                  <a:schemeClr val="tx2">
                    <a:lumMod val="75000"/>
                  </a:schemeClr>
                </a:solidFill>
              </a:rPr>
              <a:t>-fire risk</a:t>
            </a:r>
          </a:p>
          <a:p>
            <a:r>
              <a:rPr lang="en-US" sz="2000" i="0" dirty="0">
                <a:solidFill>
                  <a:schemeClr val="tx2">
                    <a:lumMod val="75000"/>
                  </a:schemeClr>
                </a:solidFill>
              </a:rPr>
              <a:t>-burn severity</a:t>
            </a:r>
          </a:p>
        </p:txBody>
      </p:sp>
      <p:sp>
        <p:nvSpPr>
          <p:cNvPr id="8" name="Text Box 9"/>
          <p:cNvSpPr txBox="1">
            <a:spLocks noChangeArrowheads="1"/>
          </p:cNvSpPr>
          <p:nvPr/>
        </p:nvSpPr>
        <p:spPr bwMode="auto">
          <a:xfrm>
            <a:off x="381000" y="4827588"/>
            <a:ext cx="3889013" cy="1692771"/>
          </a:xfrm>
          <a:prstGeom prst="rect">
            <a:avLst/>
          </a:prstGeom>
          <a:noFill/>
          <a:ln w="9525">
            <a:noFill/>
            <a:miter lim="800000"/>
            <a:headEnd/>
            <a:tailEnd/>
          </a:ln>
        </p:spPr>
        <p:txBody>
          <a:bodyPr wrap="none">
            <a:spAutoFit/>
          </a:bodyPr>
          <a:lstStyle/>
          <a:p>
            <a:r>
              <a:rPr lang="en-US" sz="2400" i="0" u="sng">
                <a:solidFill>
                  <a:schemeClr val="tx2">
                    <a:lumMod val="75000"/>
                  </a:schemeClr>
                </a:solidFill>
              </a:rPr>
              <a:t>Query/Overlap tools &amp; others</a:t>
            </a:r>
          </a:p>
          <a:p>
            <a:r>
              <a:rPr lang="en-US" sz="2000" i="0">
                <a:solidFill>
                  <a:schemeClr val="tx2">
                    <a:lumMod val="75000"/>
                  </a:schemeClr>
                </a:solidFill>
              </a:rPr>
              <a:t>-menu driven: search &amp; prioritize</a:t>
            </a:r>
          </a:p>
          <a:p>
            <a:r>
              <a:rPr lang="en-US" sz="2000" i="0">
                <a:solidFill>
                  <a:schemeClr val="tx2">
                    <a:lumMod val="75000"/>
                  </a:schemeClr>
                </a:solidFill>
              </a:rPr>
              <a:t> e.g., high erosion w/best habitat,</a:t>
            </a:r>
          </a:p>
          <a:p>
            <a:r>
              <a:rPr lang="en-US" sz="2000" i="0">
                <a:solidFill>
                  <a:schemeClr val="tx2">
                    <a:lumMod val="75000"/>
                  </a:schemeClr>
                </a:solidFill>
              </a:rPr>
              <a:t>          high road density + high </a:t>
            </a:r>
          </a:p>
          <a:p>
            <a:r>
              <a:rPr lang="en-US" sz="2000" i="0">
                <a:solidFill>
                  <a:schemeClr val="tx2">
                    <a:lumMod val="75000"/>
                  </a:schemeClr>
                </a:solidFill>
              </a:rPr>
              <a:t>          erosion + sensitive habitat</a:t>
            </a:r>
          </a:p>
        </p:txBody>
      </p:sp>
      <p:sp>
        <p:nvSpPr>
          <p:cNvPr id="9" name="Line 11"/>
          <p:cNvSpPr>
            <a:spLocks noChangeShapeType="1"/>
          </p:cNvSpPr>
          <p:nvPr/>
        </p:nvSpPr>
        <p:spPr bwMode="auto">
          <a:xfrm flipH="1">
            <a:off x="5181600" y="1905000"/>
            <a:ext cx="1828800" cy="914400"/>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sp>
        <p:nvSpPr>
          <p:cNvPr id="10" name="Line 12"/>
          <p:cNvSpPr>
            <a:spLocks noChangeShapeType="1"/>
          </p:cNvSpPr>
          <p:nvPr/>
        </p:nvSpPr>
        <p:spPr bwMode="auto">
          <a:xfrm flipH="1">
            <a:off x="5562600" y="2851666"/>
            <a:ext cx="1676400" cy="196334"/>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sp>
        <p:nvSpPr>
          <p:cNvPr id="11" name="Line 13"/>
          <p:cNvSpPr>
            <a:spLocks noChangeShapeType="1"/>
          </p:cNvSpPr>
          <p:nvPr/>
        </p:nvSpPr>
        <p:spPr bwMode="auto">
          <a:xfrm flipH="1" flipV="1">
            <a:off x="4495800" y="3886200"/>
            <a:ext cx="1219200" cy="609600"/>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grpSp>
        <p:nvGrpSpPr>
          <p:cNvPr id="12" name="Group 11"/>
          <p:cNvGrpSpPr/>
          <p:nvPr/>
        </p:nvGrpSpPr>
        <p:grpSpPr>
          <a:xfrm>
            <a:off x="304800" y="841375"/>
            <a:ext cx="3070584" cy="2616101"/>
            <a:chOff x="304800" y="841375"/>
            <a:chExt cx="3070584" cy="2616101"/>
          </a:xfrm>
        </p:grpSpPr>
        <p:sp>
          <p:nvSpPr>
            <p:cNvPr id="13" name="Text Box 4"/>
            <p:cNvSpPr txBox="1">
              <a:spLocks noChangeArrowheads="1"/>
            </p:cNvSpPr>
            <p:nvPr/>
          </p:nvSpPr>
          <p:spPr bwMode="auto">
            <a:xfrm>
              <a:off x="304800" y="841375"/>
              <a:ext cx="3070584" cy="2616101"/>
            </a:xfrm>
            <a:prstGeom prst="rect">
              <a:avLst/>
            </a:prstGeom>
            <a:noFill/>
            <a:ln w="9525">
              <a:noFill/>
              <a:miter lim="800000"/>
              <a:headEnd/>
              <a:tailEnd/>
            </a:ln>
          </p:spPr>
          <p:txBody>
            <a:bodyPr wrap="none">
              <a:spAutoFit/>
            </a:bodyPr>
            <a:lstStyle/>
            <a:p>
              <a:r>
                <a:rPr lang="en-US" sz="2400" i="0" u="sng">
                  <a:solidFill>
                    <a:schemeClr val="tx2">
                      <a:lumMod val="75000"/>
                    </a:schemeClr>
                  </a:solidFill>
                </a:rPr>
                <a:t>Aquatic habitat indices</a:t>
              </a:r>
            </a:p>
            <a:p>
              <a:r>
                <a:rPr lang="en-US" sz="2000" i="0">
                  <a:solidFill>
                    <a:schemeClr val="tx2">
                      <a:lumMod val="75000"/>
                    </a:schemeClr>
                  </a:solidFill>
                </a:rPr>
                <a:t>-intrinsic potential (species)</a:t>
              </a:r>
            </a:p>
            <a:p>
              <a:r>
                <a:rPr lang="en-US" sz="2000" i="0">
                  <a:solidFill>
                    <a:schemeClr val="tx2">
                      <a:lumMod val="75000"/>
                    </a:schemeClr>
                  </a:solidFill>
                </a:rPr>
                <a:t>-core areas</a:t>
              </a:r>
            </a:p>
            <a:p>
              <a:r>
                <a:rPr lang="en-US" sz="2000" i="0">
                  <a:solidFill>
                    <a:schemeClr val="tx2">
                      <a:lumMod val="75000"/>
                    </a:schemeClr>
                  </a:solidFill>
                </a:rPr>
                <a:t>-connectivity</a:t>
              </a:r>
            </a:p>
            <a:p>
              <a:r>
                <a:rPr lang="en-US" sz="2000" i="0">
                  <a:solidFill>
                    <a:schemeClr val="tx2">
                      <a:lumMod val="75000"/>
                    </a:schemeClr>
                  </a:solidFill>
                </a:rPr>
                <a:t>-</a:t>
              </a:r>
              <a:r>
                <a:rPr lang="en-US" sz="2000" i="0" smtClean="0">
                  <a:solidFill>
                    <a:schemeClr val="tx2">
                      <a:lumMod val="75000"/>
                    </a:schemeClr>
                  </a:solidFill>
                </a:rPr>
                <a:t>diversity</a:t>
              </a:r>
            </a:p>
            <a:p>
              <a:r>
                <a:rPr lang="en-US" sz="2000" smtClean="0">
                  <a:solidFill>
                    <a:schemeClr val="tx2">
                      <a:lumMod val="75000"/>
                    </a:schemeClr>
                  </a:solidFill>
                </a:rPr>
                <a:t>-floodplains</a:t>
              </a:r>
              <a:endParaRPr lang="en-US" sz="2000" i="0">
                <a:solidFill>
                  <a:schemeClr val="tx2">
                    <a:lumMod val="75000"/>
                  </a:schemeClr>
                </a:solidFill>
              </a:endParaRPr>
            </a:p>
            <a:p>
              <a:r>
                <a:rPr lang="en-US" sz="2000" i="0">
                  <a:solidFill>
                    <a:schemeClr val="tx2">
                      <a:lumMod val="75000"/>
                    </a:schemeClr>
                  </a:solidFill>
                </a:rPr>
                <a:t>-bio-hotspots</a:t>
              </a:r>
            </a:p>
            <a:p>
              <a:r>
                <a:rPr lang="en-US" sz="2000" i="0">
                  <a:solidFill>
                    <a:schemeClr val="tx2">
                      <a:lumMod val="75000"/>
                    </a:schemeClr>
                  </a:solidFill>
                </a:rPr>
                <a:t>-classification</a:t>
              </a:r>
            </a:p>
          </p:txBody>
        </p:sp>
        <p:sp>
          <p:nvSpPr>
            <p:cNvPr id="14" name="TextBox 13"/>
            <p:cNvSpPr txBox="1"/>
            <p:nvPr/>
          </p:nvSpPr>
          <p:spPr>
            <a:xfrm>
              <a:off x="1772120" y="2450068"/>
              <a:ext cx="544123" cy="369332"/>
            </a:xfrm>
            <a:prstGeom prst="rect">
              <a:avLst/>
            </a:prstGeom>
            <a:noFill/>
          </p:spPr>
          <p:txBody>
            <a:bodyPr wrap="none" rtlCol="0">
              <a:spAutoFit/>
            </a:bodyPr>
            <a:lstStyle/>
            <a:p>
              <a:r>
                <a:rPr lang="en-US" b="1" dirty="0" smtClean="0">
                  <a:solidFill>
                    <a:schemeClr val="tx2">
                      <a:lumMod val="75000"/>
                    </a:schemeClr>
                  </a:solidFill>
                </a:rPr>
                <a:t>EPA</a:t>
              </a:r>
              <a:endParaRPr lang="en-US" b="1" dirty="0">
                <a:solidFill>
                  <a:schemeClr val="tx2">
                    <a:lumMod val="75000"/>
                  </a:schemeClr>
                </a:solidFill>
              </a:endParaRPr>
            </a:p>
          </p:txBody>
        </p:sp>
      </p:grpSp>
      <p:grpSp>
        <p:nvGrpSpPr>
          <p:cNvPr id="15" name="Group 14"/>
          <p:cNvGrpSpPr/>
          <p:nvPr/>
        </p:nvGrpSpPr>
        <p:grpSpPr>
          <a:xfrm>
            <a:off x="6217557" y="601107"/>
            <a:ext cx="2917825" cy="1371600"/>
            <a:chOff x="6172200" y="231775"/>
            <a:chExt cx="2917825" cy="1371600"/>
          </a:xfrm>
        </p:grpSpPr>
        <p:sp>
          <p:nvSpPr>
            <p:cNvPr id="16" name="Text Box 6"/>
            <p:cNvSpPr txBox="1">
              <a:spLocks noChangeArrowheads="1"/>
            </p:cNvSpPr>
            <p:nvPr/>
          </p:nvSpPr>
          <p:spPr bwMode="auto">
            <a:xfrm>
              <a:off x="6172200" y="231775"/>
              <a:ext cx="2917825" cy="1371600"/>
            </a:xfrm>
            <a:prstGeom prst="rect">
              <a:avLst/>
            </a:prstGeom>
            <a:noFill/>
            <a:ln w="9525">
              <a:noFill/>
              <a:miter lim="800000"/>
              <a:headEnd/>
              <a:tailEnd/>
            </a:ln>
          </p:spPr>
          <p:txBody>
            <a:bodyPr wrap="none">
              <a:spAutoFit/>
            </a:bodyPr>
            <a:lstStyle/>
            <a:p>
              <a:r>
                <a:rPr lang="en-US" sz="2400" i="0" u="sng" dirty="0">
                  <a:solidFill>
                    <a:schemeClr val="tx2">
                      <a:lumMod val="75000"/>
                    </a:schemeClr>
                  </a:solidFill>
                </a:rPr>
                <a:t>Watershed Processes</a:t>
              </a:r>
            </a:p>
            <a:p>
              <a:r>
                <a:rPr lang="en-US" sz="2000" i="0" dirty="0">
                  <a:solidFill>
                    <a:schemeClr val="tx2">
                      <a:lumMod val="75000"/>
                    </a:schemeClr>
                  </a:solidFill>
                </a:rPr>
                <a:t>-erosion/sediment supply</a:t>
              </a:r>
            </a:p>
            <a:p>
              <a:r>
                <a:rPr lang="en-US" sz="2000" i="0" dirty="0">
                  <a:solidFill>
                    <a:schemeClr val="tx2">
                      <a:lumMod val="75000"/>
                    </a:schemeClr>
                  </a:solidFill>
                </a:rPr>
                <a:t>-LWD supply</a:t>
              </a:r>
            </a:p>
            <a:p>
              <a:r>
                <a:rPr lang="en-US" sz="2000" i="0" dirty="0">
                  <a:solidFill>
                    <a:schemeClr val="tx2">
                      <a:lumMod val="75000"/>
                    </a:schemeClr>
                  </a:solidFill>
                </a:rPr>
                <a:t>-thermal loading/temp</a:t>
              </a:r>
            </a:p>
          </p:txBody>
        </p:sp>
        <p:sp>
          <p:nvSpPr>
            <p:cNvPr id="17" name="TextBox 16"/>
            <p:cNvSpPr txBox="1"/>
            <p:nvPr/>
          </p:nvSpPr>
          <p:spPr>
            <a:xfrm>
              <a:off x="7631112" y="917575"/>
              <a:ext cx="656142" cy="369332"/>
            </a:xfrm>
            <a:prstGeom prst="rect">
              <a:avLst/>
            </a:prstGeom>
            <a:noFill/>
          </p:spPr>
          <p:txBody>
            <a:bodyPr wrap="none" rtlCol="0">
              <a:spAutoFit/>
            </a:bodyPr>
            <a:lstStyle/>
            <a:p>
              <a:r>
                <a:rPr lang="en-US" b="1" dirty="0" smtClean="0">
                  <a:solidFill>
                    <a:schemeClr val="tx2">
                      <a:lumMod val="75000"/>
                    </a:schemeClr>
                  </a:solidFill>
                </a:rPr>
                <a:t>USFS</a:t>
              </a:r>
              <a:endParaRPr lang="en-US" b="1" dirty="0">
                <a:solidFill>
                  <a:schemeClr val="tx2">
                    <a:lumMod val="75000"/>
                  </a:schemeClr>
                </a:solidFill>
              </a:endParaRPr>
            </a:p>
          </p:txBody>
        </p:sp>
      </p:grpSp>
      <p:sp>
        <p:nvSpPr>
          <p:cNvPr id="18" name="TextBox 17"/>
          <p:cNvSpPr txBox="1"/>
          <p:nvPr/>
        </p:nvSpPr>
        <p:spPr>
          <a:xfrm>
            <a:off x="1066800" y="6461125"/>
            <a:ext cx="2082493" cy="369332"/>
          </a:xfrm>
          <a:prstGeom prst="rect">
            <a:avLst/>
          </a:prstGeom>
          <a:noFill/>
        </p:spPr>
        <p:txBody>
          <a:bodyPr wrap="none" rtlCol="0">
            <a:spAutoFit/>
          </a:bodyPr>
          <a:lstStyle/>
          <a:p>
            <a:r>
              <a:rPr lang="en-US" b="1" dirty="0" smtClean="0">
                <a:solidFill>
                  <a:schemeClr val="tx2">
                    <a:lumMod val="75000"/>
                  </a:schemeClr>
                </a:solidFill>
              </a:rPr>
              <a:t>Wild Salmon Center</a:t>
            </a:r>
            <a:endParaRPr lang="en-US" b="1" dirty="0">
              <a:solidFill>
                <a:schemeClr val="tx2">
                  <a:lumMod val="75000"/>
                </a:schemeClr>
              </a:solidFill>
            </a:endParaRPr>
          </a:p>
        </p:txBody>
      </p:sp>
      <p:grpSp>
        <p:nvGrpSpPr>
          <p:cNvPr id="19" name="Group 18"/>
          <p:cNvGrpSpPr/>
          <p:nvPr/>
        </p:nvGrpSpPr>
        <p:grpSpPr>
          <a:xfrm>
            <a:off x="5715000" y="4191000"/>
            <a:ext cx="3403600" cy="2286000"/>
            <a:chOff x="5715000" y="3608388"/>
            <a:chExt cx="3403600" cy="2286000"/>
          </a:xfrm>
        </p:grpSpPr>
        <p:sp>
          <p:nvSpPr>
            <p:cNvPr id="20" name="Text Box 8"/>
            <p:cNvSpPr txBox="1">
              <a:spLocks noChangeArrowheads="1"/>
            </p:cNvSpPr>
            <p:nvPr/>
          </p:nvSpPr>
          <p:spPr bwMode="auto">
            <a:xfrm>
              <a:off x="5715000" y="3608388"/>
              <a:ext cx="3403600" cy="2286000"/>
            </a:xfrm>
            <a:prstGeom prst="rect">
              <a:avLst/>
            </a:prstGeom>
            <a:noFill/>
            <a:ln w="9525">
              <a:noFill/>
              <a:miter lim="800000"/>
              <a:headEnd/>
              <a:tailEnd/>
            </a:ln>
          </p:spPr>
          <p:txBody>
            <a:bodyPr wrap="none">
              <a:spAutoFit/>
            </a:bodyPr>
            <a:lstStyle/>
            <a:p>
              <a:r>
                <a:rPr lang="en-US" sz="2400" i="0" u="sng" dirty="0">
                  <a:solidFill>
                    <a:schemeClr val="tx2">
                      <a:lumMod val="75000"/>
                    </a:schemeClr>
                  </a:solidFill>
                </a:rPr>
                <a:t>Roads</a:t>
              </a:r>
            </a:p>
            <a:p>
              <a:r>
                <a:rPr lang="en-US" sz="2000" i="0" dirty="0">
                  <a:solidFill>
                    <a:schemeClr val="tx2">
                      <a:lumMod val="75000"/>
                    </a:schemeClr>
                  </a:solidFill>
                </a:rPr>
                <a:t>-density (multi-scale)</a:t>
              </a:r>
            </a:p>
            <a:p>
              <a:r>
                <a:rPr lang="en-US" sz="2000" i="0" dirty="0">
                  <a:solidFill>
                    <a:schemeClr val="tx2">
                      <a:lumMod val="75000"/>
                    </a:schemeClr>
                  </a:solidFill>
                </a:rPr>
                <a:t>-X w/fish</a:t>
              </a:r>
            </a:p>
            <a:p>
              <a:r>
                <a:rPr lang="en-US" sz="2000" i="0" dirty="0">
                  <a:solidFill>
                    <a:schemeClr val="tx2">
                      <a:lumMod val="75000"/>
                    </a:schemeClr>
                  </a:solidFill>
                </a:rPr>
                <a:t>-upstream hab. length/quality</a:t>
              </a:r>
            </a:p>
            <a:p>
              <a:r>
                <a:rPr lang="en-US" sz="2000" i="0" dirty="0">
                  <a:solidFill>
                    <a:schemeClr val="tx2">
                      <a:lumMod val="75000"/>
                    </a:schemeClr>
                  </a:solidFill>
                </a:rPr>
                <a:t>-stability</a:t>
              </a:r>
            </a:p>
            <a:p>
              <a:r>
                <a:rPr lang="en-US" sz="2000" i="0" dirty="0">
                  <a:solidFill>
                    <a:schemeClr val="tx2">
                      <a:lumMod val="75000"/>
                    </a:schemeClr>
                  </a:solidFill>
                </a:rPr>
                <a:t>-drainage diversion</a:t>
              </a:r>
            </a:p>
            <a:p>
              <a:r>
                <a:rPr lang="en-US" sz="2000" i="0" dirty="0">
                  <a:solidFill>
                    <a:schemeClr val="tx2">
                      <a:lumMod val="75000"/>
                    </a:schemeClr>
                  </a:solidFill>
                </a:rPr>
                <a:t>-surface erosion</a:t>
              </a:r>
            </a:p>
          </p:txBody>
        </p:sp>
        <p:sp>
          <p:nvSpPr>
            <p:cNvPr id="21" name="TextBox 20"/>
            <p:cNvSpPr txBox="1"/>
            <p:nvPr/>
          </p:nvSpPr>
          <p:spPr>
            <a:xfrm>
              <a:off x="7850215" y="5212596"/>
              <a:ext cx="768224" cy="369332"/>
            </a:xfrm>
            <a:prstGeom prst="rect">
              <a:avLst/>
            </a:prstGeom>
            <a:noFill/>
          </p:spPr>
          <p:txBody>
            <a:bodyPr wrap="none" rtlCol="0">
              <a:spAutoFit/>
            </a:bodyPr>
            <a:lstStyle/>
            <a:p>
              <a:r>
                <a:rPr lang="en-US" b="1" dirty="0" smtClean="0">
                  <a:solidFill>
                    <a:schemeClr val="tx2">
                      <a:lumMod val="75000"/>
                    </a:schemeClr>
                  </a:solidFill>
                </a:rPr>
                <a:t>NOAA</a:t>
              </a:r>
              <a:endParaRPr lang="en-US" b="1" dirty="0">
                <a:solidFill>
                  <a:schemeClr val="tx2">
                    <a:lumMod val="75000"/>
                  </a:schemeClr>
                </a:solidFill>
              </a:endParaRPr>
            </a:p>
          </p:txBody>
        </p:sp>
      </p:grpSp>
      <p:sp>
        <p:nvSpPr>
          <p:cNvPr id="22" name="Oval 21"/>
          <p:cNvSpPr/>
          <p:nvPr/>
        </p:nvSpPr>
        <p:spPr>
          <a:xfrm>
            <a:off x="6217558" y="1286907"/>
            <a:ext cx="145891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296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839200" cy="4343400"/>
          </a:xfrm>
          <a:ln w="19050">
            <a:noFill/>
          </a:ln>
        </p:spPr>
        <p:txBody>
          <a:bodyPr>
            <a:normAutofit fontScale="90000"/>
          </a:bodyPr>
          <a:lstStyle/>
          <a:p>
            <a:r>
              <a:rPr lang="en-US" dirty="0" smtClean="0">
                <a:solidFill>
                  <a:schemeClr val="tx2">
                    <a:lumMod val="75000"/>
                  </a:schemeClr>
                </a:solidFill>
              </a:rPr>
              <a:t>Acknowledgements and thanks to:</a:t>
            </a:r>
            <a:br>
              <a:rPr lang="en-US" dirty="0" smtClean="0">
                <a:solidFill>
                  <a:schemeClr val="tx2">
                    <a:lumMod val="75000"/>
                  </a:schemeClr>
                </a:solidFill>
              </a:rPr>
            </a:br>
            <a:r>
              <a:rPr lang="en-US" dirty="0" smtClean="0">
                <a:solidFill>
                  <a:schemeClr val="tx2">
                    <a:lumMod val="75000"/>
                  </a:schemeClr>
                </a:solidFill>
              </a:rPr>
              <a:t>USFS-PNW, Gordon Reeves, Stu Johnston,  Jack Sleeper, and Dan Miller</a:t>
            </a:r>
            <a:r>
              <a:rPr lang="en-US" dirty="0">
                <a:solidFill>
                  <a:schemeClr val="tx2">
                    <a:lumMod val="75000"/>
                  </a:schemeClr>
                </a:solidFill>
              </a:rPr>
              <a:t/>
            </a:r>
            <a:br>
              <a:rPr lang="en-US" dirty="0">
                <a:solidFill>
                  <a:schemeClr val="tx2">
                    <a:lumMod val="75000"/>
                  </a:schemeClr>
                </a:solidFill>
              </a:rPr>
            </a:br>
            <a:r>
              <a:rPr lang="en-US" dirty="0" smtClean="0">
                <a:solidFill>
                  <a:schemeClr val="tx2">
                    <a:lumMod val="75000"/>
                  </a:schemeClr>
                </a:solidFill>
              </a:rPr>
              <a:t/>
            </a:r>
            <a:br>
              <a:rPr lang="en-US" dirty="0" smtClean="0">
                <a:solidFill>
                  <a:schemeClr val="tx2">
                    <a:lumMod val="75000"/>
                  </a:schemeClr>
                </a:solidFill>
              </a:rPr>
            </a:br>
            <a:r>
              <a:rPr lang="en-US" dirty="0" smtClean="0">
                <a:solidFill>
                  <a:schemeClr val="tx2">
                    <a:lumMod val="75000"/>
                  </a:schemeClr>
                </a:solidFill>
              </a:rPr>
              <a:t>netmaptools.org</a:t>
            </a:r>
            <a:br>
              <a:rPr lang="en-US" dirty="0" smtClean="0">
                <a:solidFill>
                  <a:schemeClr val="tx2">
                    <a:lumMod val="75000"/>
                  </a:schemeClr>
                </a:solidFill>
              </a:rPr>
            </a:br>
            <a:r>
              <a:rPr lang="en-US" dirty="0" smtClean="0">
                <a:solidFill>
                  <a:schemeClr val="tx2">
                    <a:lumMod val="75000"/>
                  </a:schemeClr>
                </a:solidFill>
              </a:rPr>
              <a:t>earthsystems.net</a:t>
            </a:r>
            <a:endParaRPr lang="en-US" dirty="0">
              <a:solidFill>
                <a:schemeClr val="tx2">
                  <a:lumMod val="75000"/>
                </a:schemeClr>
              </a:solidFill>
            </a:endParaRPr>
          </a:p>
        </p:txBody>
      </p:sp>
    </p:spTree>
    <p:extLst>
      <p:ext uri="{BB962C8B-B14F-4D97-AF65-F5344CB8AC3E}">
        <p14:creationId xmlns:p14="http://schemas.microsoft.com/office/powerpoint/2010/main" val="1344176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62000" y="-1588"/>
            <a:ext cx="7772400" cy="687388"/>
          </a:xfrm>
        </p:spPr>
        <p:txBody>
          <a:bodyPr>
            <a:normAutofit fontScale="90000"/>
          </a:bodyPr>
          <a:lstStyle/>
          <a:p>
            <a:r>
              <a:rPr lang="en-US" smtClean="0"/>
              <a:t>Large woody debris</a:t>
            </a:r>
          </a:p>
        </p:txBody>
      </p:sp>
      <p:graphicFrame>
        <p:nvGraphicFramePr>
          <p:cNvPr id="3" name="Chart 2"/>
          <p:cNvGraphicFramePr>
            <a:graphicFrameLocks/>
          </p:cNvGraphicFramePr>
          <p:nvPr/>
        </p:nvGraphicFramePr>
        <p:xfrm>
          <a:off x="152400" y="762000"/>
          <a:ext cx="4821767" cy="5715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nvGraphicFramePr>
        <p:xfrm>
          <a:off x="4267200" y="762000"/>
          <a:ext cx="48768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2695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295" y="533400"/>
            <a:ext cx="7633853" cy="608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364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74638"/>
            <a:ext cx="8229600" cy="1143000"/>
          </a:xfrm>
        </p:spPr>
        <p:txBody>
          <a:bodyPr>
            <a:noAutofit/>
          </a:bodyPr>
          <a:lstStyle/>
          <a:p>
            <a:r>
              <a:rPr lang="en-US" sz="3600" dirty="0">
                <a:solidFill>
                  <a:schemeClr val="tx2">
                    <a:lumMod val="75000"/>
                  </a:schemeClr>
                </a:solidFill>
              </a:rPr>
              <a:t>Wood </a:t>
            </a:r>
            <a:r>
              <a:rPr lang="en-US" sz="3600" dirty="0" smtClean="0">
                <a:solidFill>
                  <a:schemeClr val="tx2">
                    <a:lumMod val="75000"/>
                  </a:schemeClr>
                </a:solidFill>
              </a:rPr>
              <a:t>number of pieces</a:t>
            </a:r>
            <a:br>
              <a:rPr lang="en-US" sz="3600" dirty="0" smtClean="0">
                <a:solidFill>
                  <a:schemeClr val="tx2">
                    <a:lumMod val="75000"/>
                  </a:schemeClr>
                </a:solidFill>
              </a:rPr>
            </a:br>
            <a:r>
              <a:rPr lang="en-US" sz="3600" dirty="0" smtClean="0">
                <a:solidFill>
                  <a:schemeClr val="tx2">
                    <a:lumMod val="75000"/>
                  </a:schemeClr>
                </a:solidFill>
              </a:rPr>
              <a:t>Year = 2065</a:t>
            </a:r>
            <a:endParaRPr lang="en-US" sz="3600" dirty="0">
              <a:solidFill>
                <a:schemeClr val="tx2">
                  <a:lumMod val="75000"/>
                </a:schemeClr>
              </a:solidFill>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64" t="21427" r="4413" b="15096"/>
          <a:stretch/>
        </p:blipFill>
        <p:spPr bwMode="auto">
          <a:xfrm>
            <a:off x="914400" y="1524000"/>
            <a:ext cx="7573617" cy="47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968510" y="4903524"/>
            <a:ext cx="1509982" cy="1333500"/>
            <a:chOff x="6248400" y="5372100"/>
            <a:chExt cx="1509982" cy="1333500"/>
          </a:xfrm>
        </p:grpSpPr>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383" t="29109" r="37789" b="60143"/>
            <a:stretch/>
          </p:blipFill>
          <p:spPr bwMode="auto">
            <a:xfrm>
              <a:off x="6248400" y="5372100"/>
              <a:ext cx="95311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04063" y="5377070"/>
              <a:ext cx="854319" cy="13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smtClean="0">
                  <a:solidFill>
                    <a:schemeClr val="tx1"/>
                  </a:solidFill>
                </a:rPr>
                <a:t>Low</a:t>
              </a:r>
            </a:p>
            <a:p>
              <a:endParaRPr lang="en-US" dirty="0">
                <a:solidFill>
                  <a:schemeClr val="tx1"/>
                </a:solidFill>
              </a:endParaRPr>
            </a:p>
            <a:p>
              <a:endParaRPr lang="en-US" dirty="0" smtClean="0">
                <a:solidFill>
                  <a:schemeClr val="tx1"/>
                </a:solidFill>
              </a:endParaRPr>
            </a:p>
            <a:p>
              <a:r>
                <a:rPr lang="en-US" dirty="0" smtClean="0">
                  <a:solidFill>
                    <a:schemeClr val="tx1"/>
                  </a:solidFill>
                </a:rPr>
                <a:t>High</a:t>
              </a:r>
              <a:endParaRPr lang="en-US" dirty="0">
                <a:solidFill>
                  <a:schemeClr val="tx1"/>
                </a:solidFill>
              </a:endParaRPr>
            </a:p>
          </p:txBody>
        </p:sp>
      </p:grpSp>
    </p:spTree>
    <p:extLst>
      <p:ext uri="{BB962C8B-B14F-4D97-AF65-F5344CB8AC3E}">
        <p14:creationId xmlns:p14="http://schemas.microsoft.com/office/powerpoint/2010/main" val="3453176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86800" cy="2209800"/>
          </a:xfrm>
        </p:spPr>
        <p:txBody>
          <a:bodyPr>
            <a:noAutofit/>
          </a:bodyPr>
          <a:lstStyle/>
          <a:p>
            <a:pPr eaLnBrk="1" hangingPunct="1">
              <a:defRPr/>
            </a:pPr>
            <a:r>
              <a:rPr lang="en-US" sz="2600" dirty="0" smtClean="0">
                <a:solidFill>
                  <a:schemeClr val="tx2">
                    <a:lumMod val="75000"/>
                  </a:schemeClr>
                </a:solidFill>
              </a:rPr>
              <a:t>Comprised of integrated tools and geospatial data</a:t>
            </a:r>
          </a:p>
          <a:p>
            <a:pPr eaLnBrk="1" hangingPunct="1">
              <a:defRPr/>
            </a:pPr>
            <a:r>
              <a:rPr lang="en-US" sz="2600" dirty="0" smtClean="0">
                <a:solidFill>
                  <a:schemeClr val="tx2">
                    <a:lumMod val="75000"/>
                  </a:schemeClr>
                </a:solidFill>
              </a:rPr>
              <a:t>Standardized GIS data is ready to analyze</a:t>
            </a:r>
          </a:p>
          <a:p>
            <a:pPr eaLnBrk="1" hangingPunct="1">
              <a:defRPr/>
            </a:pPr>
            <a:r>
              <a:rPr lang="en-US" sz="2600" dirty="0" smtClean="0">
                <a:solidFill>
                  <a:schemeClr val="tx2">
                    <a:lumMod val="75000"/>
                  </a:schemeClr>
                </a:solidFill>
              </a:rPr>
              <a:t>Applies science-based models</a:t>
            </a:r>
          </a:p>
          <a:p>
            <a:pPr eaLnBrk="1" hangingPunct="1">
              <a:defRPr/>
            </a:pPr>
            <a:r>
              <a:rPr lang="en-US" sz="2600" dirty="0" smtClean="0">
                <a:solidFill>
                  <a:schemeClr val="tx2">
                    <a:lumMod val="75000"/>
                  </a:schemeClr>
                </a:solidFill>
              </a:rPr>
              <a:t>Built on existing technologies </a:t>
            </a:r>
          </a:p>
          <a:p>
            <a:pPr eaLnBrk="1" hangingPunct="1">
              <a:defRPr/>
            </a:pPr>
            <a:r>
              <a:rPr lang="en-US" sz="2600" dirty="0" smtClean="0">
                <a:solidFill>
                  <a:schemeClr val="tx2">
                    <a:lumMod val="75000"/>
                  </a:schemeClr>
                </a:solidFill>
              </a:rPr>
              <a:t>Developed through collaborative relationships</a:t>
            </a:r>
          </a:p>
          <a:p>
            <a:pPr marL="0" indent="0">
              <a:buFontTx/>
              <a:buNone/>
              <a:defRPr/>
            </a:pPr>
            <a:endParaRPr lang="en-US" sz="2600" dirty="0">
              <a:solidFill>
                <a:schemeClr val="tx2">
                  <a:lumMod val="75000"/>
                </a:schemeClr>
              </a:solidFill>
            </a:endParaRPr>
          </a:p>
        </p:txBody>
      </p:sp>
      <p:pic>
        <p:nvPicPr>
          <p:cNvPr id="3075" name="Picture 8" descr="F:\NetMap\PROJECTS\Montana_demo_11\Presentation\hairou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191000"/>
            <a:ext cx="2424113" cy="2199882"/>
          </a:xfrm>
          <a:prstGeom prst="rect">
            <a:avLst/>
          </a:prstGeom>
          <a:noFill/>
          <a:ln w="9525">
            <a:solidFill>
              <a:srgbClr val="000000"/>
            </a:solidFill>
            <a:miter lim="800000"/>
            <a:headEnd/>
            <a:tailEnd/>
          </a:ln>
          <a:effectLst>
            <a:glow rad="228600">
              <a:schemeClr val="accent3">
                <a:lumMod val="75000"/>
                <a:alpha val="40000"/>
              </a:schemeClr>
            </a:glow>
          </a:effectLst>
          <a:extLst>
            <a:ext uri="{909E8E84-426E-40DD-AFC4-6F175D3DCCD1}">
              <a14:hiddenFill xmlns:a14="http://schemas.microsoft.com/office/drawing/2010/main">
                <a:solidFill>
                  <a:srgbClr val="FFFFFF"/>
                </a:solidFill>
              </a14:hiddenFill>
            </a:ext>
          </a:extLst>
        </p:spPr>
      </p:pic>
      <p:sp>
        <p:nvSpPr>
          <p:cNvPr id="4100" name="Title 1"/>
          <p:cNvSpPr>
            <a:spLocks noGrp="1"/>
          </p:cNvSpPr>
          <p:nvPr>
            <p:ph type="title"/>
          </p:nvPr>
        </p:nvSpPr>
        <p:spPr>
          <a:xfrm>
            <a:off x="457200" y="76200"/>
            <a:ext cx="8305800" cy="1143000"/>
          </a:xfrm>
        </p:spPr>
        <p:txBody>
          <a:bodyPr>
            <a:normAutofit fontScale="90000"/>
          </a:bodyPr>
          <a:lstStyle/>
          <a:p>
            <a:r>
              <a:rPr lang="en-US" sz="4000" dirty="0" smtClean="0">
                <a:solidFill>
                  <a:schemeClr val="tx2">
                    <a:lumMod val="75000"/>
                  </a:schemeClr>
                </a:solidFill>
              </a:rPr>
              <a:t>What is NetMap and </a:t>
            </a:r>
            <a:br>
              <a:rPr lang="en-US" sz="4000" dirty="0" smtClean="0">
                <a:solidFill>
                  <a:schemeClr val="tx2">
                    <a:lumMod val="75000"/>
                  </a:schemeClr>
                </a:solidFill>
              </a:rPr>
            </a:br>
            <a:r>
              <a:rPr lang="en-US" sz="4000" dirty="0" smtClean="0">
                <a:solidFill>
                  <a:schemeClr val="tx2">
                    <a:lumMod val="75000"/>
                  </a:schemeClr>
                </a:solidFill>
              </a:rPr>
              <a:t>Why would I want to use it?</a:t>
            </a:r>
          </a:p>
        </p:txBody>
      </p:sp>
      <p:sp>
        <p:nvSpPr>
          <p:cNvPr id="4101" name="Content Placeholder 2"/>
          <p:cNvSpPr txBox="1">
            <a:spLocks/>
          </p:cNvSpPr>
          <p:nvPr/>
        </p:nvSpPr>
        <p:spPr bwMode="auto">
          <a:xfrm>
            <a:off x="2895600" y="4114800"/>
            <a:ext cx="617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Tx/>
              <a:buChar char="•"/>
            </a:pPr>
            <a:r>
              <a:rPr lang="en-US" sz="2600" dirty="0" smtClean="0">
                <a:solidFill>
                  <a:schemeClr val="tx2">
                    <a:lumMod val="75000"/>
                  </a:schemeClr>
                </a:solidFill>
                <a:latin typeface="Calibri" pitchFamily="34" charset="0"/>
              </a:rPr>
              <a:t>Increasing </a:t>
            </a:r>
            <a:r>
              <a:rPr lang="en-US" sz="2600" dirty="0">
                <a:solidFill>
                  <a:schemeClr val="tx2">
                    <a:lumMod val="75000"/>
                  </a:schemeClr>
                </a:solidFill>
                <a:latin typeface="Calibri" pitchFamily="34" charset="0"/>
              </a:rPr>
              <a:t>area for planning </a:t>
            </a:r>
            <a:r>
              <a:rPr lang="en-US" sz="2600" dirty="0" smtClean="0">
                <a:solidFill>
                  <a:schemeClr val="tx2">
                    <a:lumMod val="75000"/>
                  </a:schemeClr>
                </a:solidFill>
                <a:latin typeface="Calibri" pitchFamily="34" charset="0"/>
              </a:rPr>
              <a:t>means more time spent on analysis</a:t>
            </a:r>
          </a:p>
          <a:p>
            <a:pPr eaLnBrk="1" hangingPunct="1">
              <a:spcBef>
                <a:spcPct val="20000"/>
              </a:spcBef>
              <a:buFontTx/>
              <a:buChar char="•"/>
            </a:pPr>
            <a:r>
              <a:rPr lang="en-US" sz="2600" dirty="0" smtClean="0">
                <a:solidFill>
                  <a:schemeClr val="tx2">
                    <a:lumMod val="75000"/>
                  </a:schemeClr>
                </a:solidFill>
                <a:latin typeface="Calibri" pitchFamily="34" charset="0"/>
              </a:rPr>
              <a:t>Overlapping </a:t>
            </a:r>
            <a:r>
              <a:rPr lang="en-US" sz="2600" dirty="0">
                <a:solidFill>
                  <a:schemeClr val="tx2">
                    <a:lumMod val="75000"/>
                  </a:schemeClr>
                </a:solidFill>
                <a:latin typeface="Calibri" pitchFamily="34" charset="0"/>
              </a:rPr>
              <a:t>agency jurisdictions</a:t>
            </a:r>
          </a:p>
          <a:p>
            <a:pPr eaLnBrk="1" hangingPunct="1">
              <a:spcBef>
                <a:spcPct val="20000"/>
              </a:spcBef>
              <a:buFontTx/>
              <a:buChar char="•"/>
            </a:pPr>
            <a:r>
              <a:rPr lang="en-US" sz="2600" dirty="0">
                <a:solidFill>
                  <a:schemeClr val="tx2">
                    <a:lumMod val="75000"/>
                  </a:schemeClr>
                </a:solidFill>
                <a:latin typeface="Calibri" pitchFamily="34" charset="0"/>
              </a:rPr>
              <a:t>Similar questions, data and analysis needs</a:t>
            </a:r>
          </a:p>
        </p:txBody>
      </p:sp>
      <p:sp>
        <p:nvSpPr>
          <p:cNvPr id="2" name="TextBox 1"/>
          <p:cNvSpPr txBox="1"/>
          <p:nvPr/>
        </p:nvSpPr>
        <p:spPr>
          <a:xfrm>
            <a:off x="304800" y="6444734"/>
            <a:ext cx="2513830" cy="369332"/>
          </a:xfrm>
          <a:prstGeom prst="rect">
            <a:avLst/>
          </a:prstGeom>
          <a:noFill/>
        </p:spPr>
        <p:txBody>
          <a:bodyPr wrap="none" rtlCol="0">
            <a:spAutoFit/>
          </a:bodyPr>
          <a:lstStyle/>
          <a:p>
            <a:r>
              <a:rPr lang="en-US" i="1" dirty="0" smtClean="0">
                <a:solidFill>
                  <a:schemeClr val="tx2">
                    <a:lumMod val="75000"/>
                  </a:schemeClr>
                </a:solidFill>
              </a:rPr>
              <a:t>(Life without NetMap ;-)</a:t>
            </a:r>
            <a:endParaRPr lang="en-US" i="1" dirty="0">
              <a:solidFill>
                <a:schemeClr val="tx2">
                  <a:lumMod val="75000"/>
                </a:schemeClr>
              </a:solidFill>
            </a:endParaRPr>
          </a:p>
        </p:txBody>
      </p:sp>
    </p:spTree>
    <p:extLst>
      <p:ext uri="{BB962C8B-B14F-4D97-AF65-F5344CB8AC3E}">
        <p14:creationId xmlns:p14="http://schemas.microsoft.com/office/powerpoint/2010/main" val="3362250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574537298"/>
              </p:ext>
            </p:extLst>
          </p:nvPr>
        </p:nvGraphicFramePr>
        <p:xfrm>
          <a:off x="-9525" y="677863"/>
          <a:ext cx="2227263" cy="2160587"/>
        </p:xfrm>
        <a:graphic>
          <a:graphicData uri="http://schemas.openxmlformats.org/presentationml/2006/ole">
            <mc:AlternateContent xmlns:mc="http://schemas.openxmlformats.org/markup-compatibility/2006">
              <mc:Choice xmlns:v="urn:schemas-microsoft-com:vml" Requires="v">
                <p:oleObj spid="_x0000_s1103" name="Corel DESIGNER" r:id="rId3" imgW="5057775" imgH="4686300" progId="">
                  <p:embed/>
                </p:oleObj>
              </mc:Choice>
              <mc:Fallback>
                <p:oleObj name="Corel DESIGNER" r:id="rId3" imgW="5057775" imgH="46863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677863"/>
                        <a:ext cx="2227263" cy="2160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4"/>
          <p:cNvSpPr txBox="1">
            <a:spLocks noChangeArrowheads="1"/>
          </p:cNvSpPr>
          <p:nvPr/>
        </p:nvSpPr>
        <p:spPr bwMode="auto">
          <a:xfrm>
            <a:off x="2309813" y="1066800"/>
            <a:ext cx="36036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dirty="0">
                <a:solidFill>
                  <a:schemeClr val="tx2">
                    <a:lumMod val="75000"/>
                  </a:schemeClr>
                </a:solidFill>
                <a:latin typeface="Calibri" pitchFamily="34" charset="0"/>
                <a:cs typeface="Calibri" pitchFamily="34" charset="0"/>
              </a:rPr>
              <a:t>NetMap data</a:t>
            </a:r>
          </a:p>
          <a:p>
            <a:pPr eaLnBrk="1" hangingPunct="1"/>
            <a:r>
              <a:rPr lang="en-US" sz="2000" dirty="0">
                <a:solidFill>
                  <a:schemeClr val="tx2">
                    <a:lumMod val="75000"/>
                  </a:schemeClr>
                </a:solidFill>
                <a:latin typeface="Calibri" pitchFamily="34" charset="0"/>
                <a:cs typeface="Calibri" pitchFamily="34" charset="0"/>
              </a:rPr>
              <a:t>Universal digital landscapes </a:t>
            </a:r>
          </a:p>
          <a:p>
            <a:pPr eaLnBrk="1" hangingPunct="1"/>
            <a:r>
              <a:rPr lang="en-US" sz="2000" dirty="0">
                <a:solidFill>
                  <a:schemeClr val="tx2">
                    <a:lumMod val="75000"/>
                  </a:schemeClr>
                </a:solidFill>
                <a:latin typeface="Calibri" pitchFamily="34" charset="0"/>
                <a:cs typeface="Calibri" pitchFamily="34" charset="0"/>
              </a:rPr>
              <a:t>DEM-derived streams</a:t>
            </a:r>
          </a:p>
          <a:p>
            <a:pPr eaLnBrk="1" hangingPunct="1"/>
            <a:r>
              <a:rPr lang="en-US" sz="2000" dirty="0">
                <a:solidFill>
                  <a:schemeClr val="tx2">
                    <a:lumMod val="75000"/>
                  </a:schemeClr>
                </a:solidFill>
                <a:latin typeface="Calibri" pitchFamily="34" charset="0"/>
                <a:cs typeface="Calibri" pitchFamily="34" charset="0"/>
              </a:rPr>
              <a:t>~100 stream attributes </a:t>
            </a: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8050" t="25589" r="26839" b="24451"/>
          <a:stretch>
            <a:fillRect/>
          </a:stretch>
        </p:blipFill>
        <p:spPr bwMode="auto">
          <a:xfrm>
            <a:off x="2032717" y="3200400"/>
            <a:ext cx="3837441"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98220" y="3335661"/>
            <a:ext cx="1905000" cy="3446139"/>
            <a:chOff x="4213225" y="2995613"/>
            <a:chExt cx="1905000" cy="3446139"/>
          </a:xfrm>
        </p:grpSpPr>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62267" t="44498" r="30594" b="36652"/>
            <a:stretch>
              <a:fillRect/>
            </a:stretch>
          </p:blipFill>
          <p:spPr bwMode="auto">
            <a:xfrm>
              <a:off x="4213225" y="3695700"/>
              <a:ext cx="1785938" cy="17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9"/>
            <p:cNvGrpSpPr>
              <a:grpSpLocks/>
            </p:cNvGrpSpPr>
            <p:nvPr/>
          </p:nvGrpSpPr>
          <p:grpSpPr bwMode="auto">
            <a:xfrm>
              <a:off x="4355834" y="5714996"/>
              <a:ext cx="1577435" cy="726756"/>
              <a:chOff x="2514599" y="4565749"/>
              <a:chExt cx="1149143" cy="471473"/>
            </a:xfrm>
            <a:noFill/>
          </p:grpSpPr>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66949" t="59248" r="32533" b="39502"/>
              <a:stretch>
                <a:fillRect/>
              </a:stretch>
            </p:blipFill>
            <p:spPr bwMode="auto">
              <a:xfrm>
                <a:off x="2514599" y="4820193"/>
                <a:ext cx="209508" cy="19046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64117" t="49664" r="35287" b="49084"/>
              <a:stretch>
                <a:fillRect/>
              </a:stretch>
            </p:blipFill>
            <p:spPr bwMode="auto">
              <a:xfrm>
                <a:off x="2514600" y="4595005"/>
                <a:ext cx="209508" cy="16540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2"/>
              <p:cNvSpPr txBox="1">
                <a:spLocks noChangeArrowheads="1"/>
              </p:cNvSpPr>
              <p:nvPr/>
            </p:nvSpPr>
            <p:spPr bwMode="auto">
              <a:xfrm>
                <a:off x="2778713" y="4565749"/>
                <a:ext cx="885029" cy="2395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smtClean="0">
                    <a:solidFill>
                      <a:schemeClr val="tx2">
                        <a:lumMod val="75000"/>
                      </a:schemeClr>
                    </a:solidFill>
                    <a:latin typeface="Calibri" pitchFamily="34" charset="0"/>
                    <a:cs typeface="Calibri" pitchFamily="34" charset="0"/>
                  </a:rPr>
                  <a:t>Completed</a:t>
                </a:r>
              </a:p>
            </p:txBody>
          </p:sp>
          <p:sp>
            <p:nvSpPr>
              <p:cNvPr id="10" name="TextBox 13"/>
              <p:cNvSpPr txBox="1">
                <a:spLocks noChangeArrowheads="1"/>
              </p:cNvSpPr>
              <p:nvPr/>
            </p:nvSpPr>
            <p:spPr bwMode="auto">
              <a:xfrm>
                <a:off x="2778712" y="4797623"/>
                <a:ext cx="685854" cy="2395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smtClean="0">
                    <a:solidFill>
                      <a:schemeClr val="tx2">
                        <a:lumMod val="75000"/>
                      </a:schemeClr>
                    </a:solidFill>
                    <a:latin typeface="Calibri" pitchFamily="34" charset="0"/>
                    <a:cs typeface="Calibri" pitchFamily="34" charset="0"/>
                  </a:rPr>
                  <a:t>Pending</a:t>
                </a:r>
              </a:p>
            </p:txBody>
          </p:sp>
        </p:grpSp>
        <p:sp>
          <p:nvSpPr>
            <p:cNvPr id="11" name="Text Box 5"/>
            <p:cNvSpPr txBox="1">
              <a:spLocks noChangeArrowheads="1"/>
            </p:cNvSpPr>
            <p:nvPr/>
          </p:nvSpPr>
          <p:spPr bwMode="auto">
            <a:xfrm>
              <a:off x="4217988" y="2995613"/>
              <a:ext cx="1900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a:solidFill>
                    <a:schemeClr val="tx2">
                      <a:lumMod val="75000"/>
                    </a:schemeClr>
                  </a:solidFill>
                  <a:latin typeface="Calibri" pitchFamily="34" charset="0"/>
                  <a:cs typeface="Calibri" pitchFamily="34" charset="0"/>
                </a:rPr>
                <a:t>S.E. Alaska and </a:t>
              </a:r>
            </a:p>
            <a:p>
              <a:pPr eaLnBrk="1" hangingPunct="1"/>
              <a:r>
                <a:rPr lang="en-US" sz="2000" i="1" dirty="0">
                  <a:solidFill>
                    <a:schemeClr val="tx2">
                      <a:lumMod val="75000"/>
                    </a:schemeClr>
                  </a:solidFill>
                  <a:latin typeface="Calibri" pitchFamily="34" charset="0"/>
                  <a:cs typeface="Calibri" pitchFamily="34" charset="0"/>
                </a:rPr>
                <a:t>British Columbia</a:t>
              </a:r>
            </a:p>
          </p:txBody>
        </p:sp>
      </p:grpSp>
      <p:sp>
        <p:nvSpPr>
          <p:cNvPr id="12" name="Text Box 5"/>
          <p:cNvSpPr txBox="1">
            <a:spLocks noChangeArrowheads="1"/>
          </p:cNvSpPr>
          <p:nvPr/>
        </p:nvSpPr>
        <p:spPr bwMode="auto">
          <a:xfrm>
            <a:off x="3810000" y="6200775"/>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a:solidFill>
                  <a:schemeClr val="tx2">
                    <a:lumMod val="75000"/>
                  </a:schemeClr>
                </a:solidFill>
                <a:latin typeface="Calibri" pitchFamily="34" charset="0"/>
                <a:cs typeface="Calibri" pitchFamily="34" charset="0"/>
              </a:rPr>
              <a:t>Western US</a:t>
            </a:r>
          </a:p>
        </p:txBody>
      </p:sp>
      <p:sp>
        <p:nvSpPr>
          <p:cNvPr id="13" name="TextBox 12"/>
          <p:cNvSpPr txBox="1"/>
          <p:nvPr/>
        </p:nvSpPr>
        <p:spPr>
          <a:xfrm>
            <a:off x="2123442" y="0"/>
            <a:ext cx="7072834" cy="707886"/>
          </a:xfrm>
          <a:prstGeom prst="rect">
            <a:avLst/>
          </a:prstGeom>
          <a:noFill/>
        </p:spPr>
        <p:txBody>
          <a:bodyPr wrap="none">
            <a:spAutoFit/>
          </a:bodyPr>
          <a:lstStyle/>
          <a:p>
            <a:pPr>
              <a:defRPr/>
            </a:pPr>
            <a:r>
              <a:rPr lang="en-US" sz="4000" b="1" dirty="0" smtClean="0">
                <a:solidFill>
                  <a:schemeClr val="tx2">
                    <a:lumMod val="75000"/>
                  </a:schemeClr>
                </a:solidFill>
                <a:latin typeface="+mj-lt"/>
              </a:rPr>
              <a:t>Integrated NetMap Components</a:t>
            </a:r>
            <a:endParaRPr lang="en-US" sz="4000" b="1" dirty="0">
              <a:solidFill>
                <a:schemeClr val="tx2">
                  <a:lumMod val="75000"/>
                </a:schemeClr>
              </a:solidFill>
              <a:latin typeface="+mj-lt"/>
            </a:endParaRPr>
          </a:p>
        </p:txBody>
      </p:sp>
      <p:sp>
        <p:nvSpPr>
          <p:cNvPr id="14" name="Text Box 4"/>
          <p:cNvSpPr txBox="1">
            <a:spLocks noChangeArrowheads="1"/>
          </p:cNvSpPr>
          <p:nvPr/>
        </p:nvSpPr>
        <p:spPr bwMode="auto">
          <a:xfrm>
            <a:off x="5867400" y="1295400"/>
            <a:ext cx="327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defRPr/>
            </a:pPr>
            <a:r>
              <a:rPr lang="en-US" sz="2800" b="1" dirty="0" smtClean="0">
                <a:solidFill>
                  <a:schemeClr val="tx2">
                    <a:lumMod val="75000"/>
                  </a:schemeClr>
                </a:solidFill>
                <a:latin typeface="+mn-lt"/>
                <a:cs typeface="Calibri" pitchFamily="34" charset="0"/>
              </a:rPr>
              <a:t>NetMap tools</a:t>
            </a:r>
          </a:p>
          <a:p>
            <a:pPr algn="r" eaLnBrk="1" hangingPunct="1">
              <a:defRPr/>
            </a:pPr>
            <a:r>
              <a:rPr lang="en-US" dirty="0" smtClean="0">
                <a:solidFill>
                  <a:schemeClr val="tx2">
                    <a:lumMod val="75000"/>
                  </a:schemeClr>
                </a:solidFill>
                <a:latin typeface="+mn-lt"/>
              </a:rPr>
              <a:t>Channel geomorphology</a:t>
            </a:r>
          </a:p>
          <a:p>
            <a:pPr algn="r">
              <a:defRPr/>
            </a:pPr>
            <a:r>
              <a:rPr lang="en-US" dirty="0" smtClean="0">
                <a:solidFill>
                  <a:schemeClr val="tx2">
                    <a:lumMod val="75000"/>
                  </a:schemeClr>
                </a:solidFill>
                <a:latin typeface="+mn-lt"/>
              </a:rPr>
              <a:t>Riparian management</a:t>
            </a:r>
          </a:p>
          <a:p>
            <a:pPr algn="r">
              <a:defRPr/>
            </a:pPr>
            <a:r>
              <a:rPr lang="en-US" dirty="0" smtClean="0">
                <a:solidFill>
                  <a:schemeClr val="tx2">
                    <a:lumMod val="75000"/>
                  </a:schemeClr>
                </a:solidFill>
                <a:latin typeface="+mn-lt"/>
              </a:rPr>
              <a:t>Aquatic habitat</a:t>
            </a:r>
          </a:p>
          <a:p>
            <a:pPr algn="r">
              <a:defRPr/>
            </a:pPr>
            <a:r>
              <a:rPr lang="en-US" dirty="0" smtClean="0">
                <a:solidFill>
                  <a:schemeClr val="tx2">
                    <a:lumMod val="75000"/>
                  </a:schemeClr>
                </a:solidFill>
                <a:latin typeface="+mn-lt"/>
              </a:rPr>
              <a:t>Basin hydrology</a:t>
            </a:r>
          </a:p>
          <a:p>
            <a:pPr algn="r">
              <a:defRPr/>
            </a:pPr>
            <a:r>
              <a:rPr lang="en-US" dirty="0" smtClean="0">
                <a:solidFill>
                  <a:schemeClr val="tx2">
                    <a:lumMod val="75000"/>
                  </a:schemeClr>
                </a:solidFill>
                <a:latin typeface="+mn-lt"/>
              </a:rPr>
              <a:t>Erosion</a:t>
            </a:r>
          </a:p>
          <a:p>
            <a:pPr algn="r">
              <a:defRPr/>
            </a:pPr>
            <a:r>
              <a:rPr lang="en-US" dirty="0" smtClean="0">
                <a:solidFill>
                  <a:schemeClr val="tx2">
                    <a:lumMod val="75000"/>
                  </a:schemeClr>
                </a:solidFill>
                <a:latin typeface="+mn-lt"/>
              </a:rPr>
              <a:t>Roads</a:t>
            </a:r>
          </a:p>
          <a:p>
            <a:pPr algn="r">
              <a:defRPr/>
            </a:pPr>
            <a:r>
              <a:rPr lang="en-US" dirty="0" smtClean="0">
                <a:solidFill>
                  <a:schemeClr val="tx2">
                    <a:lumMod val="75000"/>
                  </a:schemeClr>
                </a:solidFill>
                <a:latin typeface="+mn-lt"/>
              </a:rPr>
              <a:t>Vegetation</a:t>
            </a:r>
          </a:p>
        </p:txBody>
      </p:sp>
      <p:sp>
        <p:nvSpPr>
          <p:cNvPr id="15" name="Text Box 5"/>
          <p:cNvSpPr txBox="1">
            <a:spLocks noChangeArrowheads="1"/>
          </p:cNvSpPr>
          <p:nvPr/>
        </p:nvSpPr>
        <p:spPr bwMode="auto">
          <a:xfrm>
            <a:off x="2309813" y="2672480"/>
            <a:ext cx="2906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dirty="0">
                <a:solidFill>
                  <a:schemeClr val="tx2">
                    <a:lumMod val="75000"/>
                  </a:schemeClr>
                </a:solidFill>
                <a:latin typeface="Calibri" pitchFamily="34" charset="0"/>
                <a:cs typeface="Calibri" pitchFamily="34" charset="0"/>
              </a:rPr>
              <a:t>NetMap coverage </a:t>
            </a:r>
          </a:p>
        </p:txBody>
      </p:sp>
      <p:sp>
        <p:nvSpPr>
          <p:cNvPr id="16" name="TextBox 15"/>
          <p:cNvSpPr txBox="1"/>
          <p:nvPr/>
        </p:nvSpPr>
        <p:spPr>
          <a:xfrm>
            <a:off x="6248400" y="5011599"/>
            <a:ext cx="2770165" cy="1631216"/>
          </a:xfrm>
          <a:prstGeom prst="rect">
            <a:avLst/>
          </a:prstGeom>
          <a:noFill/>
        </p:spPr>
        <p:txBody>
          <a:bodyPr wrap="square" rtlCol="0">
            <a:spAutoFit/>
          </a:bodyPr>
          <a:lstStyle/>
          <a:p>
            <a:pPr algn="r"/>
            <a:r>
              <a:rPr lang="en-US" sz="2000" b="1" dirty="0" smtClean="0">
                <a:solidFill>
                  <a:schemeClr val="tx2">
                    <a:lumMod val="75000"/>
                  </a:schemeClr>
                </a:solidFill>
              </a:rPr>
              <a:t>Help</a:t>
            </a:r>
          </a:p>
          <a:p>
            <a:pPr algn="r"/>
            <a:r>
              <a:rPr lang="en-US" sz="2000" dirty="0" smtClean="0">
                <a:solidFill>
                  <a:schemeClr val="tx2">
                    <a:lumMod val="75000"/>
                  </a:schemeClr>
                </a:solidFill>
              </a:rPr>
              <a:t>Indexed and searchable</a:t>
            </a:r>
          </a:p>
          <a:p>
            <a:pPr algn="r"/>
            <a:r>
              <a:rPr lang="en-US" sz="2000" dirty="0" smtClean="0">
                <a:solidFill>
                  <a:schemeClr val="tx2">
                    <a:lumMod val="75000"/>
                  </a:schemeClr>
                </a:solidFill>
              </a:rPr>
              <a:t>Online videos</a:t>
            </a:r>
          </a:p>
          <a:p>
            <a:pPr algn="r"/>
            <a:r>
              <a:rPr lang="en-US" sz="2000" dirty="0" smtClean="0">
                <a:solidFill>
                  <a:schemeClr val="tx2">
                    <a:lumMod val="75000"/>
                  </a:schemeClr>
                </a:solidFill>
              </a:rPr>
              <a:t>Webinars available</a:t>
            </a:r>
          </a:p>
          <a:p>
            <a:pPr algn="r"/>
            <a:r>
              <a:rPr lang="en-US" sz="2000" dirty="0" smtClean="0">
                <a:solidFill>
                  <a:schemeClr val="tx2">
                    <a:lumMod val="75000"/>
                  </a:schemeClr>
                </a:solidFill>
              </a:rPr>
              <a:t>One-on-one</a:t>
            </a:r>
            <a:endParaRPr lang="en-US" sz="2000" dirty="0">
              <a:solidFill>
                <a:schemeClr val="tx2">
                  <a:lumMod val="75000"/>
                </a:schemeClr>
              </a:solidFill>
            </a:endParaRPr>
          </a:p>
        </p:txBody>
      </p:sp>
    </p:spTree>
    <p:extLst>
      <p:ext uri="{BB962C8B-B14F-4D97-AF65-F5344CB8AC3E}">
        <p14:creationId xmlns:p14="http://schemas.microsoft.com/office/powerpoint/2010/main" val="2786138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Legal challenges to CEs analyses</a:t>
            </a:r>
            <a:endParaRPr lang="en-US" dirty="0">
              <a:solidFill>
                <a:schemeClr val="tx2">
                  <a:lumMod val="75000"/>
                </a:schemeClr>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tx2">
                    <a:lumMod val="75000"/>
                  </a:schemeClr>
                </a:solidFill>
              </a:rPr>
              <a:t> CEs analyses did not account for disturbances over time;</a:t>
            </a:r>
          </a:p>
          <a:p>
            <a:pPr marL="514350" indent="-514350">
              <a:buFont typeface="+mj-lt"/>
              <a:buAutoNum type="arabicPeriod"/>
            </a:pPr>
            <a:endParaRPr lang="en-US" sz="2000" dirty="0" smtClean="0">
              <a:solidFill>
                <a:schemeClr val="tx2">
                  <a:lumMod val="75000"/>
                </a:schemeClr>
              </a:solidFill>
            </a:endParaRPr>
          </a:p>
          <a:p>
            <a:pPr marL="514350" indent="-514350">
              <a:buFont typeface="+mj-lt"/>
              <a:buAutoNum type="arabicPeriod"/>
            </a:pPr>
            <a:r>
              <a:rPr lang="en-US" dirty="0" smtClean="0">
                <a:solidFill>
                  <a:schemeClr val="tx2">
                    <a:lumMod val="75000"/>
                  </a:schemeClr>
                </a:solidFill>
              </a:rPr>
              <a:t>Models were not sufficiently evaluated with measured data; and</a:t>
            </a:r>
          </a:p>
          <a:p>
            <a:pPr marL="514350" indent="-514350">
              <a:buFont typeface="+mj-lt"/>
              <a:buAutoNum type="arabicPeriod"/>
            </a:pPr>
            <a:endParaRPr lang="en-US" sz="2000" dirty="0" smtClean="0">
              <a:solidFill>
                <a:schemeClr val="tx2">
                  <a:lumMod val="75000"/>
                </a:schemeClr>
              </a:solidFill>
            </a:endParaRPr>
          </a:p>
          <a:p>
            <a:pPr marL="514350" indent="-514350">
              <a:buFont typeface="+mj-lt"/>
              <a:buAutoNum type="arabicPeriod"/>
            </a:pPr>
            <a:r>
              <a:rPr lang="en-US" dirty="0" smtClean="0">
                <a:solidFill>
                  <a:schemeClr val="tx2">
                    <a:lumMod val="75000"/>
                  </a:schemeClr>
                </a:solidFill>
              </a:rPr>
              <a:t>Model assumptions were inadequately disclosed.</a:t>
            </a:r>
            <a:endParaRPr lang="en-US" dirty="0">
              <a:solidFill>
                <a:schemeClr val="tx2">
                  <a:lumMod val="75000"/>
                </a:schemeClr>
              </a:solidFill>
            </a:endParaRPr>
          </a:p>
        </p:txBody>
      </p:sp>
      <p:sp>
        <p:nvSpPr>
          <p:cNvPr id="4" name="TextBox 3"/>
          <p:cNvSpPr txBox="1"/>
          <p:nvPr/>
        </p:nvSpPr>
        <p:spPr>
          <a:xfrm>
            <a:off x="609600" y="6248400"/>
            <a:ext cx="3997954" cy="369332"/>
          </a:xfrm>
          <a:prstGeom prst="rect">
            <a:avLst/>
          </a:prstGeom>
          <a:noFill/>
        </p:spPr>
        <p:txBody>
          <a:bodyPr wrap="none" rtlCol="0">
            <a:spAutoFit/>
          </a:bodyPr>
          <a:lstStyle/>
          <a:p>
            <a:r>
              <a:rPr lang="en-US" dirty="0" smtClean="0">
                <a:solidFill>
                  <a:schemeClr val="tx2">
                    <a:lumMod val="75000"/>
                  </a:schemeClr>
                </a:solidFill>
              </a:rPr>
              <a:t>From reviews by Smith, 2005; Reid, 2006</a:t>
            </a:r>
            <a:endParaRPr lang="en-US" dirty="0">
              <a:solidFill>
                <a:schemeClr val="tx2">
                  <a:lumMod val="75000"/>
                </a:schemeClr>
              </a:solidFill>
            </a:endParaRPr>
          </a:p>
        </p:txBody>
      </p:sp>
    </p:spTree>
    <p:extLst>
      <p:ext uri="{BB962C8B-B14F-4D97-AF65-F5344CB8AC3E}">
        <p14:creationId xmlns:p14="http://schemas.microsoft.com/office/powerpoint/2010/main" val="3239001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chemeClr val="tx2">
                    <a:lumMod val="75000"/>
                  </a:schemeClr>
                </a:solidFill>
              </a:rPr>
              <a:t>Cumulative Watershed Effects (CEs)</a:t>
            </a:r>
            <a:endParaRPr lang="en-US" dirty="0">
              <a:solidFill>
                <a:schemeClr val="tx2">
                  <a:lumMod val="75000"/>
                </a:schemeClr>
              </a:solidFill>
            </a:endParaRPr>
          </a:p>
        </p:txBody>
      </p:sp>
      <p:sp>
        <p:nvSpPr>
          <p:cNvPr id="3" name="Content Placeholder 2"/>
          <p:cNvSpPr>
            <a:spLocks noGrp="1"/>
          </p:cNvSpPr>
          <p:nvPr>
            <p:ph idx="1"/>
          </p:nvPr>
        </p:nvSpPr>
        <p:spPr>
          <a:xfrm>
            <a:off x="457200" y="990600"/>
            <a:ext cx="8229600" cy="4525963"/>
          </a:xfrm>
        </p:spPr>
        <p:txBody>
          <a:bodyPr>
            <a:normAutofit fontScale="92500" lnSpcReduction="10000"/>
          </a:bodyPr>
          <a:lstStyle/>
          <a:p>
            <a:r>
              <a:rPr lang="en-US" dirty="0" smtClean="0">
                <a:solidFill>
                  <a:schemeClr val="tx2">
                    <a:lumMod val="75000"/>
                  </a:schemeClr>
                </a:solidFill>
              </a:rPr>
              <a:t>The physical and ecological effects that result from multiple land use disturbances over space and time;</a:t>
            </a:r>
          </a:p>
          <a:p>
            <a:r>
              <a:rPr lang="en-US" dirty="0" smtClean="0">
                <a:solidFill>
                  <a:schemeClr val="tx2">
                    <a:lumMod val="75000"/>
                  </a:schemeClr>
                </a:solidFill>
              </a:rPr>
              <a:t>Land managers may be required to:</a:t>
            </a:r>
          </a:p>
          <a:p>
            <a:pPr lvl="1"/>
            <a:r>
              <a:rPr lang="en-US" dirty="0" smtClean="0">
                <a:solidFill>
                  <a:schemeClr val="tx2">
                    <a:lumMod val="75000"/>
                  </a:schemeClr>
                </a:solidFill>
              </a:rPr>
              <a:t>Compare the CEs of different forest management scenarios, and</a:t>
            </a:r>
          </a:p>
          <a:p>
            <a:pPr lvl="1"/>
            <a:r>
              <a:rPr lang="en-US" dirty="0" smtClean="0">
                <a:solidFill>
                  <a:schemeClr val="tx2">
                    <a:lumMod val="75000"/>
                  </a:schemeClr>
                </a:solidFill>
              </a:rPr>
              <a:t>Account for “past, present, and reasonably foreseeable future” impacts;</a:t>
            </a:r>
          </a:p>
          <a:p>
            <a:r>
              <a:rPr lang="en-US" dirty="0" smtClean="0">
                <a:solidFill>
                  <a:schemeClr val="tx2">
                    <a:lumMod val="75000"/>
                  </a:schemeClr>
                </a:solidFill>
              </a:rPr>
              <a:t>Which management scenario results in more CEs?</a:t>
            </a:r>
          </a:p>
          <a:p>
            <a:endParaRPr lang="en-US" dirty="0">
              <a:solidFill>
                <a:schemeClr val="tx2">
                  <a:lumMod val="75000"/>
                </a:scheme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1" y="4953000"/>
            <a:ext cx="27733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4437" y="4944191"/>
            <a:ext cx="27733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3657600" y="5183188"/>
            <a:ext cx="1641517" cy="990333"/>
            <a:chOff x="3657600" y="5183188"/>
            <a:chExt cx="1641517" cy="990333"/>
          </a:xfrm>
        </p:grpSpPr>
        <p:sp>
          <p:nvSpPr>
            <p:cNvPr id="4" name="Freeform 3"/>
            <p:cNvSpPr/>
            <p:nvPr/>
          </p:nvSpPr>
          <p:spPr>
            <a:xfrm>
              <a:off x="4650627" y="5183188"/>
              <a:ext cx="648490" cy="606207"/>
            </a:xfrm>
            <a:custGeom>
              <a:avLst/>
              <a:gdLst>
                <a:gd name="connsiteX0" fmla="*/ 690 w 648490"/>
                <a:gd name="connsiteY0" fmla="*/ 41955 h 606207"/>
                <a:gd name="connsiteX1" fmla="*/ 690 w 648490"/>
                <a:gd name="connsiteY1" fmla="*/ 41955 h 606207"/>
                <a:gd name="connsiteX2" fmla="*/ 36316 w 648490"/>
                <a:gd name="connsiteY2" fmla="*/ 83518 h 606207"/>
                <a:gd name="connsiteX3" fmla="*/ 48192 w 648490"/>
                <a:gd name="connsiteY3" fmla="*/ 95394 h 606207"/>
                <a:gd name="connsiteX4" fmla="*/ 71942 w 648490"/>
                <a:gd name="connsiteY4" fmla="*/ 107269 h 606207"/>
                <a:gd name="connsiteX5" fmla="*/ 95693 w 648490"/>
                <a:gd name="connsiteY5" fmla="*/ 113207 h 606207"/>
                <a:gd name="connsiteX6" fmla="*/ 113506 w 648490"/>
                <a:gd name="connsiteY6" fmla="*/ 125082 h 606207"/>
                <a:gd name="connsiteX7" fmla="*/ 196633 w 648490"/>
                <a:gd name="connsiteY7" fmla="*/ 113207 h 606207"/>
                <a:gd name="connsiteX8" fmla="*/ 232259 w 648490"/>
                <a:gd name="connsiteY8" fmla="*/ 101331 h 606207"/>
                <a:gd name="connsiteX9" fmla="*/ 279760 w 648490"/>
                <a:gd name="connsiteY9" fmla="*/ 107269 h 606207"/>
                <a:gd name="connsiteX10" fmla="*/ 285698 w 648490"/>
                <a:gd name="connsiteY10" fmla="*/ 131020 h 606207"/>
                <a:gd name="connsiteX11" fmla="*/ 291636 w 648490"/>
                <a:gd name="connsiteY11" fmla="*/ 148833 h 606207"/>
                <a:gd name="connsiteX12" fmla="*/ 285698 w 648490"/>
                <a:gd name="connsiteY12" fmla="*/ 243835 h 606207"/>
                <a:gd name="connsiteX13" fmla="*/ 256010 w 648490"/>
                <a:gd name="connsiteY13" fmla="*/ 267586 h 606207"/>
                <a:gd name="connsiteX14" fmla="*/ 238197 w 648490"/>
                <a:gd name="connsiteY14" fmla="*/ 279461 h 606207"/>
                <a:gd name="connsiteX15" fmla="*/ 226322 w 648490"/>
                <a:gd name="connsiteY15" fmla="*/ 291337 h 606207"/>
                <a:gd name="connsiteX16" fmla="*/ 202571 w 648490"/>
                <a:gd name="connsiteY16" fmla="*/ 297274 h 606207"/>
                <a:gd name="connsiteX17" fmla="*/ 214446 w 648490"/>
                <a:gd name="connsiteY17" fmla="*/ 362589 h 606207"/>
                <a:gd name="connsiteX18" fmla="*/ 220384 w 648490"/>
                <a:gd name="connsiteY18" fmla="*/ 380402 h 606207"/>
                <a:gd name="connsiteX19" fmla="*/ 238197 w 648490"/>
                <a:gd name="connsiteY19" fmla="*/ 416028 h 606207"/>
                <a:gd name="connsiteX20" fmla="*/ 226322 w 648490"/>
                <a:gd name="connsiteY20" fmla="*/ 451654 h 606207"/>
                <a:gd name="connsiteX21" fmla="*/ 220384 w 648490"/>
                <a:gd name="connsiteY21" fmla="*/ 469467 h 606207"/>
                <a:gd name="connsiteX22" fmla="*/ 214446 w 648490"/>
                <a:gd name="connsiteY22" fmla="*/ 505093 h 606207"/>
                <a:gd name="connsiteX23" fmla="*/ 202571 w 648490"/>
                <a:gd name="connsiteY23" fmla="*/ 540718 h 606207"/>
                <a:gd name="connsiteX24" fmla="*/ 196633 w 648490"/>
                <a:gd name="connsiteY24" fmla="*/ 558531 h 606207"/>
                <a:gd name="connsiteX25" fmla="*/ 214446 w 648490"/>
                <a:gd name="connsiteY25" fmla="*/ 588220 h 606207"/>
                <a:gd name="connsiteX26" fmla="*/ 232259 w 648490"/>
                <a:gd name="connsiteY26" fmla="*/ 594157 h 606207"/>
                <a:gd name="connsiteX27" fmla="*/ 250072 w 648490"/>
                <a:gd name="connsiteY27" fmla="*/ 606033 h 606207"/>
                <a:gd name="connsiteX28" fmla="*/ 273823 w 648490"/>
                <a:gd name="connsiteY28" fmla="*/ 600095 h 606207"/>
                <a:gd name="connsiteX29" fmla="*/ 309449 w 648490"/>
                <a:gd name="connsiteY29" fmla="*/ 582282 h 606207"/>
                <a:gd name="connsiteX30" fmla="*/ 327262 w 648490"/>
                <a:gd name="connsiteY30" fmla="*/ 576344 h 606207"/>
                <a:gd name="connsiteX31" fmla="*/ 362888 w 648490"/>
                <a:gd name="connsiteY31" fmla="*/ 546656 h 606207"/>
                <a:gd name="connsiteX32" fmla="*/ 398514 w 648490"/>
                <a:gd name="connsiteY32" fmla="*/ 534781 h 606207"/>
                <a:gd name="connsiteX33" fmla="*/ 416327 w 648490"/>
                <a:gd name="connsiteY33" fmla="*/ 528843 h 606207"/>
                <a:gd name="connsiteX34" fmla="*/ 434140 w 648490"/>
                <a:gd name="connsiteY34" fmla="*/ 505093 h 606207"/>
                <a:gd name="connsiteX35" fmla="*/ 463828 w 648490"/>
                <a:gd name="connsiteY35" fmla="*/ 481342 h 606207"/>
                <a:gd name="connsiteX36" fmla="*/ 481641 w 648490"/>
                <a:gd name="connsiteY36" fmla="*/ 475404 h 606207"/>
                <a:gd name="connsiteX37" fmla="*/ 505392 w 648490"/>
                <a:gd name="connsiteY37" fmla="*/ 451654 h 606207"/>
                <a:gd name="connsiteX38" fmla="*/ 541018 w 648490"/>
                <a:gd name="connsiteY38" fmla="*/ 421965 h 606207"/>
                <a:gd name="connsiteX39" fmla="*/ 552893 w 648490"/>
                <a:gd name="connsiteY39" fmla="*/ 404152 h 606207"/>
                <a:gd name="connsiteX40" fmla="*/ 558831 w 648490"/>
                <a:gd name="connsiteY40" fmla="*/ 380402 h 606207"/>
                <a:gd name="connsiteX41" fmla="*/ 588519 w 648490"/>
                <a:gd name="connsiteY41" fmla="*/ 350713 h 606207"/>
                <a:gd name="connsiteX42" fmla="*/ 600394 w 648490"/>
                <a:gd name="connsiteY42" fmla="*/ 297274 h 606207"/>
                <a:gd name="connsiteX43" fmla="*/ 606332 w 648490"/>
                <a:gd name="connsiteY43" fmla="*/ 273524 h 606207"/>
                <a:gd name="connsiteX44" fmla="*/ 624145 w 648490"/>
                <a:gd name="connsiteY44" fmla="*/ 261648 h 606207"/>
                <a:gd name="connsiteX45" fmla="*/ 630083 w 648490"/>
                <a:gd name="connsiteY45" fmla="*/ 243835 h 606207"/>
                <a:gd name="connsiteX46" fmla="*/ 647896 w 648490"/>
                <a:gd name="connsiteY46" fmla="*/ 226022 h 606207"/>
                <a:gd name="connsiteX47" fmla="*/ 641958 w 648490"/>
                <a:gd name="connsiteY47" fmla="*/ 196334 h 606207"/>
                <a:gd name="connsiteX48" fmla="*/ 606332 w 648490"/>
                <a:gd name="connsiteY48" fmla="*/ 125082 h 606207"/>
                <a:gd name="connsiteX49" fmla="*/ 546955 w 648490"/>
                <a:gd name="connsiteY49" fmla="*/ 89456 h 606207"/>
                <a:gd name="connsiteX50" fmla="*/ 529142 w 648490"/>
                <a:gd name="connsiteY50" fmla="*/ 83518 h 606207"/>
                <a:gd name="connsiteX51" fmla="*/ 517267 w 648490"/>
                <a:gd name="connsiteY51" fmla="*/ 65706 h 606207"/>
                <a:gd name="connsiteX52" fmla="*/ 499454 w 648490"/>
                <a:gd name="connsiteY52" fmla="*/ 59768 h 606207"/>
                <a:gd name="connsiteX53" fmla="*/ 440077 w 648490"/>
                <a:gd name="connsiteY53" fmla="*/ 53830 h 606207"/>
                <a:gd name="connsiteX54" fmla="*/ 404451 w 648490"/>
                <a:gd name="connsiteY54" fmla="*/ 41955 h 606207"/>
                <a:gd name="connsiteX55" fmla="*/ 362888 w 648490"/>
                <a:gd name="connsiteY55" fmla="*/ 24142 h 606207"/>
                <a:gd name="connsiteX56" fmla="*/ 321324 w 648490"/>
                <a:gd name="connsiteY56" fmla="*/ 18204 h 606207"/>
                <a:gd name="connsiteX57" fmla="*/ 291636 w 648490"/>
                <a:gd name="connsiteY57" fmla="*/ 12267 h 606207"/>
                <a:gd name="connsiteX58" fmla="*/ 273823 w 648490"/>
                <a:gd name="connsiteY58" fmla="*/ 391 h 606207"/>
                <a:gd name="connsiteX59" fmla="*/ 161007 w 648490"/>
                <a:gd name="connsiteY59" fmla="*/ 6329 h 606207"/>
                <a:gd name="connsiteX60" fmla="*/ 143194 w 648490"/>
                <a:gd name="connsiteY60" fmla="*/ 12267 h 606207"/>
                <a:gd name="connsiteX61" fmla="*/ 36316 w 648490"/>
                <a:gd name="connsiteY61" fmla="*/ 18204 h 606207"/>
                <a:gd name="connsiteX62" fmla="*/ 690 w 648490"/>
                <a:gd name="connsiteY62" fmla="*/ 36017 h 606207"/>
                <a:gd name="connsiteX63" fmla="*/ 690 w 648490"/>
                <a:gd name="connsiteY63" fmla="*/ 41955 h 60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48490" h="606207">
                  <a:moveTo>
                    <a:pt x="690" y="41955"/>
                  </a:moveTo>
                  <a:lnTo>
                    <a:pt x="690" y="41955"/>
                  </a:lnTo>
                  <a:cubicBezTo>
                    <a:pt x="12565" y="55809"/>
                    <a:pt x="24193" y="69880"/>
                    <a:pt x="36316" y="83518"/>
                  </a:cubicBezTo>
                  <a:cubicBezTo>
                    <a:pt x="40035" y="87702"/>
                    <a:pt x="43534" y="92289"/>
                    <a:pt x="48192" y="95394"/>
                  </a:cubicBezTo>
                  <a:cubicBezTo>
                    <a:pt x="55557" y="100304"/>
                    <a:pt x="63654" y="104161"/>
                    <a:pt x="71942" y="107269"/>
                  </a:cubicBezTo>
                  <a:cubicBezTo>
                    <a:pt x="79583" y="110134"/>
                    <a:pt x="87776" y="111228"/>
                    <a:pt x="95693" y="113207"/>
                  </a:cubicBezTo>
                  <a:cubicBezTo>
                    <a:pt x="101631" y="117165"/>
                    <a:pt x="106395" y="124489"/>
                    <a:pt x="113506" y="125082"/>
                  </a:cubicBezTo>
                  <a:cubicBezTo>
                    <a:pt x="125165" y="126053"/>
                    <a:pt x="178544" y="118140"/>
                    <a:pt x="196633" y="113207"/>
                  </a:cubicBezTo>
                  <a:cubicBezTo>
                    <a:pt x="208710" y="109913"/>
                    <a:pt x="232259" y="101331"/>
                    <a:pt x="232259" y="101331"/>
                  </a:cubicBezTo>
                  <a:cubicBezTo>
                    <a:pt x="248093" y="103310"/>
                    <a:pt x="265811" y="99520"/>
                    <a:pt x="279760" y="107269"/>
                  </a:cubicBezTo>
                  <a:cubicBezTo>
                    <a:pt x="286894" y="111232"/>
                    <a:pt x="283456" y="123173"/>
                    <a:pt x="285698" y="131020"/>
                  </a:cubicBezTo>
                  <a:cubicBezTo>
                    <a:pt x="287418" y="137038"/>
                    <a:pt x="289657" y="142895"/>
                    <a:pt x="291636" y="148833"/>
                  </a:cubicBezTo>
                  <a:cubicBezTo>
                    <a:pt x="289657" y="180500"/>
                    <a:pt x="290647" y="212494"/>
                    <a:pt x="285698" y="243835"/>
                  </a:cubicBezTo>
                  <a:cubicBezTo>
                    <a:pt x="282266" y="265569"/>
                    <a:pt x="270143" y="260520"/>
                    <a:pt x="256010" y="267586"/>
                  </a:cubicBezTo>
                  <a:cubicBezTo>
                    <a:pt x="249627" y="270777"/>
                    <a:pt x="243769" y="275003"/>
                    <a:pt x="238197" y="279461"/>
                  </a:cubicBezTo>
                  <a:cubicBezTo>
                    <a:pt x="233826" y="282958"/>
                    <a:pt x="231329" y="288833"/>
                    <a:pt x="226322" y="291337"/>
                  </a:cubicBezTo>
                  <a:cubicBezTo>
                    <a:pt x="219023" y="294987"/>
                    <a:pt x="210488" y="295295"/>
                    <a:pt x="202571" y="297274"/>
                  </a:cubicBezTo>
                  <a:cubicBezTo>
                    <a:pt x="207375" y="330901"/>
                    <a:pt x="206449" y="334599"/>
                    <a:pt x="214446" y="362589"/>
                  </a:cubicBezTo>
                  <a:cubicBezTo>
                    <a:pt x="216165" y="368607"/>
                    <a:pt x="217585" y="374804"/>
                    <a:pt x="220384" y="380402"/>
                  </a:cubicBezTo>
                  <a:cubicBezTo>
                    <a:pt x="243405" y="426444"/>
                    <a:pt x="223272" y="371254"/>
                    <a:pt x="238197" y="416028"/>
                  </a:cubicBezTo>
                  <a:lnTo>
                    <a:pt x="226322" y="451654"/>
                  </a:lnTo>
                  <a:cubicBezTo>
                    <a:pt x="224343" y="457592"/>
                    <a:pt x="221413" y="463293"/>
                    <a:pt x="220384" y="469467"/>
                  </a:cubicBezTo>
                  <a:cubicBezTo>
                    <a:pt x="218405" y="481342"/>
                    <a:pt x="217366" y="493413"/>
                    <a:pt x="214446" y="505093"/>
                  </a:cubicBezTo>
                  <a:cubicBezTo>
                    <a:pt x="211410" y="517237"/>
                    <a:pt x="206529" y="528843"/>
                    <a:pt x="202571" y="540718"/>
                  </a:cubicBezTo>
                  <a:lnTo>
                    <a:pt x="196633" y="558531"/>
                  </a:lnTo>
                  <a:cubicBezTo>
                    <a:pt x="201303" y="572541"/>
                    <a:pt x="200863" y="580070"/>
                    <a:pt x="214446" y="588220"/>
                  </a:cubicBezTo>
                  <a:cubicBezTo>
                    <a:pt x="219813" y="591440"/>
                    <a:pt x="226321" y="592178"/>
                    <a:pt x="232259" y="594157"/>
                  </a:cubicBezTo>
                  <a:cubicBezTo>
                    <a:pt x="238197" y="598116"/>
                    <a:pt x="243007" y="605024"/>
                    <a:pt x="250072" y="606033"/>
                  </a:cubicBezTo>
                  <a:cubicBezTo>
                    <a:pt x="258151" y="607187"/>
                    <a:pt x="265976" y="602337"/>
                    <a:pt x="273823" y="600095"/>
                  </a:cubicBezTo>
                  <a:cubicBezTo>
                    <a:pt x="308645" y="590145"/>
                    <a:pt x="274754" y="599630"/>
                    <a:pt x="309449" y="582282"/>
                  </a:cubicBezTo>
                  <a:cubicBezTo>
                    <a:pt x="315047" y="579483"/>
                    <a:pt x="321324" y="578323"/>
                    <a:pt x="327262" y="576344"/>
                  </a:cubicBezTo>
                  <a:cubicBezTo>
                    <a:pt x="338449" y="565157"/>
                    <a:pt x="348008" y="553269"/>
                    <a:pt x="362888" y="546656"/>
                  </a:cubicBezTo>
                  <a:cubicBezTo>
                    <a:pt x="374327" y="541572"/>
                    <a:pt x="386639" y="538739"/>
                    <a:pt x="398514" y="534781"/>
                  </a:cubicBezTo>
                  <a:lnTo>
                    <a:pt x="416327" y="528843"/>
                  </a:lnTo>
                  <a:cubicBezTo>
                    <a:pt x="422265" y="520926"/>
                    <a:pt x="427805" y="512695"/>
                    <a:pt x="434140" y="505093"/>
                  </a:cubicBezTo>
                  <a:cubicBezTo>
                    <a:pt x="442031" y="495623"/>
                    <a:pt x="452867" y="486823"/>
                    <a:pt x="463828" y="481342"/>
                  </a:cubicBezTo>
                  <a:cubicBezTo>
                    <a:pt x="469426" y="478543"/>
                    <a:pt x="475703" y="477383"/>
                    <a:pt x="481641" y="475404"/>
                  </a:cubicBezTo>
                  <a:cubicBezTo>
                    <a:pt x="489558" y="467487"/>
                    <a:pt x="496891" y="458940"/>
                    <a:pt x="505392" y="451654"/>
                  </a:cubicBezTo>
                  <a:cubicBezTo>
                    <a:pt x="532633" y="428305"/>
                    <a:pt x="515286" y="452843"/>
                    <a:pt x="541018" y="421965"/>
                  </a:cubicBezTo>
                  <a:cubicBezTo>
                    <a:pt x="545586" y="416483"/>
                    <a:pt x="548935" y="410090"/>
                    <a:pt x="552893" y="404152"/>
                  </a:cubicBezTo>
                  <a:cubicBezTo>
                    <a:pt x="554872" y="396235"/>
                    <a:pt x="554304" y="387192"/>
                    <a:pt x="558831" y="380402"/>
                  </a:cubicBezTo>
                  <a:cubicBezTo>
                    <a:pt x="566594" y="368757"/>
                    <a:pt x="588519" y="350713"/>
                    <a:pt x="588519" y="350713"/>
                  </a:cubicBezTo>
                  <a:cubicBezTo>
                    <a:pt x="599233" y="286433"/>
                    <a:pt x="588702" y="338195"/>
                    <a:pt x="600394" y="297274"/>
                  </a:cubicBezTo>
                  <a:cubicBezTo>
                    <a:pt x="602636" y="289428"/>
                    <a:pt x="601805" y="280314"/>
                    <a:pt x="606332" y="273524"/>
                  </a:cubicBezTo>
                  <a:cubicBezTo>
                    <a:pt x="610291" y="267586"/>
                    <a:pt x="618207" y="265607"/>
                    <a:pt x="624145" y="261648"/>
                  </a:cubicBezTo>
                  <a:cubicBezTo>
                    <a:pt x="626124" y="255710"/>
                    <a:pt x="626611" y="249043"/>
                    <a:pt x="630083" y="243835"/>
                  </a:cubicBezTo>
                  <a:cubicBezTo>
                    <a:pt x="634741" y="236848"/>
                    <a:pt x="645859" y="234168"/>
                    <a:pt x="647896" y="226022"/>
                  </a:cubicBezTo>
                  <a:cubicBezTo>
                    <a:pt x="650344" y="216231"/>
                    <a:pt x="644613" y="206070"/>
                    <a:pt x="641958" y="196334"/>
                  </a:cubicBezTo>
                  <a:cubicBezTo>
                    <a:pt x="636689" y="177014"/>
                    <a:pt x="624349" y="137093"/>
                    <a:pt x="606332" y="125082"/>
                  </a:cubicBezTo>
                  <a:cubicBezTo>
                    <a:pt x="581000" y="108194"/>
                    <a:pt x="572520" y="100412"/>
                    <a:pt x="546955" y="89456"/>
                  </a:cubicBezTo>
                  <a:cubicBezTo>
                    <a:pt x="541202" y="86991"/>
                    <a:pt x="535080" y="85497"/>
                    <a:pt x="529142" y="83518"/>
                  </a:cubicBezTo>
                  <a:cubicBezTo>
                    <a:pt x="525184" y="77581"/>
                    <a:pt x="522839" y="70164"/>
                    <a:pt x="517267" y="65706"/>
                  </a:cubicBezTo>
                  <a:cubicBezTo>
                    <a:pt x="512380" y="61796"/>
                    <a:pt x="505640" y="60720"/>
                    <a:pt x="499454" y="59768"/>
                  </a:cubicBezTo>
                  <a:cubicBezTo>
                    <a:pt x="479794" y="56743"/>
                    <a:pt x="459869" y="55809"/>
                    <a:pt x="440077" y="53830"/>
                  </a:cubicBezTo>
                  <a:cubicBezTo>
                    <a:pt x="428202" y="49872"/>
                    <a:pt x="415647" y="47553"/>
                    <a:pt x="404451" y="41955"/>
                  </a:cubicBezTo>
                  <a:cubicBezTo>
                    <a:pt x="391578" y="35518"/>
                    <a:pt x="377448" y="27054"/>
                    <a:pt x="362888" y="24142"/>
                  </a:cubicBezTo>
                  <a:cubicBezTo>
                    <a:pt x="349164" y="21397"/>
                    <a:pt x="335129" y="20505"/>
                    <a:pt x="321324" y="18204"/>
                  </a:cubicBezTo>
                  <a:cubicBezTo>
                    <a:pt x="311369" y="16545"/>
                    <a:pt x="301532" y="14246"/>
                    <a:pt x="291636" y="12267"/>
                  </a:cubicBezTo>
                  <a:cubicBezTo>
                    <a:pt x="285698" y="8308"/>
                    <a:pt x="280952" y="715"/>
                    <a:pt x="273823" y="391"/>
                  </a:cubicBezTo>
                  <a:cubicBezTo>
                    <a:pt x="236204" y="-1319"/>
                    <a:pt x="198510" y="2919"/>
                    <a:pt x="161007" y="6329"/>
                  </a:cubicBezTo>
                  <a:cubicBezTo>
                    <a:pt x="154774" y="6896"/>
                    <a:pt x="149425" y="11674"/>
                    <a:pt x="143194" y="12267"/>
                  </a:cubicBezTo>
                  <a:cubicBezTo>
                    <a:pt x="107674" y="15650"/>
                    <a:pt x="71942" y="16225"/>
                    <a:pt x="36316" y="18204"/>
                  </a:cubicBezTo>
                  <a:cubicBezTo>
                    <a:pt x="26156" y="21591"/>
                    <a:pt x="7266" y="26152"/>
                    <a:pt x="690" y="36017"/>
                  </a:cubicBezTo>
                  <a:cubicBezTo>
                    <a:pt x="-863" y="38346"/>
                    <a:pt x="690" y="40965"/>
                    <a:pt x="690" y="41955"/>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657600" y="5671394"/>
              <a:ext cx="471038" cy="502127"/>
            </a:xfrm>
            <a:custGeom>
              <a:avLst/>
              <a:gdLst>
                <a:gd name="connsiteX0" fmla="*/ 21142 w 471038"/>
                <a:gd name="connsiteY0" fmla="*/ 0 h 502127"/>
                <a:gd name="connsiteX1" fmla="*/ 21142 w 471038"/>
                <a:gd name="connsiteY1" fmla="*/ 0 h 502127"/>
                <a:gd name="connsiteX2" fmla="*/ 26428 w 471038"/>
                <a:gd name="connsiteY2" fmla="*/ 52856 h 502127"/>
                <a:gd name="connsiteX3" fmla="*/ 15856 w 471038"/>
                <a:gd name="connsiteY3" fmla="*/ 73998 h 502127"/>
                <a:gd name="connsiteX4" fmla="*/ 21142 w 471038"/>
                <a:gd name="connsiteY4" fmla="*/ 184994 h 502127"/>
                <a:gd name="connsiteX5" fmla="*/ 10571 w 471038"/>
                <a:gd name="connsiteY5" fmla="*/ 243135 h 502127"/>
                <a:gd name="connsiteX6" fmla="*/ 0 w 471038"/>
                <a:gd name="connsiteY6" fmla="*/ 274849 h 502127"/>
                <a:gd name="connsiteX7" fmla="*/ 10571 w 471038"/>
                <a:gd name="connsiteY7" fmla="*/ 322419 h 502127"/>
                <a:gd name="connsiteX8" fmla="*/ 15856 w 471038"/>
                <a:gd name="connsiteY8" fmla="*/ 338275 h 502127"/>
                <a:gd name="connsiteX9" fmla="*/ 36999 w 471038"/>
                <a:gd name="connsiteY9" fmla="*/ 369989 h 502127"/>
                <a:gd name="connsiteX10" fmla="*/ 52855 w 471038"/>
                <a:gd name="connsiteY10" fmla="*/ 380560 h 502127"/>
                <a:gd name="connsiteX11" fmla="*/ 73997 w 471038"/>
                <a:gd name="connsiteY11" fmla="*/ 417559 h 502127"/>
                <a:gd name="connsiteX12" fmla="*/ 100425 w 471038"/>
                <a:gd name="connsiteY12" fmla="*/ 443986 h 502127"/>
                <a:gd name="connsiteX13" fmla="*/ 121567 w 471038"/>
                <a:gd name="connsiteY13" fmla="*/ 480985 h 502127"/>
                <a:gd name="connsiteX14" fmla="*/ 137424 w 471038"/>
                <a:gd name="connsiteY14" fmla="*/ 491556 h 502127"/>
                <a:gd name="connsiteX15" fmla="*/ 211422 w 471038"/>
                <a:gd name="connsiteY15" fmla="*/ 502127 h 502127"/>
                <a:gd name="connsiteX16" fmla="*/ 369988 w 471038"/>
                <a:gd name="connsiteY16" fmla="*/ 491556 h 502127"/>
                <a:gd name="connsiteX17" fmla="*/ 385845 w 471038"/>
                <a:gd name="connsiteY17" fmla="*/ 486271 h 502127"/>
                <a:gd name="connsiteX18" fmla="*/ 438700 w 471038"/>
                <a:gd name="connsiteY18" fmla="*/ 470414 h 502127"/>
                <a:gd name="connsiteX19" fmla="*/ 454557 w 471038"/>
                <a:gd name="connsiteY19" fmla="*/ 465129 h 502127"/>
                <a:gd name="connsiteX20" fmla="*/ 470414 w 471038"/>
                <a:gd name="connsiteY20" fmla="*/ 443986 h 502127"/>
                <a:gd name="connsiteX21" fmla="*/ 459843 w 471038"/>
                <a:gd name="connsiteY21" fmla="*/ 301277 h 502127"/>
                <a:gd name="connsiteX22" fmla="*/ 454557 w 471038"/>
                <a:gd name="connsiteY22" fmla="*/ 280134 h 502127"/>
                <a:gd name="connsiteX23" fmla="*/ 438700 w 471038"/>
                <a:gd name="connsiteY23" fmla="*/ 237850 h 502127"/>
                <a:gd name="connsiteX24" fmla="*/ 428129 w 471038"/>
                <a:gd name="connsiteY24" fmla="*/ 132139 h 502127"/>
                <a:gd name="connsiteX25" fmla="*/ 412273 w 471038"/>
                <a:gd name="connsiteY25" fmla="*/ 100426 h 502127"/>
                <a:gd name="connsiteX26" fmla="*/ 396416 w 471038"/>
                <a:gd name="connsiteY26" fmla="*/ 84569 h 502127"/>
                <a:gd name="connsiteX27" fmla="*/ 380559 w 471038"/>
                <a:gd name="connsiteY27" fmla="*/ 63427 h 502127"/>
                <a:gd name="connsiteX28" fmla="*/ 364703 w 471038"/>
                <a:gd name="connsiteY28" fmla="*/ 47570 h 502127"/>
                <a:gd name="connsiteX29" fmla="*/ 343560 w 471038"/>
                <a:gd name="connsiteY29" fmla="*/ 21142 h 502127"/>
                <a:gd name="connsiteX30" fmla="*/ 285419 w 471038"/>
                <a:gd name="connsiteY30" fmla="*/ 26428 h 502127"/>
                <a:gd name="connsiteX31" fmla="*/ 243135 w 471038"/>
                <a:gd name="connsiteY31" fmla="*/ 47570 h 502127"/>
                <a:gd name="connsiteX32" fmla="*/ 221993 w 471038"/>
                <a:gd name="connsiteY32" fmla="*/ 52856 h 502127"/>
                <a:gd name="connsiteX33" fmla="*/ 190280 w 471038"/>
                <a:gd name="connsiteY33" fmla="*/ 63427 h 502127"/>
                <a:gd name="connsiteX34" fmla="*/ 137424 w 471038"/>
                <a:gd name="connsiteY34" fmla="*/ 68712 h 502127"/>
                <a:gd name="connsiteX35" fmla="*/ 121567 w 471038"/>
                <a:gd name="connsiteY35" fmla="*/ 63427 h 502127"/>
                <a:gd name="connsiteX36" fmla="*/ 105711 w 471038"/>
                <a:gd name="connsiteY36" fmla="*/ 52856 h 502127"/>
                <a:gd name="connsiteX37" fmla="*/ 52855 w 471038"/>
                <a:gd name="connsiteY37" fmla="*/ 42285 h 502127"/>
                <a:gd name="connsiteX38" fmla="*/ 31713 w 471038"/>
                <a:gd name="connsiteY38" fmla="*/ 36999 h 502127"/>
                <a:gd name="connsiteX39" fmla="*/ 21142 w 471038"/>
                <a:gd name="connsiteY39" fmla="*/ 0 h 50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1038" h="502127">
                  <a:moveTo>
                    <a:pt x="21142" y="0"/>
                  </a:moveTo>
                  <a:lnTo>
                    <a:pt x="21142" y="0"/>
                  </a:lnTo>
                  <a:cubicBezTo>
                    <a:pt x="22904" y="17619"/>
                    <a:pt x="27690" y="35194"/>
                    <a:pt x="26428" y="52856"/>
                  </a:cubicBezTo>
                  <a:cubicBezTo>
                    <a:pt x="25867" y="60715"/>
                    <a:pt x="16171" y="66125"/>
                    <a:pt x="15856" y="73998"/>
                  </a:cubicBezTo>
                  <a:cubicBezTo>
                    <a:pt x="14375" y="111009"/>
                    <a:pt x="19380" y="147995"/>
                    <a:pt x="21142" y="184994"/>
                  </a:cubicBezTo>
                  <a:cubicBezTo>
                    <a:pt x="17420" y="211046"/>
                    <a:pt x="17366" y="220483"/>
                    <a:pt x="10571" y="243135"/>
                  </a:cubicBezTo>
                  <a:cubicBezTo>
                    <a:pt x="7369" y="253808"/>
                    <a:pt x="0" y="274849"/>
                    <a:pt x="0" y="274849"/>
                  </a:cubicBezTo>
                  <a:cubicBezTo>
                    <a:pt x="3524" y="290706"/>
                    <a:pt x="6631" y="306660"/>
                    <a:pt x="10571" y="322419"/>
                  </a:cubicBezTo>
                  <a:cubicBezTo>
                    <a:pt x="11922" y="327824"/>
                    <a:pt x="13150" y="333405"/>
                    <a:pt x="15856" y="338275"/>
                  </a:cubicBezTo>
                  <a:cubicBezTo>
                    <a:pt x="22026" y="349381"/>
                    <a:pt x="26428" y="362941"/>
                    <a:pt x="36999" y="369989"/>
                  </a:cubicBezTo>
                  <a:lnTo>
                    <a:pt x="52855" y="380560"/>
                  </a:lnTo>
                  <a:cubicBezTo>
                    <a:pt x="58544" y="391938"/>
                    <a:pt x="65282" y="407599"/>
                    <a:pt x="73997" y="417559"/>
                  </a:cubicBezTo>
                  <a:cubicBezTo>
                    <a:pt x="82201" y="426935"/>
                    <a:pt x="100425" y="443986"/>
                    <a:pt x="100425" y="443986"/>
                  </a:cubicBezTo>
                  <a:cubicBezTo>
                    <a:pt x="104571" y="452278"/>
                    <a:pt x="114095" y="473513"/>
                    <a:pt x="121567" y="480985"/>
                  </a:cubicBezTo>
                  <a:cubicBezTo>
                    <a:pt x="126059" y="485477"/>
                    <a:pt x="131742" y="488715"/>
                    <a:pt x="137424" y="491556"/>
                  </a:cubicBezTo>
                  <a:cubicBezTo>
                    <a:pt x="157763" y="501725"/>
                    <a:pt x="196559" y="500776"/>
                    <a:pt x="211422" y="502127"/>
                  </a:cubicBezTo>
                  <a:cubicBezTo>
                    <a:pt x="259755" y="500113"/>
                    <a:pt x="319125" y="502859"/>
                    <a:pt x="369988" y="491556"/>
                  </a:cubicBezTo>
                  <a:cubicBezTo>
                    <a:pt x="375427" y="490347"/>
                    <a:pt x="380488" y="487802"/>
                    <a:pt x="385845" y="486271"/>
                  </a:cubicBezTo>
                  <a:cubicBezTo>
                    <a:pt x="441755" y="470297"/>
                    <a:pt x="363346" y="495531"/>
                    <a:pt x="438700" y="470414"/>
                  </a:cubicBezTo>
                  <a:lnTo>
                    <a:pt x="454557" y="465129"/>
                  </a:lnTo>
                  <a:cubicBezTo>
                    <a:pt x="459843" y="458081"/>
                    <a:pt x="470130" y="452791"/>
                    <a:pt x="470414" y="443986"/>
                  </a:cubicBezTo>
                  <a:cubicBezTo>
                    <a:pt x="471952" y="396311"/>
                    <a:pt x="471412" y="347553"/>
                    <a:pt x="459843" y="301277"/>
                  </a:cubicBezTo>
                  <a:cubicBezTo>
                    <a:pt x="458081" y="294229"/>
                    <a:pt x="457108" y="286936"/>
                    <a:pt x="454557" y="280134"/>
                  </a:cubicBezTo>
                  <a:cubicBezTo>
                    <a:pt x="433826" y="224851"/>
                    <a:pt x="452269" y="292122"/>
                    <a:pt x="438700" y="237850"/>
                  </a:cubicBezTo>
                  <a:cubicBezTo>
                    <a:pt x="435176" y="202613"/>
                    <a:pt x="439326" y="165735"/>
                    <a:pt x="428129" y="132139"/>
                  </a:cubicBezTo>
                  <a:cubicBezTo>
                    <a:pt x="422832" y="116246"/>
                    <a:pt x="423658" y="114088"/>
                    <a:pt x="412273" y="100426"/>
                  </a:cubicBezTo>
                  <a:cubicBezTo>
                    <a:pt x="407488" y="94684"/>
                    <a:pt x="401281" y="90244"/>
                    <a:pt x="396416" y="84569"/>
                  </a:cubicBezTo>
                  <a:cubicBezTo>
                    <a:pt x="390683" y="77881"/>
                    <a:pt x="386292" y="70116"/>
                    <a:pt x="380559" y="63427"/>
                  </a:cubicBezTo>
                  <a:cubicBezTo>
                    <a:pt x="375694" y="57752"/>
                    <a:pt x="369488" y="53312"/>
                    <a:pt x="364703" y="47570"/>
                  </a:cubicBezTo>
                  <a:cubicBezTo>
                    <a:pt x="331371" y="7571"/>
                    <a:pt x="374312" y="51894"/>
                    <a:pt x="343560" y="21142"/>
                  </a:cubicBezTo>
                  <a:cubicBezTo>
                    <a:pt x="324180" y="22904"/>
                    <a:pt x="304239" y="21475"/>
                    <a:pt x="285419" y="26428"/>
                  </a:cubicBezTo>
                  <a:cubicBezTo>
                    <a:pt x="270180" y="30438"/>
                    <a:pt x="258423" y="43748"/>
                    <a:pt x="243135" y="47570"/>
                  </a:cubicBezTo>
                  <a:cubicBezTo>
                    <a:pt x="236088" y="49332"/>
                    <a:pt x="228951" y="50769"/>
                    <a:pt x="221993" y="52856"/>
                  </a:cubicBezTo>
                  <a:cubicBezTo>
                    <a:pt x="211320" y="56058"/>
                    <a:pt x="201368" y="62318"/>
                    <a:pt x="190280" y="63427"/>
                  </a:cubicBezTo>
                  <a:lnTo>
                    <a:pt x="137424" y="68712"/>
                  </a:lnTo>
                  <a:cubicBezTo>
                    <a:pt x="132138" y="66950"/>
                    <a:pt x="126550" y="65919"/>
                    <a:pt x="121567" y="63427"/>
                  </a:cubicBezTo>
                  <a:cubicBezTo>
                    <a:pt x="115885" y="60586"/>
                    <a:pt x="111782" y="54724"/>
                    <a:pt x="105711" y="52856"/>
                  </a:cubicBezTo>
                  <a:cubicBezTo>
                    <a:pt x="88538" y="47572"/>
                    <a:pt x="70286" y="46643"/>
                    <a:pt x="52855" y="42285"/>
                  </a:cubicBezTo>
                  <a:cubicBezTo>
                    <a:pt x="45808" y="40523"/>
                    <a:pt x="38878" y="38193"/>
                    <a:pt x="31713" y="36999"/>
                  </a:cubicBezTo>
                  <a:cubicBezTo>
                    <a:pt x="28237" y="36420"/>
                    <a:pt x="22904" y="6166"/>
                    <a:pt x="21142" y="0"/>
                  </a:cubicBezTo>
                  <a:close/>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759622" y="5232694"/>
            <a:ext cx="1850978" cy="1168669"/>
            <a:chOff x="6988222" y="5232694"/>
            <a:chExt cx="1850978" cy="1168669"/>
          </a:xfrm>
        </p:grpSpPr>
        <p:sp>
          <p:nvSpPr>
            <p:cNvPr id="7" name="Freeform 6"/>
            <p:cNvSpPr/>
            <p:nvPr/>
          </p:nvSpPr>
          <p:spPr>
            <a:xfrm>
              <a:off x="6988222" y="6094238"/>
              <a:ext cx="159589" cy="174549"/>
            </a:xfrm>
            <a:custGeom>
              <a:avLst/>
              <a:gdLst>
                <a:gd name="connsiteX0" fmla="*/ 32613 w 159589"/>
                <a:gd name="connsiteY0" fmla="*/ 0 h 174549"/>
                <a:gd name="connsiteX1" fmla="*/ 32613 w 159589"/>
                <a:gd name="connsiteY1" fmla="*/ 0 h 174549"/>
                <a:gd name="connsiteX2" fmla="*/ 899 w 159589"/>
                <a:gd name="connsiteY2" fmla="*/ 31713 h 174549"/>
                <a:gd name="connsiteX3" fmla="*/ 6185 w 159589"/>
                <a:gd name="connsiteY3" fmla="*/ 58141 h 174549"/>
                <a:gd name="connsiteX4" fmla="*/ 899 w 159589"/>
                <a:gd name="connsiteY4" fmla="*/ 95140 h 174549"/>
                <a:gd name="connsiteX5" fmla="*/ 11471 w 159589"/>
                <a:gd name="connsiteY5" fmla="*/ 126853 h 174549"/>
                <a:gd name="connsiteX6" fmla="*/ 43184 w 159589"/>
                <a:gd name="connsiteY6" fmla="*/ 137424 h 174549"/>
                <a:gd name="connsiteX7" fmla="*/ 53755 w 159589"/>
                <a:gd name="connsiteY7" fmla="*/ 147996 h 174549"/>
                <a:gd name="connsiteX8" fmla="*/ 96039 w 159589"/>
                <a:gd name="connsiteY8" fmla="*/ 158567 h 174549"/>
                <a:gd name="connsiteX9" fmla="*/ 111896 w 159589"/>
                <a:gd name="connsiteY9" fmla="*/ 163852 h 174549"/>
                <a:gd name="connsiteX10" fmla="*/ 127753 w 159589"/>
                <a:gd name="connsiteY10" fmla="*/ 174423 h 174549"/>
                <a:gd name="connsiteX11" fmla="*/ 138324 w 159589"/>
                <a:gd name="connsiteY11" fmla="*/ 158567 h 174549"/>
                <a:gd name="connsiteX12" fmla="*/ 154180 w 159589"/>
                <a:gd name="connsiteY12" fmla="*/ 147996 h 174549"/>
                <a:gd name="connsiteX13" fmla="*/ 159466 w 159589"/>
                <a:gd name="connsiteY13" fmla="*/ 132139 h 174549"/>
                <a:gd name="connsiteX14" fmla="*/ 148895 w 159589"/>
                <a:gd name="connsiteY14" fmla="*/ 116282 h 174549"/>
                <a:gd name="connsiteX15" fmla="*/ 127753 w 159589"/>
                <a:gd name="connsiteY15" fmla="*/ 89854 h 174549"/>
                <a:gd name="connsiteX16" fmla="*/ 117182 w 159589"/>
                <a:gd name="connsiteY16" fmla="*/ 73998 h 174549"/>
                <a:gd name="connsiteX17" fmla="*/ 90754 w 159589"/>
                <a:gd name="connsiteY17" fmla="*/ 47570 h 174549"/>
                <a:gd name="connsiteX18" fmla="*/ 85468 w 159589"/>
                <a:gd name="connsiteY18" fmla="*/ 31713 h 174549"/>
                <a:gd name="connsiteX19" fmla="*/ 69612 w 159589"/>
                <a:gd name="connsiteY19" fmla="*/ 26428 h 174549"/>
                <a:gd name="connsiteX20" fmla="*/ 37898 w 159589"/>
                <a:gd name="connsiteY20" fmla="*/ 21142 h 174549"/>
                <a:gd name="connsiteX21" fmla="*/ 32613 w 159589"/>
                <a:gd name="connsiteY21" fmla="*/ 0 h 17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589" h="174549">
                  <a:moveTo>
                    <a:pt x="32613" y="0"/>
                  </a:moveTo>
                  <a:lnTo>
                    <a:pt x="32613" y="0"/>
                  </a:lnTo>
                  <a:cubicBezTo>
                    <a:pt x="22042" y="10571"/>
                    <a:pt x="7085" y="18103"/>
                    <a:pt x="899" y="31713"/>
                  </a:cubicBezTo>
                  <a:cubicBezTo>
                    <a:pt x="-2819" y="39892"/>
                    <a:pt x="6185" y="49157"/>
                    <a:pt x="6185" y="58141"/>
                  </a:cubicBezTo>
                  <a:cubicBezTo>
                    <a:pt x="6185" y="70599"/>
                    <a:pt x="2661" y="82807"/>
                    <a:pt x="899" y="95140"/>
                  </a:cubicBezTo>
                  <a:cubicBezTo>
                    <a:pt x="4423" y="105711"/>
                    <a:pt x="900" y="123329"/>
                    <a:pt x="11471" y="126853"/>
                  </a:cubicBezTo>
                  <a:lnTo>
                    <a:pt x="43184" y="137424"/>
                  </a:lnTo>
                  <a:cubicBezTo>
                    <a:pt x="46708" y="140948"/>
                    <a:pt x="49482" y="145432"/>
                    <a:pt x="53755" y="147996"/>
                  </a:cubicBezTo>
                  <a:cubicBezTo>
                    <a:pt x="62381" y="153171"/>
                    <a:pt x="89550" y="156945"/>
                    <a:pt x="96039" y="158567"/>
                  </a:cubicBezTo>
                  <a:cubicBezTo>
                    <a:pt x="101444" y="159918"/>
                    <a:pt x="106610" y="162090"/>
                    <a:pt x="111896" y="163852"/>
                  </a:cubicBezTo>
                  <a:cubicBezTo>
                    <a:pt x="117182" y="167376"/>
                    <a:pt x="121524" y="175669"/>
                    <a:pt x="127753" y="174423"/>
                  </a:cubicBezTo>
                  <a:cubicBezTo>
                    <a:pt x="133982" y="173177"/>
                    <a:pt x="133832" y="163059"/>
                    <a:pt x="138324" y="158567"/>
                  </a:cubicBezTo>
                  <a:cubicBezTo>
                    <a:pt x="142816" y="154075"/>
                    <a:pt x="148895" y="151520"/>
                    <a:pt x="154180" y="147996"/>
                  </a:cubicBezTo>
                  <a:cubicBezTo>
                    <a:pt x="155942" y="142710"/>
                    <a:pt x="160382" y="137635"/>
                    <a:pt x="159466" y="132139"/>
                  </a:cubicBezTo>
                  <a:cubicBezTo>
                    <a:pt x="158422" y="125873"/>
                    <a:pt x="151736" y="121964"/>
                    <a:pt x="148895" y="116282"/>
                  </a:cubicBezTo>
                  <a:cubicBezTo>
                    <a:pt x="136130" y="90752"/>
                    <a:pt x="154482" y="107675"/>
                    <a:pt x="127753" y="89854"/>
                  </a:cubicBezTo>
                  <a:cubicBezTo>
                    <a:pt x="124229" y="84569"/>
                    <a:pt x="121365" y="78779"/>
                    <a:pt x="117182" y="73998"/>
                  </a:cubicBezTo>
                  <a:cubicBezTo>
                    <a:pt x="108978" y="64622"/>
                    <a:pt x="90754" y="47570"/>
                    <a:pt x="90754" y="47570"/>
                  </a:cubicBezTo>
                  <a:cubicBezTo>
                    <a:pt x="88992" y="42284"/>
                    <a:pt x="89408" y="35653"/>
                    <a:pt x="85468" y="31713"/>
                  </a:cubicBezTo>
                  <a:cubicBezTo>
                    <a:pt x="81529" y="27774"/>
                    <a:pt x="75051" y="27637"/>
                    <a:pt x="69612" y="26428"/>
                  </a:cubicBezTo>
                  <a:cubicBezTo>
                    <a:pt x="59150" y="24103"/>
                    <a:pt x="47933" y="24905"/>
                    <a:pt x="37898" y="21142"/>
                  </a:cubicBezTo>
                  <a:cubicBezTo>
                    <a:pt x="33232" y="19392"/>
                    <a:pt x="33494" y="3524"/>
                    <a:pt x="32613" y="0"/>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094832" y="6321517"/>
              <a:ext cx="190403" cy="79846"/>
            </a:xfrm>
            <a:custGeom>
              <a:avLst/>
              <a:gdLst>
                <a:gd name="connsiteX0" fmla="*/ 0 w 190403"/>
                <a:gd name="connsiteY0" fmla="*/ 0 h 79846"/>
                <a:gd name="connsiteX1" fmla="*/ 0 w 190403"/>
                <a:gd name="connsiteY1" fmla="*/ 0 h 79846"/>
                <a:gd name="connsiteX2" fmla="*/ 26428 w 190403"/>
                <a:gd name="connsiteY2" fmla="*/ 36999 h 79846"/>
                <a:gd name="connsiteX3" fmla="*/ 31714 w 190403"/>
                <a:gd name="connsiteY3" fmla="*/ 52855 h 79846"/>
                <a:gd name="connsiteX4" fmla="*/ 47570 w 190403"/>
                <a:gd name="connsiteY4" fmla="*/ 58141 h 79846"/>
                <a:gd name="connsiteX5" fmla="*/ 58141 w 190403"/>
                <a:gd name="connsiteY5" fmla="*/ 73997 h 79846"/>
                <a:gd name="connsiteX6" fmla="*/ 184995 w 190403"/>
                <a:gd name="connsiteY6" fmla="*/ 73997 h 79846"/>
                <a:gd name="connsiteX7" fmla="*/ 190280 w 190403"/>
                <a:gd name="connsiteY7" fmla="*/ 58141 h 79846"/>
                <a:gd name="connsiteX8" fmla="*/ 179709 w 190403"/>
                <a:gd name="connsiteY8" fmla="*/ 42284 h 79846"/>
                <a:gd name="connsiteX9" fmla="*/ 137425 w 190403"/>
                <a:gd name="connsiteY9" fmla="*/ 26428 h 79846"/>
                <a:gd name="connsiteX10" fmla="*/ 73998 w 190403"/>
                <a:gd name="connsiteY10" fmla="*/ 26428 h 79846"/>
                <a:gd name="connsiteX11" fmla="*/ 42285 w 190403"/>
                <a:gd name="connsiteY11" fmla="*/ 15856 h 79846"/>
                <a:gd name="connsiteX12" fmla="*/ 0 w 190403"/>
                <a:gd name="connsiteY12" fmla="*/ 0 h 7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03" h="79846">
                  <a:moveTo>
                    <a:pt x="0" y="0"/>
                  </a:moveTo>
                  <a:lnTo>
                    <a:pt x="0" y="0"/>
                  </a:lnTo>
                  <a:cubicBezTo>
                    <a:pt x="8809" y="12333"/>
                    <a:pt x="18630" y="24003"/>
                    <a:pt x="26428" y="36999"/>
                  </a:cubicBezTo>
                  <a:cubicBezTo>
                    <a:pt x="29294" y="41776"/>
                    <a:pt x="27774" y="48915"/>
                    <a:pt x="31714" y="52855"/>
                  </a:cubicBezTo>
                  <a:cubicBezTo>
                    <a:pt x="35654" y="56795"/>
                    <a:pt x="42285" y="56379"/>
                    <a:pt x="47570" y="58141"/>
                  </a:cubicBezTo>
                  <a:cubicBezTo>
                    <a:pt x="51094" y="63426"/>
                    <a:pt x="52003" y="72360"/>
                    <a:pt x="58141" y="73997"/>
                  </a:cubicBezTo>
                  <a:cubicBezTo>
                    <a:pt x="99502" y="85026"/>
                    <a:pt x="143584" y="77762"/>
                    <a:pt x="184995" y="73997"/>
                  </a:cubicBezTo>
                  <a:cubicBezTo>
                    <a:pt x="186757" y="68712"/>
                    <a:pt x="191196" y="63636"/>
                    <a:pt x="190280" y="58141"/>
                  </a:cubicBezTo>
                  <a:cubicBezTo>
                    <a:pt x="189236" y="51875"/>
                    <a:pt x="184201" y="46776"/>
                    <a:pt x="179709" y="42284"/>
                  </a:cubicBezTo>
                  <a:cubicBezTo>
                    <a:pt x="166099" y="28674"/>
                    <a:pt x="156333" y="30209"/>
                    <a:pt x="137425" y="26428"/>
                  </a:cubicBezTo>
                  <a:cubicBezTo>
                    <a:pt x="105536" y="32805"/>
                    <a:pt x="110522" y="34857"/>
                    <a:pt x="73998" y="26428"/>
                  </a:cubicBezTo>
                  <a:cubicBezTo>
                    <a:pt x="63140" y="23922"/>
                    <a:pt x="53428" y="15856"/>
                    <a:pt x="42285" y="15856"/>
                  </a:cubicBezTo>
                  <a:lnTo>
                    <a:pt x="0" y="0"/>
                  </a:ln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670866" y="5700662"/>
              <a:ext cx="148087" cy="235010"/>
            </a:xfrm>
            <a:custGeom>
              <a:avLst/>
              <a:gdLst>
                <a:gd name="connsiteX0" fmla="*/ 21233 w 148087"/>
                <a:gd name="connsiteY0" fmla="*/ 44730 h 235010"/>
                <a:gd name="connsiteX1" fmla="*/ 21233 w 148087"/>
                <a:gd name="connsiteY1" fmla="*/ 44730 h 235010"/>
                <a:gd name="connsiteX2" fmla="*/ 5377 w 148087"/>
                <a:gd name="connsiteY2" fmla="*/ 87014 h 235010"/>
                <a:gd name="connsiteX3" fmla="*/ 91 w 148087"/>
                <a:gd name="connsiteY3" fmla="*/ 108156 h 235010"/>
                <a:gd name="connsiteX4" fmla="*/ 10662 w 148087"/>
                <a:gd name="connsiteY4" fmla="*/ 139870 h 235010"/>
                <a:gd name="connsiteX5" fmla="*/ 15948 w 148087"/>
                <a:gd name="connsiteY5" fmla="*/ 155726 h 235010"/>
                <a:gd name="connsiteX6" fmla="*/ 47661 w 148087"/>
                <a:gd name="connsiteY6" fmla="*/ 198011 h 235010"/>
                <a:gd name="connsiteX7" fmla="*/ 58232 w 148087"/>
                <a:gd name="connsiteY7" fmla="*/ 235010 h 235010"/>
                <a:gd name="connsiteX8" fmla="*/ 84660 w 148087"/>
                <a:gd name="connsiteY8" fmla="*/ 229724 h 235010"/>
                <a:gd name="connsiteX9" fmla="*/ 126944 w 148087"/>
                <a:gd name="connsiteY9" fmla="*/ 192725 h 235010"/>
                <a:gd name="connsiteX10" fmla="*/ 142801 w 148087"/>
                <a:gd name="connsiteY10" fmla="*/ 182154 h 235010"/>
                <a:gd name="connsiteX11" fmla="*/ 148087 w 148087"/>
                <a:gd name="connsiteY11" fmla="*/ 166298 h 235010"/>
                <a:gd name="connsiteX12" fmla="*/ 142801 w 148087"/>
                <a:gd name="connsiteY12" fmla="*/ 145155 h 235010"/>
                <a:gd name="connsiteX13" fmla="*/ 111088 w 148087"/>
                <a:gd name="connsiteY13" fmla="*/ 129299 h 235010"/>
                <a:gd name="connsiteX14" fmla="*/ 68803 w 148087"/>
                <a:gd name="connsiteY14" fmla="*/ 97585 h 235010"/>
                <a:gd name="connsiteX15" fmla="*/ 63518 w 148087"/>
                <a:gd name="connsiteY15" fmla="*/ 81729 h 235010"/>
                <a:gd name="connsiteX16" fmla="*/ 74089 w 148087"/>
                <a:gd name="connsiteY16" fmla="*/ 50015 h 235010"/>
                <a:gd name="connsiteX17" fmla="*/ 84660 w 148087"/>
                <a:gd name="connsiteY17" fmla="*/ 7731 h 235010"/>
                <a:gd name="connsiteX18" fmla="*/ 21233 w 148087"/>
                <a:gd name="connsiteY18" fmla="*/ 7731 h 235010"/>
                <a:gd name="connsiteX19" fmla="*/ 10662 w 148087"/>
                <a:gd name="connsiteY19" fmla="*/ 23588 h 235010"/>
                <a:gd name="connsiteX20" fmla="*/ 5377 w 148087"/>
                <a:gd name="connsiteY20" fmla="*/ 39444 h 235010"/>
                <a:gd name="connsiteX21" fmla="*/ 10662 w 148087"/>
                <a:gd name="connsiteY21" fmla="*/ 55301 h 235010"/>
                <a:gd name="connsiteX22" fmla="*/ 21233 w 148087"/>
                <a:gd name="connsiteY22" fmla="*/ 44730 h 23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087" h="235010">
                  <a:moveTo>
                    <a:pt x="21233" y="44730"/>
                  </a:moveTo>
                  <a:lnTo>
                    <a:pt x="21233" y="44730"/>
                  </a:lnTo>
                  <a:cubicBezTo>
                    <a:pt x="15948" y="58825"/>
                    <a:pt x="10137" y="72733"/>
                    <a:pt x="5377" y="87014"/>
                  </a:cubicBezTo>
                  <a:cubicBezTo>
                    <a:pt x="3080" y="93905"/>
                    <a:pt x="-632" y="100928"/>
                    <a:pt x="91" y="108156"/>
                  </a:cubicBezTo>
                  <a:cubicBezTo>
                    <a:pt x="1200" y="119244"/>
                    <a:pt x="7138" y="129299"/>
                    <a:pt x="10662" y="139870"/>
                  </a:cubicBezTo>
                  <a:cubicBezTo>
                    <a:pt x="12424" y="145155"/>
                    <a:pt x="12009" y="151786"/>
                    <a:pt x="15948" y="155726"/>
                  </a:cubicBezTo>
                  <a:cubicBezTo>
                    <a:pt x="28469" y="168249"/>
                    <a:pt x="41684" y="180083"/>
                    <a:pt x="47661" y="198011"/>
                  </a:cubicBezTo>
                  <a:cubicBezTo>
                    <a:pt x="55244" y="220759"/>
                    <a:pt x="51596" y="208462"/>
                    <a:pt x="58232" y="235010"/>
                  </a:cubicBezTo>
                  <a:cubicBezTo>
                    <a:pt x="67041" y="233248"/>
                    <a:pt x="77569" y="235240"/>
                    <a:pt x="84660" y="229724"/>
                  </a:cubicBezTo>
                  <a:cubicBezTo>
                    <a:pt x="144278" y="183354"/>
                    <a:pt x="73781" y="206017"/>
                    <a:pt x="126944" y="192725"/>
                  </a:cubicBezTo>
                  <a:cubicBezTo>
                    <a:pt x="132230" y="189201"/>
                    <a:pt x="138832" y="187114"/>
                    <a:pt x="142801" y="182154"/>
                  </a:cubicBezTo>
                  <a:cubicBezTo>
                    <a:pt x="146282" y="177804"/>
                    <a:pt x="148087" y="171869"/>
                    <a:pt x="148087" y="166298"/>
                  </a:cubicBezTo>
                  <a:cubicBezTo>
                    <a:pt x="148087" y="159033"/>
                    <a:pt x="146831" y="151199"/>
                    <a:pt x="142801" y="145155"/>
                  </a:cubicBezTo>
                  <a:cubicBezTo>
                    <a:pt x="136946" y="136373"/>
                    <a:pt x="120133" y="132314"/>
                    <a:pt x="111088" y="129299"/>
                  </a:cubicBezTo>
                  <a:cubicBezTo>
                    <a:pt x="75229" y="105392"/>
                    <a:pt x="88359" y="117139"/>
                    <a:pt x="68803" y="97585"/>
                  </a:cubicBezTo>
                  <a:cubicBezTo>
                    <a:pt x="67041" y="92300"/>
                    <a:pt x="62903" y="87266"/>
                    <a:pt x="63518" y="81729"/>
                  </a:cubicBezTo>
                  <a:cubicBezTo>
                    <a:pt x="64749" y="70654"/>
                    <a:pt x="70565" y="60586"/>
                    <a:pt x="74089" y="50015"/>
                  </a:cubicBezTo>
                  <a:cubicBezTo>
                    <a:pt x="82218" y="25630"/>
                    <a:pt x="78280" y="39632"/>
                    <a:pt x="84660" y="7731"/>
                  </a:cubicBezTo>
                  <a:cubicBezTo>
                    <a:pt x="60388" y="-359"/>
                    <a:pt x="55097" y="-4583"/>
                    <a:pt x="21233" y="7731"/>
                  </a:cubicBezTo>
                  <a:cubicBezTo>
                    <a:pt x="15263" y="9902"/>
                    <a:pt x="14186" y="18302"/>
                    <a:pt x="10662" y="23588"/>
                  </a:cubicBezTo>
                  <a:cubicBezTo>
                    <a:pt x="8900" y="28873"/>
                    <a:pt x="5377" y="33873"/>
                    <a:pt x="5377" y="39444"/>
                  </a:cubicBezTo>
                  <a:cubicBezTo>
                    <a:pt x="5377" y="45016"/>
                    <a:pt x="12731" y="50128"/>
                    <a:pt x="10662" y="55301"/>
                  </a:cubicBezTo>
                  <a:cubicBezTo>
                    <a:pt x="5261" y="68804"/>
                    <a:pt x="19471" y="46492"/>
                    <a:pt x="21233" y="4473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226971" y="5348976"/>
              <a:ext cx="512698" cy="317133"/>
            </a:xfrm>
            <a:custGeom>
              <a:avLst/>
              <a:gdLst>
                <a:gd name="connsiteX0" fmla="*/ 0 w 512698"/>
                <a:gd name="connsiteY0" fmla="*/ 200851 h 317133"/>
                <a:gd name="connsiteX1" fmla="*/ 0 w 512698"/>
                <a:gd name="connsiteY1" fmla="*/ 200851 h 317133"/>
                <a:gd name="connsiteX2" fmla="*/ 26428 w 512698"/>
                <a:gd name="connsiteY2" fmla="*/ 237849 h 317133"/>
                <a:gd name="connsiteX3" fmla="*/ 42285 w 512698"/>
                <a:gd name="connsiteY3" fmla="*/ 243135 h 317133"/>
                <a:gd name="connsiteX4" fmla="*/ 58141 w 512698"/>
                <a:gd name="connsiteY4" fmla="*/ 258992 h 317133"/>
                <a:gd name="connsiteX5" fmla="*/ 95140 w 512698"/>
                <a:gd name="connsiteY5" fmla="*/ 274848 h 317133"/>
                <a:gd name="connsiteX6" fmla="*/ 100426 w 512698"/>
                <a:gd name="connsiteY6" fmla="*/ 290705 h 317133"/>
                <a:gd name="connsiteX7" fmla="*/ 137424 w 512698"/>
                <a:gd name="connsiteY7" fmla="*/ 317133 h 317133"/>
                <a:gd name="connsiteX8" fmla="*/ 269563 w 512698"/>
                <a:gd name="connsiteY8" fmla="*/ 311847 h 317133"/>
                <a:gd name="connsiteX9" fmla="*/ 306562 w 512698"/>
                <a:gd name="connsiteY9" fmla="*/ 306562 h 317133"/>
                <a:gd name="connsiteX10" fmla="*/ 322419 w 512698"/>
                <a:gd name="connsiteY10" fmla="*/ 295990 h 317133"/>
                <a:gd name="connsiteX11" fmla="*/ 348846 w 512698"/>
                <a:gd name="connsiteY11" fmla="*/ 290705 h 317133"/>
                <a:gd name="connsiteX12" fmla="*/ 396416 w 512698"/>
                <a:gd name="connsiteY12" fmla="*/ 280134 h 317133"/>
                <a:gd name="connsiteX13" fmla="*/ 412273 w 512698"/>
                <a:gd name="connsiteY13" fmla="*/ 269563 h 317133"/>
                <a:gd name="connsiteX14" fmla="*/ 438701 w 512698"/>
                <a:gd name="connsiteY14" fmla="*/ 243135 h 317133"/>
                <a:gd name="connsiteX15" fmla="*/ 465128 w 512698"/>
                <a:gd name="connsiteY15" fmla="*/ 237849 h 317133"/>
                <a:gd name="connsiteX16" fmla="*/ 475700 w 512698"/>
                <a:gd name="connsiteY16" fmla="*/ 221993 h 317133"/>
                <a:gd name="connsiteX17" fmla="*/ 480985 w 512698"/>
                <a:gd name="connsiteY17" fmla="*/ 179708 h 317133"/>
                <a:gd name="connsiteX18" fmla="*/ 496842 w 512698"/>
                <a:gd name="connsiteY18" fmla="*/ 169137 h 317133"/>
                <a:gd name="connsiteX19" fmla="*/ 512698 w 512698"/>
                <a:gd name="connsiteY19" fmla="*/ 137424 h 317133"/>
                <a:gd name="connsiteX20" fmla="*/ 502127 w 512698"/>
                <a:gd name="connsiteY20" fmla="*/ 95140 h 317133"/>
                <a:gd name="connsiteX21" fmla="*/ 496842 w 512698"/>
                <a:gd name="connsiteY21" fmla="*/ 26427 h 317133"/>
                <a:gd name="connsiteX22" fmla="*/ 475700 w 512698"/>
                <a:gd name="connsiteY22" fmla="*/ 10571 h 317133"/>
                <a:gd name="connsiteX23" fmla="*/ 443986 w 512698"/>
                <a:gd name="connsiteY23" fmla="*/ 0 h 317133"/>
                <a:gd name="connsiteX24" fmla="*/ 422844 w 512698"/>
                <a:gd name="connsiteY24" fmla="*/ 5285 h 317133"/>
                <a:gd name="connsiteX25" fmla="*/ 375274 w 512698"/>
                <a:gd name="connsiteY25" fmla="*/ 10571 h 317133"/>
                <a:gd name="connsiteX26" fmla="*/ 359417 w 512698"/>
                <a:gd name="connsiteY26" fmla="*/ 42284 h 317133"/>
                <a:gd name="connsiteX27" fmla="*/ 327704 w 512698"/>
                <a:gd name="connsiteY27" fmla="*/ 58141 h 317133"/>
                <a:gd name="connsiteX28" fmla="*/ 227279 w 512698"/>
                <a:gd name="connsiteY28" fmla="*/ 79283 h 317133"/>
                <a:gd name="connsiteX29" fmla="*/ 211422 w 512698"/>
                <a:gd name="connsiteY29" fmla="*/ 89854 h 317133"/>
                <a:gd name="connsiteX30" fmla="*/ 190280 w 512698"/>
                <a:gd name="connsiteY30" fmla="*/ 105711 h 317133"/>
                <a:gd name="connsiteX31" fmla="*/ 137424 w 512698"/>
                <a:gd name="connsiteY31" fmla="*/ 121567 h 317133"/>
                <a:gd name="connsiteX32" fmla="*/ 68712 w 512698"/>
                <a:gd name="connsiteY32" fmla="*/ 137424 h 317133"/>
                <a:gd name="connsiteX33" fmla="*/ 42285 w 512698"/>
                <a:gd name="connsiteY33" fmla="*/ 142710 h 317133"/>
                <a:gd name="connsiteX34" fmla="*/ 21142 w 512698"/>
                <a:gd name="connsiteY34" fmla="*/ 169137 h 317133"/>
                <a:gd name="connsiteX35" fmla="*/ 15857 w 512698"/>
                <a:gd name="connsiteY35" fmla="*/ 184994 h 317133"/>
                <a:gd name="connsiteX36" fmla="*/ 0 w 512698"/>
                <a:gd name="connsiteY36" fmla="*/ 200851 h 3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2698" h="317133">
                  <a:moveTo>
                    <a:pt x="0" y="200851"/>
                  </a:moveTo>
                  <a:lnTo>
                    <a:pt x="0" y="200851"/>
                  </a:lnTo>
                  <a:cubicBezTo>
                    <a:pt x="8809" y="213184"/>
                    <a:pt x="15711" y="227132"/>
                    <a:pt x="26428" y="237849"/>
                  </a:cubicBezTo>
                  <a:cubicBezTo>
                    <a:pt x="30368" y="241789"/>
                    <a:pt x="37649" y="240044"/>
                    <a:pt x="42285" y="243135"/>
                  </a:cubicBezTo>
                  <a:cubicBezTo>
                    <a:pt x="48504" y="247281"/>
                    <a:pt x="52059" y="254647"/>
                    <a:pt x="58141" y="258992"/>
                  </a:cubicBezTo>
                  <a:cubicBezTo>
                    <a:pt x="69572" y="267157"/>
                    <a:pt x="82199" y="270535"/>
                    <a:pt x="95140" y="274848"/>
                  </a:cubicBezTo>
                  <a:cubicBezTo>
                    <a:pt x="96902" y="280134"/>
                    <a:pt x="97188" y="286171"/>
                    <a:pt x="100426" y="290705"/>
                  </a:cubicBezTo>
                  <a:cubicBezTo>
                    <a:pt x="116102" y="312651"/>
                    <a:pt x="117371" y="310448"/>
                    <a:pt x="137424" y="317133"/>
                  </a:cubicBezTo>
                  <a:cubicBezTo>
                    <a:pt x="181470" y="315371"/>
                    <a:pt x="225567" y="314597"/>
                    <a:pt x="269563" y="311847"/>
                  </a:cubicBezTo>
                  <a:cubicBezTo>
                    <a:pt x="281997" y="311070"/>
                    <a:pt x="294629" y="310142"/>
                    <a:pt x="306562" y="306562"/>
                  </a:cubicBezTo>
                  <a:cubicBezTo>
                    <a:pt x="312647" y="304737"/>
                    <a:pt x="316471" y="298221"/>
                    <a:pt x="322419" y="295990"/>
                  </a:cubicBezTo>
                  <a:cubicBezTo>
                    <a:pt x="330830" y="292836"/>
                    <a:pt x="340076" y="292654"/>
                    <a:pt x="348846" y="290705"/>
                  </a:cubicBezTo>
                  <a:cubicBezTo>
                    <a:pt x="416024" y="275777"/>
                    <a:pt x="316715" y="296073"/>
                    <a:pt x="396416" y="280134"/>
                  </a:cubicBezTo>
                  <a:cubicBezTo>
                    <a:pt x="401702" y="276610"/>
                    <a:pt x="407781" y="274055"/>
                    <a:pt x="412273" y="269563"/>
                  </a:cubicBezTo>
                  <a:cubicBezTo>
                    <a:pt x="427779" y="254057"/>
                    <a:pt x="416147" y="251593"/>
                    <a:pt x="438701" y="243135"/>
                  </a:cubicBezTo>
                  <a:cubicBezTo>
                    <a:pt x="447112" y="239981"/>
                    <a:pt x="456319" y="239611"/>
                    <a:pt x="465128" y="237849"/>
                  </a:cubicBezTo>
                  <a:cubicBezTo>
                    <a:pt x="468652" y="232564"/>
                    <a:pt x="474029" y="228122"/>
                    <a:pt x="475700" y="221993"/>
                  </a:cubicBezTo>
                  <a:cubicBezTo>
                    <a:pt x="479438" y="208289"/>
                    <a:pt x="475710" y="192897"/>
                    <a:pt x="480985" y="179708"/>
                  </a:cubicBezTo>
                  <a:cubicBezTo>
                    <a:pt x="483344" y="173810"/>
                    <a:pt x="491556" y="172661"/>
                    <a:pt x="496842" y="169137"/>
                  </a:cubicBezTo>
                  <a:cubicBezTo>
                    <a:pt x="502188" y="161118"/>
                    <a:pt x="512698" y="148367"/>
                    <a:pt x="512698" y="137424"/>
                  </a:cubicBezTo>
                  <a:cubicBezTo>
                    <a:pt x="512698" y="124663"/>
                    <a:pt x="506299" y="107655"/>
                    <a:pt x="502127" y="95140"/>
                  </a:cubicBezTo>
                  <a:cubicBezTo>
                    <a:pt x="500365" y="72236"/>
                    <a:pt x="503694" y="48353"/>
                    <a:pt x="496842" y="26427"/>
                  </a:cubicBezTo>
                  <a:cubicBezTo>
                    <a:pt x="494215" y="18019"/>
                    <a:pt x="483579" y="14510"/>
                    <a:pt x="475700" y="10571"/>
                  </a:cubicBezTo>
                  <a:cubicBezTo>
                    <a:pt x="465733" y="5588"/>
                    <a:pt x="443986" y="0"/>
                    <a:pt x="443986" y="0"/>
                  </a:cubicBezTo>
                  <a:cubicBezTo>
                    <a:pt x="436939" y="1762"/>
                    <a:pt x="430024" y="4180"/>
                    <a:pt x="422844" y="5285"/>
                  </a:cubicBezTo>
                  <a:cubicBezTo>
                    <a:pt x="407075" y="7711"/>
                    <a:pt x="390268" y="5119"/>
                    <a:pt x="375274" y="10571"/>
                  </a:cubicBezTo>
                  <a:cubicBezTo>
                    <a:pt x="362708" y="15140"/>
                    <a:pt x="365751" y="34366"/>
                    <a:pt x="359417" y="42284"/>
                  </a:cubicBezTo>
                  <a:cubicBezTo>
                    <a:pt x="351965" y="51599"/>
                    <a:pt x="338149" y="54659"/>
                    <a:pt x="327704" y="58141"/>
                  </a:cubicBezTo>
                  <a:cubicBezTo>
                    <a:pt x="299114" y="101024"/>
                    <a:pt x="329971" y="63879"/>
                    <a:pt x="227279" y="79283"/>
                  </a:cubicBezTo>
                  <a:cubicBezTo>
                    <a:pt x="220997" y="80225"/>
                    <a:pt x="216591" y="86162"/>
                    <a:pt x="211422" y="89854"/>
                  </a:cubicBezTo>
                  <a:cubicBezTo>
                    <a:pt x="204254" y="94974"/>
                    <a:pt x="198159" y="101771"/>
                    <a:pt x="190280" y="105711"/>
                  </a:cubicBezTo>
                  <a:cubicBezTo>
                    <a:pt x="173526" y="114088"/>
                    <a:pt x="155132" y="116508"/>
                    <a:pt x="137424" y="121567"/>
                  </a:cubicBezTo>
                  <a:cubicBezTo>
                    <a:pt x="86223" y="136196"/>
                    <a:pt x="186049" y="113956"/>
                    <a:pt x="68712" y="137424"/>
                  </a:cubicBezTo>
                  <a:lnTo>
                    <a:pt x="42285" y="142710"/>
                  </a:lnTo>
                  <a:cubicBezTo>
                    <a:pt x="32452" y="152542"/>
                    <a:pt x="27809" y="155802"/>
                    <a:pt x="21142" y="169137"/>
                  </a:cubicBezTo>
                  <a:cubicBezTo>
                    <a:pt x="18650" y="174120"/>
                    <a:pt x="17619" y="179708"/>
                    <a:pt x="15857" y="184994"/>
                  </a:cubicBezTo>
                  <a:cubicBezTo>
                    <a:pt x="36111" y="198497"/>
                    <a:pt x="2643" y="198208"/>
                    <a:pt x="0" y="200851"/>
                  </a:cubicBezTo>
                  <a:close/>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73084" y="5935672"/>
              <a:ext cx="248421" cy="171791"/>
            </a:xfrm>
            <a:custGeom>
              <a:avLst/>
              <a:gdLst>
                <a:gd name="connsiteX0" fmla="*/ 5286 w 248421"/>
                <a:gd name="connsiteY0" fmla="*/ 142710 h 171791"/>
                <a:gd name="connsiteX1" fmla="*/ 5286 w 248421"/>
                <a:gd name="connsiteY1" fmla="*/ 142710 h 171791"/>
                <a:gd name="connsiteX2" fmla="*/ 42285 w 248421"/>
                <a:gd name="connsiteY2" fmla="*/ 169137 h 171791"/>
                <a:gd name="connsiteX3" fmla="*/ 179709 w 248421"/>
                <a:gd name="connsiteY3" fmla="*/ 163852 h 171791"/>
                <a:gd name="connsiteX4" fmla="*/ 211422 w 248421"/>
                <a:gd name="connsiteY4" fmla="*/ 142710 h 171791"/>
                <a:gd name="connsiteX5" fmla="*/ 248421 w 248421"/>
                <a:gd name="connsiteY5" fmla="*/ 110996 h 171791"/>
                <a:gd name="connsiteX6" fmla="*/ 243136 w 248421"/>
                <a:gd name="connsiteY6" fmla="*/ 79283 h 171791"/>
                <a:gd name="connsiteX7" fmla="*/ 227279 w 248421"/>
                <a:gd name="connsiteY7" fmla="*/ 73997 h 171791"/>
                <a:gd name="connsiteX8" fmla="*/ 211422 w 248421"/>
                <a:gd name="connsiteY8" fmla="*/ 21142 h 171791"/>
                <a:gd name="connsiteX9" fmla="*/ 206137 w 248421"/>
                <a:gd name="connsiteY9" fmla="*/ 5285 h 171791"/>
                <a:gd name="connsiteX10" fmla="*/ 190280 w 248421"/>
                <a:gd name="connsiteY10" fmla="*/ 0 h 171791"/>
                <a:gd name="connsiteX11" fmla="*/ 153281 w 248421"/>
                <a:gd name="connsiteY11" fmla="*/ 10571 h 171791"/>
                <a:gd name="connsiteX12" fmla="*/ 147996 w 248421"/>
                <a:gd name="connsiteY12" fmla="*/ 26427 h 171791"/>
                <a:gd name="connsiteX13" fmla="*/ 137425 w 248421"/>
                <a:gd name="connsiteY13" fmla="*/ 36999 h 171791"/>
                <a:gd name="connsiteX14" fmla="*/ 116283 w 248421"/>
                <a:gd name="connsiteY14" fmla="*/ 58141 h 171791"/>
                <a:gd name="connsiteX15" fmla="*/ 105711 w 248421"/>
                <a:gd name="connsiteY15" fmla="*/ 68712 h 171791"/>
                <a:gd name="connsiteX16" fmla="*/ 52856 w 248421"/>
                <a:gd name="connsiteY16" fmla="*/ 79283 h 171791"/>
                <a:gd name="connsiteX17" fmla="*/ 10572 w 248421"/>
                <a:gd name="connsiteY17" fmla="*/ 105711 h 171791"/>
                <a:gd name="connsiteX18" fmla="*/ 0 w 248421"/>
                <a:gd name="connsiteY18" fmla="*/ 137424 h 171791"/>
                <a:gd name="connsiteX19" fmla="*/ 5286 w 248421"/>
                <a:gd name="connsiteY19" fmla="*/ 142710 h 17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21" h="171791">
                  <a:moveTo>
                    <a:pt x="5286" y="142710"/>
                  </a:moveTo>
                  <a:lnTo>
                    <a:pt x="5286" y="142710"/>
                  </a:lnTo>
                  <a:cubicBezTo>
                    <a:pt x="17619" y="151519"/>
                    <a:pt x="27239" y="167313"/>
                    <a:pt x="42285" y="169137"/>
                  </a:cubicBezTo>
                  <a:cubicBezTo>
                    <a:pt x="87794" y="174653"/>
                    <a:pt x="134417" y="170929"/>
                    <a:pt x="179709" y="163852"/>
                  </a:cubicBezTo>
                  <a:cubicBezTo>
                    <a:pt x="192261" y="161891"/>
                    <a:pt x="202438" y="151694"/>
                    <a:pt x="211422" y="142710"/>
                  </a:cubicBezTo>
                  <a:cubicBezTo>
                    <a:pt x="237057" y="117075"/>
                    <a:pt x="224272" y="127096"/>
                    <a:pt x="248421" y="110996"/>
                  </a:cubicBezTo>
                  <a:cubicBezTo>
                    <a:pt x="246659" y="100425"/>
                    <a:pt x="248453" y="88588"/>
                    <a:pt x="243136" y="79283"/>
                  </a:cubicBezTo>
                  <a:cubicBezTo>
                    <a:pt x="240372" y="74445"/>
                    <a:pt x="230517" y="78531"/>
                    <a:pt x="227279" y="73997"/>
                  </a:cubicBezTo>
                  <a:cubicBezTo>
                    <a:pt x="221300" y="65626"/>
                    <a:pt x="214920" y="33384"/>
                    <a:pt x="211422" y="21142"/>
                  </a:cubicBezTo>
                  <a:cubicBezTo>
                    <a:pt x="209891" y="15785"/>
                    <a:pt x="210077" y="9225"/>
                    <a:pt x="206137" y="5285"/>
                  </a:cubicBezTo>
                  <a:cubicBezTo>
                    <a:pt x="202197" y="1345"/>
                    <a:pt x="195566" y="1762"/>
                    <a:pt x="190280" y="0"/>
                  </a:cubicBezTo>
                  <a:cubicBezTo>
                    <a:pt x="190095" y="46"/>
                    <a:pt x="155810" y="8042"/>
                    <a:pt x="153281" y="10571"/>
                  </a:cubicBezTo>
                  <a:cubicBezTo>
                    <a:pt x="149342" y="14510"/>
                    <a:pt x="150862" y="21650"/>
                    <a:pt x="147996" y="26427"/>
                  </a:cubicBezTo>
                  <a:cubicBezTo>
                    <a:pt x="145432" y="30700"/>
                    <a:pt x="140949" y="33475"/>
                    <a:pt x="137425" y="36999"/>
                  </a:cubicBezTo>
                  <a:cubicBezTo>
                    <a:pt x="128028" y="65187"/>
                    <a:pt x="139773" y="44047"/>
                    <a:pt x="116283" y="58141"/>
                  </a:cubicBezTo>
                  <a:cubicBezTo>
                    <a:pt x="112010" y="60705"/>
                    <a:pt x="109984" y="66148"/>
                    <a:pt x="105711" y="68712"/>
                  </a:cubicBezTo>
                  <a:cubicBezTo>
                    <a:pt x="94181" y="75630"/>
                    <a:pt x="59268" y="78367"/>
                    <a:pt x="52856" y="79283"/>
                  </a:cubicBezTo>
                  <a:cubicBezTo>
                    <a:pt x="26613" y="88031"/>
                    <a:pt x="20770" y="82767"/>
                    <a:pt x="10572" y="105711"/>
                  </a:cubicBezTo>
                  <a:cubicBezTo>
                    <a:pt x="6046" y="115893"/>
                    <a:pt x="0" y="137424"/>
                    <a:pt x="0" y="137424"/>
                  </a:cubicBezTo>
                  <a:lnTo>
                    <a:pt x="5286" y="142710"/>
                  </a:lnTo>
                  <a:close/>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36894" y="5232694"/>
              <a:ext cx="302306" cy="184994"/>
            </a:xfrm>
            <a:custGeom>
              <a:avLst/>
              <a:gdLst>
                <a:gd name="connsiteX0" fmla="*/ 37892 w 302306"/>
                <a:gd name="connsiteY0" fmla="*/ 0 h 184994"/>
                <a:gd name="connsiteX1" fmla="*/ 37892 w 302306"/>
                <a:gd name="connsiteY1" fmla="*/ 0 h 184994"/>
                <a:gd name="connsiteX2" fmla="*/ 22036 w 302306"/>
                <a:gd name="connsiteY2" fmla="*/ 63426 h 184994"/>
                <a:gd name="connsiteX3" fmla="*/ 6179 w 302306"/>
                <a:gd name="connsiteY3" fmla="*/ 68712 h 184994"/>
                <a:gd name="connsiteX4" fmla="*/ 6179 w 302306"/>
                <a:gd name="connsiteY4" fmla="*/ 105711 h 184994"/>
                <a:gd name="connsiteX5" fmla="*/ 48463 w 302306"/>
                <a:gd name="connsiteY5" fmla="*/ 126853 h 184994"/>
                <a:gd name="connsiteX6" fmla="*/ 74891 w 302306"/>
                <a:gd name="connsiteY6" fmla="*/ 153281 h 184994"/>
                <a:gd name="connsiteX7" fmla="*/ 90748 w 302306"/>
                <a:gd name="connsiteY7" fmla="*/ 169137 h 184994"/>
                <a:gd name="connsiteX8" fmla="*/ 111890 w 302306"/>
                <a:gd name="connsiteY8" fmla="*/ 174423 h 184994"/>
                <a:gd name="connsiteX9" fmla="*/ 133032 w 302306"/>
                <a:gd name="connsiteY9" fmla="*/ 184994 h 184994"/>
                <a:gd name="connsiteX10" fmla="*/ 201744 w 302306"/>
                <a:gd name="connsiteY10" fmla="*/ 179708 h 184994"/>
                <a:gd name="connsiteX11" fmla="*/ 217601 w 302306"/>
                <a:gd name="connsiteY11" fmla="*/ 169137 h 184994"/>
                <a:gd name="connsiteX12" fmla="*/ 259885 w 302306"/>
                <a:gd name="connsiteY12" fmla="*/ 163852 h 184994"/>
                <a:gd name="connsiteX13" fmla="*/ 286313 w 302306"/>
                <a:gd name="connsiteY13" fmla="*/ 158566 h 184994"/>
                <a:gd name="connsiteX14" fmla="*/ 291599 w 302306"/>
                <a:gd name="connsiteY14" fmla="*/ 137424 h 184994"/>
                <a:gd name="connsiteX15" fmla="*/ 302170 w 302306"/>
                <a:gd name="connsiteY15" fmla="*/ 121567 h 184994"/>
                <a:gd name="connsiteX16" fmla="*/ 281027 w 302306"/>
                <a:gd name="connsiteY16" fmla="*/ 89854 h 184994"/>
                <a:gd name="connsiteX17" fmla="*/ 254600 w 302306"/>
                <a:gd name="connsiteY17" fmla="*/ 95140 h 184994"/>
                <a:gd name="connsiteX18" fmla="*/ 238743 w 302306"/>
                <a:gd name="connsiteY18" fmla="*/ 89854 h 184994"/>
                <a:gd name="connsiteX19" fmla="*/ 180602 w 302306"/>
                <a:gd name="connsiteY19" fmla="*/ 79283 h 184994"/>
                <a:gd name="connsiteX20" fmla="*/ 164745 w 302306"/>
                <a:gd name="connsiteY20" fmla="*/ 73997 h 184994"/>
                <a:gd name="connsiteX21" fmla="*/ 133032 w 302306"/>
                <a:gd name="connsiteY21" fmla="*/ 52855 h 184994"/>
                <a:gd name="connsiteX22" fmla="*/ 111890 w 302306"/>
                <a:gd name="connsiteY22" fmla="*/ 47570 h 184994"/>
                <a:gd name="connsiteX23" fmla="*/ 80177 w 302306"/>
                <a:gd name="connsiteY23" fmla="*/ 36998 h 184994"/>
                <a:gd name="connsiteX24" fmla="*/ 69605 w 302306"/>
                <a:gd name="connsiteY24" fmla="*/ 26427 h 184994"/>
                <a:gd name="connsiteX25" fmla="*/ 37892 w 302306"/>
                <a:gd name="connsiteY25" fmla="*/ 0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2306" h="184994">
                  <a:moveTo>
                    <a:pt x="37892" y="0"/>
                  </a:moveTo>
                  <a:lnTo>
                    <a:pt x="37892" y="0"/>
                  </a:lnTo>
                  <a:cubicBezTo>
                    <a:pt x="36069" y="16410"/>
                    <a:pt x="39799" y="49216"/>
                    <a:pt x="22036" y="63426"/>
                  </a:cubicBezTo>
                  <a:cubicBezTo>
                    <a:pt x="17685" y="66907"/>
                    <a:pt x="11465" y="66950"/>
                    <a:pt x="6179" y="68712"/>
                  </a:cubicBezTo>
                  <a:cubicBezTo>
                    <a:pt x="2668" y="79244"/>
                    <a:pt x="-5768" y="95091"/>
                    <a:pt x="6179" y="105711"/>
                  </a:cubicBezTo>
                  <a:cubicBezTo>
                    <a:pt x="17957" y="116180"/>
                    <a:pt x="48463" y="126853"/>
                    <a:pt x="48463" y="126853"/>
                  </a:cubicBezTo>
                  <a:cubicBezTo>
                    <a:pt x="67842" y="155920"/>
                    <a:pt x="48465" y="131259"/>
                    <a:pt x="74891" y="153281"/>
                  </a:cubicBezTo>
                  <a:cubicBezTo>
                    <a:pt x="80633" y="158066"/>
                    <a:pt x="84258" y="165428"/>
                    <a:pt x="90748" y="169137"/>
                  </a:cubicBezTo>
                  <a:cubicBezTo>
                    <a:pt x="97055" y="172741"/>
                    <a:pt x="105088" y="171872"/>
                    <a:pt x="111890" y="174423"/>
                  </a:cubicBezTo>
                  <a:cubicBezTo>
                    <a:pt x="119267" y="177190"/>
                    <a:pt x="125985" y="181470"/>
                    <a:pt x="133032" y="184994"/>
                  </a:cubicBezTo>
                  <a:cubicBezTo>
                    <a:pt x="155936" y="183232"/>
                    <a:pt x="179166" y="183941"/>
                    <a:pt x="201744" y="179708"/>
                  </a:cubicBezTo>
                  <a:cubicBezTo>
                    <a:pt x="207988" y="178537"/>
                    <a:pt x="211472" y="170808"/>
                    <a:pt x="217601" y="169137"/>
                  </a:cubicBezTo>
                  <a:cubicBezTo>
                    <a:pt x="231305" y="165400"/>
                    <a:pt x="245846" y="166012"/>
                    <a:pt x="259885" y="163852"/>
                  </a:cubicBezTo>
                  <a:cubicBezTo>
                    <a:pt x="268764" y="162486"/>
                    <a:pt x="277504" y="160328"/>
                    <a:pt x="286313" y="158566"/>
                  </a:cubicBezTo>
                  <a:cubicBezTo>
                    <a:pt x="288075" y="151519"/>
                    <a:pt x="288737" y="144101"/>
                    <a:pt x="291599" y="137424"/>
                  </a:cubicBezTo>
                  <a:cubicBezTo>
                    <a:pt x="294101" y="131585"/>
                    <a:pt x="303548" y="127768"/>
                    <a:pt x="302170" y="121567"/>
                  </a:cubicBezTo>
                  <a:cubicBezTo>
                    <a:pt x="299414" y="109165"/>
                    <a:pt x="281027" y="89854"/>
                    <a:pt x="281027" y="89854"/>
                  </a:cubicBezTo>
                  <a:cubicBezTo>
                    <a:pt x="272218" y="91616"/>
                    <a:pt x="263583" y="95140"/>
                    <a:pt x="254600" y="95140"/>
                  </a:cubicBezTo>
                  <a:cubicBezTo>
                    <a:pt x="249028" y="95140"/>
                    <a:pt x="244100" y="91385"/>
                    <a:pt x="238743" y="89854"/>
                  </a:cubicBezTo>
                  <a:cubicBezTo>
                    <a:pt x="213820" y="82732"/>
                    <a:pt x="210550" y="83561"/>
                    <a:pt x="180602" y="79283"/>
                  </a:cubicBezTo>
                  <a:cubicBezTo>
                    <a:pt x="175316" y="77521"/>
                    <a:pt x="169615" y="76703"/>
                    <a:pt x="164745" y="73997"/>
                  </a:cubicBezTo>
                  <a:cubicBezTo>
                    <a:pt x="153639" y="67827"/>
                    <a:pt x="145357" y="55936"/>
                    <a:pt x="133032" y="52855"/>
                  </a:cubicBezTo>
                  <a:cubicBezTo>
                    <a:pt x="125985" y="51093"/>
                    <a:pt x="118848" y="49657"/>
                    <a:pt x="111890" y="47570"/>
                  </a:cubicBezTo>
                  <a:cubicBezTo>
                    <a:pt x="101217" y="44368"/>
                    <a:pt x="80177" y="36998"/>
                    <a:pt x="80177" y="36998"/>
                  </a:cubicBezTo>
                  <a:cubicBezTo>
                    <a:pt x="76653" y="33474"/>
                    <a:pt x="74062" y="28656"/>
                    <a:pt x="69605" y="26427"/>
                  </a:cubicBezTo>
                  <a:cubicBezTo>
                    <a:pt x="46234" y="14742"/>
                    <a:pt x="43177" y="4404"/>
                    <a:pt x="37892" y="0"/>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632896" y="5586825"/>
              <a:ext cx="153312" cy="195566"/>
            </a:xfrm>
            <a:custGeom>
              <a:avLst/>
              <a:gdLst>
                <a:gd name="connsiteX0" fmla="*/ 68743 w 153312"/>
                <a:gd name="connsiteY0" fmla="*/ 0 h 195566"/>
                <a:gd name="connsiteX1" fmla="*/ 68743 w 153312"/>
                <a:gd name="connsiteY1" fmla="*/ 0 h 195566"/>
                <a:gd name="connsiteX2" fmla="*/ 52887 w 153312"/>
                <a:gd name="connsiteY2" fmla="*/ 89855 h 195566"/>
                <a:gd name="connsiteX3" fmla="*/ 47601 w 153312"/>
                <a:gd name="connsiteY3" fmla="*/ 116283 h 195566"/>
                <a:gd name="connsiteX4" fmla="*/ 31745 w 153312"/>
                <a:gd name="connsiteY4" fmla="*/ 126854 h 195566"/>
                <a:gd name="connsiteX5" fmla="*/ 5317 w 153312"/>
                <a:gd name="connsiteY5" fmla="*/ 142710 h 195566"/>
                <a:gd name="connsiteX6" fmla="*/ 10602 w 153312"/>
                <a:gd name="connsiteY6" fmla="*/ 174424 h 195566"/>
                <a:gd name="connsiteX7" fmla="*/ 42316 w 153312"/>
                <a:gd name="connsiteY7" fmla="*/ 195566 h 195566"/>
                <a:gd name="connsiteX8" fmla="*/ 121599 w 153312"/>
                <a:gd name="connsiteY8" fmla="*/ 190280 h 195566"/>
                <a:gd name="connsiteX9" fmla="*/ 126884 w 153312"/>
                <a:gd name="connsiteY9" fmla="*/ 163852 h 195566"/>
                <a:gd name="connsiteX10" fmla="*/ 148027 w 153312"/>
                <a:gd name="connsiteY10" fmla="*/ 137425 h 195566"/>
                <a:gd name="connsiteX11" fmla="*/ 153312 w 153312"/>
                <a:gd name="connsiteY11" fmla="*/ 100426 h 195566"/>
                <a:gd name="connsiteX12" fmla="*/ 148027 w 153312"/>
                <a:gd name="connsiteY12" fmla="*/ 36999 h 195566"/>
                <a:gd name="connsiteX13" fmla="*/ 137455 w 153312"/>
                <a:gd name="connsiteY13" fmla="*/ 26428 h 195566"/>
                <a:gd name="connsiteX14" fmla="*/ 79314 w 153312"/>
                <a:gd name="connsiteY14" fmla="*/ 10572 h 195566"/>
                <a:gd name="connsiteX15" fmla="*/ 68743 w 153312"/>
                <a:gd name="connsiteY15" fmla="*/ 0 h 19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312" h="195566">
                  <a:moveTo>
                    <a:pt x="68743" y="0"/>
                  </a:moveTo>
                  <a:lnTo>
                    <a:pt x="68743" y="0"/>
                  </a:lnTo>
                  <a:cubicBezTo>
                    <a:pt x="48827" y="89622"/>
                    <a:pt x="65664" y="6804"/>
                    <a:pt x="52887" y="89855"/>
                  </a:cubicBezTo>
                  <a:cubicBezTo>
                    <a:pt x="51521" y="98734"/>
                    <a:pt x="52058" y="108483"/>
                    <a:pt x="47601" y="116283"/>
                  </a:cubicBezTo>
                  <a:cubicBezTo>
                    <a:pt x="44449" y="121798"/>
                    <a:pt x="36705" y="122886"/>
                    <a:pt x="31745" y="126854"/>
                  </a:cubicBezTo>
                  <a:cubicBezTo>
                    <a:pt x="11017" y="143436"/>
                    <a:pt x="32851" y="133533"/>
                    <a:pt x="5317" y="142710"/>
                  </a:cubicBezTo>
                  <a:cubicBezTo>
                    <a:pt x="-45" y="158795"/>
                    <a:pt x="-5263" y="160542"/>
                    <a:pt x="10602" y="174424"/>
                  </a:cubicBezTo>
                  <a:cubicBezTo>
                    <a:pt x="20164" y="182790"/>
                    <a:pt x="42316" y="195566"/>
                    <a:pt x="42316" y="195566"/>
                  </a:cubicBezTo>
                  <a:lnTo>
                    <a:pt x="121599" y="190280"/>
                  </a:lnTo>
                  <a:cubicBezTo>
                    <a:pt x="130011" y="187126"/>
                    <a:pt x="123730" y="172264"/>
                    <a:pt x="126884" y="163852"/>
                  </a:cubicBezTo>
                  <a:cubicBezTo>
                    <a:pt x="130885" y="153183"/>
                    <a:pt x="140286" y="145165"/>
                    <a:pt x="148027" y="137425"/>
                  </a:cubicBezTo>
                  <a:cubicBezTo>
                    <a:pt x="149789" y="125092"/>
                    <a:pt x="153312" y="112884"/>
                    <a:pt x="153312" y="100426"/>
                  </a:cubicBezTo>
                  <a:cubicBezTo>
                    <a:pt x="153312" y="79210"/>
                    <a:pt x="152472" y="57744"/>
                    <a:pt x="148027" y="36999"/>
                  </a:cubicBezTo>
                  <a:cubicBezTo>
                    <a:pt x="146983" y="32126"/>
                    <a:pt x="141912" y="28657"/>
                    <a:pt x="137455" y="26428"/>
                  </a:cubicBezTo>
                  <a:cubicBezTo>
                    <a:pt x="125051" y="20226"/>
                    <a:pt x="94230" y="12229"/>
                    <a:pt x="79314" y="10572"/>
                  </a:cubicBezTo>
                  <a:cubicBezTo>
                    <a:pt x="72310" y="9794"/>
                    <a:pt x="70505" y="1762"/>
                    <a:pt x="68743" y="0"/>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977230" y="6136523"/>
              <a:ext cx="85815" cy="91760"/>
            </a:xfrm>
            <a:custGeom>
              <a:avLst/>
              <a:gdLst>
                <a:gd name="connsiteX0" fmla="*/ 289 w 85815"/>
                <a:gd name="connsiteY0" fmla="*/ 10571 h 91760"/>
                <a:gd name="connsiteX1" fmla="*/ 289 w 85815"/>
                <a:gd name="connsiteY1" fmla="*/ 10571 h 91760"/>
                <a:gd name="connsiteX2" fmla="*/ 53145 w 85815"/>
                <a:gd name="connsiteY2" fmla="*/ 84568 h 91760"/>
                <a:gd name="connsiteX3" fmla="*/ 69001 w 85815"/>
                <a:gd name="connsiteY3" fmla="*/ 73997 h 91760"/>
                <a:gd name="connsiteX4" fmla="*/ 79572 w 85815"/>
                <a:gd name="connsiteY4" fmla="*/ 58141 h 91760"/>
                <a:gd name="connsiteX5" fmla="*/ 79572 w 85815"/>
                <a:gd name="connsiteY5" fmla="*/ 5285 h 91760"/>
                <a:gd name="connsiteX6" fmla="*/ 63716 w 85815"/>
                <a:gd name="connsiteY6" fmla="*/ 0 h 91760"/>
                <a:gd name="connsiteX7" fmla="*/ 16146 w 85815"/>
                <a:gd name="connsiteY7" fmla="*/ 10571 h 91760"/>
                <a:gd name="connsiteX8" fmla="*/ 289 w 85815"/>
                <a:gd name="connsiteY8" fmla="*/ 10571 h 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15" h="91760">
                  <a:moveTo>
                    <a:pt x="289" y="10571"/>
                  </a:moveTo>
                  <a:lnTo>
                    <a:pt x="289" y="10571"/>
                  </a:lnTo>
                  <a:cubicBezTo>
                    <a:pt x="5519" y="89014"/>
                    <a:pt x="-20076" y="102874"/>
                    <a:pt x="53145" y="84568"/>
                  </a:cubicBezTo>
                  <a:cubicBezTo>
                    <a:pt x="59308" y="83027"/>
                    <a:pt x="63716" y="77521"/>
                    <a:pt x="69001" y="73997"/>
                  </a:cubicBezTo>
                  <a:cubicBezTo>
                    <a:pt x="72525" y="68712"/>
                    <a:pt x="76731" y="63823"/>
                    <a:pt x="79572" y="58141"/>
                  </a:cubicBezTo>
                  <a:cubicBezTo>
                    <a:pt x="87709" y="41868"/>
                    <a:pt x="88081" y="22303"/>
                    <a:pt x="79572" y="5285"/>
                  </a:cubicBezTo>
                  <a:cubicBezTo>
                    <a:pt x="77080" y="302"/>
                    <a:pt x="69001" y="1762"/>
                    <a:pt x="63716" y="0"/>
                  </a:cubicBezTo>
                  <a:cubicBezTo>
                    <a:pt x="62258" y="243"/>
                    <a:pt x="23583" y="4993"/>
                    <a:pt x="16146" y="10571"/>
                  </a:cubicBezTo>
                  <a:cubicBezTo>
                    <a:pt x="12994" y="12935"/>
                    <a:pt x="2932" y="10571"/>
                    <a:pt x="289" y="10571"/>
                  </a:cubicBez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5136758">
              <a:off x="7381752" y="6006450"/>
              <a:ext cx="207696" cy="235010"/>
            </a:xfrm>
            <a:custGeom>
              <a:avLst/>
              <a:gdLst>
                <a:gd name="connsiteX0" fmla="*/ 21233 w 148087"/>
                <a:gd name="connsiteY0" fmla="*/ 44730 h 235010"/>
                <a:gd name="connsiteX1" fmla="*/ 21233 w 148087"/>
                <a:gd name="connsiteY1" fmla="*/ 44730 h 235010"/>
                <a:gd name="connsiteX2" fmla="*/ 5377 w 148087"/>
                <a:gd name="connsiteY2" fmla="*/ 87014 h 235010"/>
                <a:gd name="connsiteX3" fmla="*/ 91 w 148087"/>
                <a:gd name="connsiteY3" fmla="*/ 108156 h 235010"/>
                <a:gd name="connsiteX4" fmla="*/ 10662 w 148087"/>
                <a:gd name="connsiteY4" fmla="*/ 139870 h 235010"/>
                <a:gd name="connsiteX5" fmla="*/ 15948 w 148087"/>
                <a:gd name="connsiteY5" fmla="*/ 155726 h 235010"/>
                <a:gd name="connsiteX6" fmla="*/ 47661 w 148087"/>
                <a:gd name="connsiteY6" fmla="*/ 198011 h 235010"/>
                <a:gd name="connsiteX7" fmla="*/ 58232 w 148087"/>
                <a:gd name="connsiteY7" fmla="*/ 235010 h 235010"/>
                <a:gd name="connsiteX8" fmla="*/ 84660 w 148087"/>
                <a:gd name="connsiteY8" fmla="*/ 229724 h 235010"/>
                <a:gd name="connsiteX9" fmla="*/ 126944 w 148087"/>
                <a:gd name="connsiteY9" fmla="*/ 192725 h 235010"/>
                <a:gd name="connsiteX10" fmla="*/ 142801 w 148087"/>
                <a:gd name="connsiteY10" fmla="*/ 182154 h 235010"/>
                <a:gd name="connsiteX11" fmla="*/ 148087 w 148087"/>
                <a:gd name="connsiteY11" fmla="*/ 166298 h 235010"/>
                <a:gd name="connsiteX12" fmla="*/ 142801 w 148087"/>
                <a:gd name="connsiteY12" fmla="*/ 145155 h 235010"/>
                <a:gd name="connsiteX13" fmla="*/ 111088 w 148087"/>
                <a:gd name="connsiteY13" fmla="*/ 129299 h 235010"/>
                <a:gd name="connsiteX14" fmla="*/ 68803 w 148087"/>
                <a:gd name="connsiteY14" fmla="*/ 97585 h 235010"/>
                <a:gd name="connsiteX15" fmla="*/ 63518 w 148087"/>
                <a:gd name="connsiteY15" fmla="*/ 81729 h 235010"/>
                <a:gd name="connsiteX16" fmla="*/ 74089 w 148087"/>
                <a:gd name="connsiteY16" fmla="*/ 50015 h 235010"/>
                <a:gd name="connsiteX17" fmla="*/ 84660 w 148087"/>
                <a:gd name="connsiteY17" fmla="*/ 7731 h 235010"/>
                <a:gd name="connsiteX18" fmla="*/ 21233 w 148087"/>
                <a:gd name="connsiteY18" fmla="*/ 7731 h 235010"/>
                <a:gd name="connsiteX19" fmla="*/ 10662 w 148087"/>
                <a:gd name="connsiteY19" fmla="*/ 23588 h 235010"/>
                <a:gd name="connsiteX20" fmla="*/ 5377 w 148087"/>
                <a:gd name="connsiteY20" fmla="*/ 39444 h 235010"/>
                <a:gd name="connsiteX21" fmla="*/ 10662 w 148087"/>
                <a:gd name="connsiteY21" fmla="*/ 55301 h 235010"/>
                <a:gd name="connsiteX22" fmla="*/ 21233 w 148087"/>
                <a:gd name="connsiteY22" fmla="*/ 44730 h 23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087" h="235010">
                  <a:moveTo>
                    <a:pt x="21233" y="44730"/>
                  </a:moveTo>
                  <a:lnTo>
                    <a:pt x="21233" y="44730"/>
                  </a:lnTo>
                  <a:cubicBezTo>
                    <a:pt x="15948" y="58825"/>
                    <a:pt x="10137" y="72733"/>
                    <a:pt x="5377" y="87014"/>
                  </a:cubicBezTo>
                  <a:cubicBezTo>
                    <a:pt x="3080" y="93905"/>
                    <a:pt x="-632" y="100928"/>
                    <a:pt x="91" y="108156"/>
                  </a:cubicBezTo>
                  <a:cubicBezTo>
                    <a:pt x="1200" y="119244"/>
                    <a:pt x="7138" y="129299"/>
                    <a:pt x="10662" y="139870"/>
                  </a:cubicBezTo>
                  <a:cubicBezTo>
                    <a:pt x="12424" y="145155"/>
                    <a:pt x="12009" y="151786"/>
                    <a:pt x="15948" y="155726"/>
                  </a:cubicBezTo>
                  <a:cubicBezTo>
                    <a:pt x="28469" y="168249"/>
                    <a:pt x="41684" y="180083"/>
                    <a:pt x="47661" y="198011"/>
                  </a:cubicBezTo>
                  <a:cubicBezTo>
                    <a:pt x="55244" y="220759"/>
                    <a:pt x="51596" y="208462"/>
                    <a:pt x="58232" y="235010"/>
                  </a:cubicBezTo>
                  <a:cubicBezTo>
                    <a:pt x="67041" y="233248"/>
                    <a:pt x="77569" y="235240"/>
                    <a:pt x="84660" y="229724"/>
                  </a:cubicBezTo>
                  <a:cubicBezTo>
                    <a:pt x="144278" y="183354"/>
                    <a:pt x="73781" y="206017"/>
                    <a:pt x="126944" y="192725"/>
                  </a:cubicBezTo>
                  <a:cubicBezTo>
                    <a:pt x="132230" y="189201"/>
                    <a:pt x="138832" y="187114"/>
                    <a:pt x="142801" y="182154"/>
                  </a:cubicBezTo>
                  <a:cubicBezTo>
                    <a:pt x="146282" y="177804"/>
                    <a:pt x="148087" y="171869"/>
                    <a:pt x="148087" y="166298"/>
                  </a:cubicBezTo>
                  <a:cubicBezTo>
                    <a:pt x="148087" y="159033"/>
                    <a:pt x="146831" y="151199"/>
                    <a:pt x="142801" y="145155"/>
                  </a:cubicBezTo>
                  <a:cubicBezTo>
                    <a:pt x="136946" y="136373"/>
                    <a:pt x="120133" y="132314"/>
                    <a:pt x="111088" y="129299"/>
                  </a:cubicBezTo>
                  <a:cubicBezTo>
                    <a:pt x="75229" y="105392"/>
                    <a:pt x="88359" y="117139"/>
                    <a:pt x="68803" y="97585"/>
                  </a:cubicBezTo>
                  <a:cubicBezTo>
                    <a:pt x="67041" y="92300"/>
                    <a:pt x="62903" y="87266"/>
                    <a:pt x="63518" y="81729"/>
                  </a:cubicBezTo>
                  <a:cubicBezTo>
                    <a:pt x="64749" y="70654"/>
                    <a:pt x="70565" y="60586"/>
                    <a:pt x="74089" y="50015"/>
                  </a:cubicBezTo>
                  <a:cubicBezTo>
                    <a:pt x="82218" y="25630"/>
                    <a:pt x="78280" y="39632"/>
                    <a:pt x="84660" y="7731"/>
                  </a:cubicBezTo>
                  <a:cubicBezTo>
                    <a:pt x="60388" y="-359"/>
                    <a:pt x="55097" y="-4583"/>
                    <a:pt x="21233" y="7731"/>
                  </a:cubicBezTo>
                  <a:cubicBezTo>
                    <a:pt x="15263" y="9902"/>
                    <a:pt x="14186" y="18302"/>
                    <a:pt x="10662" y="23588"/>
                  </a:cubicBezTo>
                  <a:cubicBezTo>
                    <a:pt x="8900" y="28873"/>
                    <a:pt x="5377" y="33873"/>
                    <a:pt x="5377" y="39444"/>
                  </a:cubicBezTo>
                  <a:cubicBezTo>
                    <a:pt x="5377" y="45016"/>
                    <a:pt x="12731" y="50128"/>
                    <a:pt x="10662" y="55301"/>
                  </a:cubicBezTo>
                  <a:cubicBezTo>
                    <a:pt x="5261" y="68804"/>
                    <a:pt x="19471" y="46492"/>
                    <a:pt x="21233" y="4473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219201" y="5460792"/>
            <a:ext cx="1676400" cy="1200329"/>
          </a:xfrm>
          <a:prstGeom prst="rect">
            <a:avLst/>
          </a:prstGeom>
          <a:noFill/>
        </p:spPr>
        <p:txBody>
          <a:bodyPr wrap="square" rtlCol="0">
            <a:spAutoFit/>
          </a:bodyPr>
          <a:lstStyle/>
          <a:p>
            <a:pPr marL="285750" indent="-285750">
              <a:buFont typeface="Wingdings" pitchFamily="2" charset="2"/>
              <a:buChar char="v"/>
            </a:pPr>
            <a:r>
              <a:rPr lang="en-US" dirty="0" smtClean="0">
                <a:solidFill>
                  <a:schemeClr val="tx2">
                    <a:lumMod val="75000"/>
                  </a:schemeClr>
                </a:solidFill>
              </a:rPr>
              <a:t>Watershed</a:t>
            </a:r>
          </a:p>
          <a:p>
            <a:pPr marL="285750" indent="-285750">
              <a:buFont typeface="Wingdings" pitchFamily="2" charset="2"/>
              <a:buChar char="v"/>
            </a:pPr>
            <a:r>
              <a:rPr lang="en-US" dirty="0" smtClean="0">
                <a:solidFill>
                  <a:schemeClr val="tx2">
                    <a:lumMod val="75000"/>
                  </a:schemeClr>
                </a:solidFill>
              </a:rPr>
              <a:t>Streams</a:t>
            </a:r>
          </a:p>
          <a:p>
            <a:pPr marL="285750" indent="-285750">
              <a:buFont typeface="Wingdings" pitchFamily="2" charset="2"/>
              <a:buChar char="v"/>
            </a:pPr>
            <a:r>
              <a:rPr lang="en-US" dirty="0" smtClean="0">
                <a:solidFill>
                  <a:schemeClr val="tx2">
                    <a:lumMod val="75000"/>
                  </a:schemeClr>
                </a:solidFill>
              </a:rPr>
              <a:t>Treatment polygons</a:t>
            </a:r>
            <a:endParaRPr lang="en-US" dirty="0">
              <a:solidFill>
                <a:schemeClr val="tx2">
                  <a:lumMod val="75000"/>
                </a:schemeClr>
              </a:solidFill>
            </a:endParaRPr>
          </a:p>
        </p:txBody>
      </p:sp>
      <p:cxnSp>
        <p:nvCxnSpPr>
          <p:cNvPr id="18" name="Straight Arrow Connector 17"/>
          <p:cNvCxnSpPr/>
          <p:nvPr/>
        </p:nvCxnSpPr>
        <p:spPr>
          <a:xfrm>
            <a:off x="2667001" y="5666109"/>
            <a:ext cx="685800" cy="0"/>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438401" y="5935672"/>
            <a:ext cx="914400" cy="0"/>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90801" y="6115380"/>
            <a:ext cx="1140357" cy="206137"/>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728" y="6476455"/>
            <a:ext cx="1162754" cy="369332"/>
          </a:xfrm>
          <a:prstGeom prst="rect">
            <a:avLst/>
          </a:prstGeom>
          <a:noFill/>
        </p:spPr>
        <p:txBody>
          <a:bodyPr wrap="none" rtlCol="0">
            <a:spAutoFit/>
          </a:bodyPr>
          <a:lstStyle/>
          <a:p>
            <a:r>
              <a:rPr lang="en-US" dirty="0" smtClean="0">
                <a:solidFill>
                  <a:schemeClr val="tx2">
                    <a:lumMod val="75000"/>
                  </a:schemeClr>
                </a:solidFill>
              </a:rPr>
              <a:t>CEQ, 1997</a:t>
            </a:r>
            <a:endParaRPr lang="en-US" dirty="0">
              <a:solidFill>
                <a:schemeClr val="tx2">
                  <a:lumMod val="75000"/>
                </a:schemeClr>
              </a:solidFill>
            </a:endParaRPr>
          </a:p>
        </p:txBody>
      </p:sp>
    </p:spTree>
    <p:extLst>
      <p:ext uri="{BB962C8B-B14F-4D97-AF65-F5344CB8AC3E}">
        <p14:creationId xmlns:p14="http://schemas.microsoft.com/office/powerpoint/2010/main" val="635306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lstStyle/>
          <a:p>
            <a:r>
              <a:rPr lang="en-US" dirty="0" smtClean="0">
                <a:solidFill>
                  <a:schemeClr val="tx2">
                    <a:lumMod val="75000"/>
                  </a:schemeClr>
                </a:solidFill>
              </a:rPr>
              <a:t>Wood in streams</a:t>
            </a:r>
            <a:endParaRPr lang="en-US" dirty="0">
              <a:solidFill>
                <a:schemeClr val="tx2">
                  <a:lumMod val="75000"/>
                </a:schemeClr>
              </a:solidFill>
            </a:endParaRPr>
          </a:p>
        </p:txBody>
      </p:sp>
      <p:sp>
        <p:nvSpPr>
          <p:cNvPr id="3" name="Content Placeholder 2"/>
          <p:cNvSpPr>
            <a:spLocks noGrp="1"/>
          </p:cNvSpPr>
          <p:nvPr>
            <p:ph idx="1"/>
          </p:nvPr>
        </p:nvSpPr>
        <p:spPr>
          <a:xfrm>
            <a:off x="228600" y="1036637"/>
            <a:ext cx="8229600" cy="4525963"/>
          </a:xfrm>
        </p:spPr>
        <p:txBody>
          <a:bodyPr>
            <a:normAutofit fontScale="85000" lnSpcReduction="10000"/>
          </a:bodyPr>
          <a:lstStyle/>
          <a:p>
            <a:pPr>
              <a:spcAft>
                <a:spcPts val="1200"/>
              </a:spcAft>
            </a:pPr>
            <a:r>
              <a:rPr lang="en-US" dirty="0" smtClean="0">
                <a:solidFill>
                  <a:schemeClr val="tx2">
                    <a:lumMod val="75000"/>
                  </a:schemeClr>
                </a:solidFill>
              </a:rPr>
              <a:t>Legacy of management that reduced supplies of large woody debris</a:t>
            </a:r>
          </a:p>
          <a:p>
            <a:r>
              <a:rPr lang="en-US" dirty="0" smtClean="0">
                <a:solidFill>
                  <a:schemeClr val="tx2">
                    <a:lumMod val="75000"/>
                  </a:schemeClr>
                </a:solidFill>
              </a:rPr>
              <a:t>Functional importance of wood: </a:t>
            </a:r>
          </a:p>
          <a:p>
            <a:pPr lvl="1"/>
            <a:r>
              <a:rPr lang="en-US" dirty="0" smtClean="0">
                <a:solidFill>
                  <a:schemeClr val="tx2">
                    <a:lumMod val="75000"/>
                  </a:schemeClr>
                </a:solidFill>
              </a:rPr>
              <a:t>create aquatic habitat,</a:t>
            </a:r>
          </a:p>
          <a:p>
            <a:pPr lvl="1"/>
            <a:r>
              <a:rPr lang="en-US" dirty="0" smtClean="0">
                <a:solidFill>
                  <a:schemeClr val="tx2">
                    <a:lumMod val="75000"/>
                  </a:schemeClr>
                </a:solidFill>
              </a:rPr>
              <a:t>provide nutrients,</a:t>
            </a:r>
          </a:p>
          <a:p>
            <a:pPr lvl="1">
              <a:spcAft>
                <a:spcPts val="1200"/>
              </a:spcAft>
            </a:pPr>
            <a:r>
              <a:rPr lang="en-US" dirty="0">
                <a:solidFill>
                  <a:schemeClr val="tx2">
                    <a:lumMod val="75000"/>
                  </a:schemeClr>
                </a:solidFill>
              </a:rPr>
              <a:t>c</a:t>
            </a:r>
            <a:r>
              <a:rPr lang="en-US" dirty="0" smtClean="0">
                <a:solidFill>
                  <a:schemeClr val="tx2">
                    <a:lumMod val="75000"/>
                  </a:schemeClr>
                </a:solidFill>
              </a:rPr>
              <a:t>hannel morphology and sedimentation,</a:t>
            </a:r>
          </a:p>
          <a:p>
            <a:pPr>
              <a:spcAft>
                <a:spcPts val="1200"/>
              </a:spcAft>
            </a:pPr>
            <a:r>
              <a:rPr lang="en-US" dirty="0" smtClean="0">
                <a:solidFill>
                  <a:schemeClr val="tx2">
                    <a:lumMod val="75000"/>
                  </a:schemeClr>
                </a:solidFill>
              </a:rPr>
              <a:t>Processes that can provide wood are wildfire, insect, disease, wind, mass wasting, and suppression mortality</a:t>
            </a:r>
          </a:p>
          <a:p>
            <a:pPr>
              <a:spcAft>
                <a:spcPts val="1200"/>
              </a:spcAft>
            </a:pPr>
            <a:r>
              <a:rPr lang="en-US" dirty="0" smtClean="0">
                <a:solidFill>
                  <a:schemeClr val="tx2">
                    <a:lumMod val="75000"/>
                  </a:schemeClr>
                </a:solidFill>
              </a:rPr>
              <a:t>And now, thinning and tipping.</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9373" y="4629150"/>
            <a:ext cx="313222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477000"/>
            <a:ext cx="5379165" cy="369332"/>
          </a:xfrm>
          <a:prstGeom prst="rect">
            <a:avLst/>
          </a:prstGeom>
          <a:noFill/>
        </p:spPr>
        <p:txBody>
          <a:bodyPr wrap="none" rtlCol="0">
            <a:spAutoFit/>
          </a:bodyPr>
          <a:lstStyle/>
          <a:p>
            <a:r>
              <a:rPr lang="en-US" dirty="0" smtClean="0">
                <a:solidFill>
                  <a:schemeClr val="tx2">
                    <a:lumMod val="75000"/>
                  </a:schemeClr>
                </a:solidFill>
              </a:rPr>
              <a:t>Harmon et al, 1986; FEMAT, 1993; </a:t>
            </a:r>
            <a:r>
              <a:rPr lang="en-US" dirty="0" err="1" smtClean="0">
                <a:solidFill>
                  <a:schemeClr val="tx2">
                    <a:lumMod val="75000"/>
                  </a:schemeClr>
                </a:solidFill>
              </a:rPr>
              <a:t>Meleason</a:t>
            </a:r>
            <a:r>
              <a:rPr lang="en-US" dirty="0" smtClean="0">
                <a:solidFill>
                  <a:schemeClr val="tx2">
                    <a:lumMod val="75000"/>
                  </a:schemeClr>
                </a:solidFill>
              </a:rPr>
              <a:t> et al, 2003</a:t>
            </a:r>
            <a:endParaRPr lang="en-US" dirty="0">
              <a:solidFill>
                <a:schemeClr val="tx2">
                  <a:lumMod val="75000"/>
                </a:schemeClr>
              </a:solidFill>
            </a:endParaRPr>
          </a:p>
        </p:txBody>
      </p:sp>
    </p:spTree>
    <p:extLst>
      <p:ext uri="{BB962C8B-B14F-4D97-AF65-F5344CB8AC3E}">
        <p14:creationId xmlns:p14="http://schemas.microsoft.com/office/powerpoint/2010/main" val="3323102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38800" y="1447800"/>
            <a:ext cx="3429000" cy="2133601"/>
            <a:chOff x="5562600" y="1447800"/>
            <a:chExt cx="3429000" cy="2133601"/>
          </a:xfrm>
        </p:grpSpPr>
        <p:sp>
          <p:nvSpPr>
            <p:cNvPr id="5" name="Oval 4"/>
            <p:cNvSpPr/>
            <p:nvPr/>
          </p:nvSpPr>
          <p:spPr>
            <a:xfrm>
              <a:off x="7391400" y="2667000"/>
              <a:ext cx="304800" cy="32668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562600" y="1447800"/>
              <a:ext cx="3429000" cy="2133601"/>
              <a:chOff x="5562600" y="2438400"/>
              <a:chExt cx="3429000" cy="2133601"/>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44" t="23972" r="6509" b="11836"/>
              <a:stretch/>
            </p:blipFill>
            <p:spPr bwMode="auto">
              <a:xfrm>
                <a:off x="5638800" y="2589579"/>
                <a:ext cx="3160157" cy="190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5562600" y="2438400"/>
                <a:ext cx="3429000" cy="213360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p:txBody>
          <a:bodyPr>
            <a:normAutofit fontScale="90000"/>
          </a:bodyPr>
          <a:lstStyle/>
          <a:p>
            <a:r>
              <a:rPr lang="en-US" dirty="0" smtClean="0">
                <a:solidFill>
                  <a:schemeClr val="tx2">
                    <a:lumMod val="75000"/>
                  </a:schemeClr>
                </a:solidFill>
              </a:rPr>
              <a:t>Multi-scale wood modeling in NetMap</a:t>
            </a:r>
            <a:endParaRPr lang="en-US" dirty="0">
              <a:solidFill>
                <a:srgbClr val="C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tx2">
                    <a:lumMod val="75000"/>
                  </a:schemeClr>
                </a:solidFill>
              </a:rPr>
              <a:t>Reach scale </a:t>
            </a:r>
          </a:p>
          <a:p>
            <a:pPr lvl="1"/>
            <a:r>
              <a:rPr lang="en-US" dirty="0" smtClean="0">
                <a:solidFill>
                  <a:schemeClr val="tx2">
                    <a:lumMod val="75000"/>
                  </a:schemeClr>
                </a:solidFill>
              </a:rPr>
              <a:t>Per 100m reach or project</a:t>
            </a:r>
          </a:p>
          <a:p>
            <a:pPr lvl="1"/>
            <a:r>
              <a:rPr lang="en-US" dirty="0" smtClean="0">
                <a:solidFill>
                  <a:schemeClr val="tx2">
                    <a:lumMod val="75000"/>
                  </a:schemeClr>
                </a:solidFill>
              </a:rPr>
              <a:t>For selected piece sizes </a:t>
            </a:r>
          </a:p>
          <a:p>
            <a:pPr lvl="1"/>
            <a:r>
              <a:rPr lang="en-US" dirty="0" smtClean="0">
                <a:solidFill>
                  <a:schemeClr val="tx2">
                    <a:lumMod val="75000"/>
                  </a:schemeClr>
                </a:solidFill>
              </a:rPr>
              <a:t>Temporally and spatially explicit</a:t>
            </a:r>
          </a:p>
          <a:p>
            <a:pPr lvl="1"/>
            <a:r>
              <a:rPr lang="en-US" dirty="0" smtClean="0">
                <a:solidFill>
                  <a:schemeClr val="tx2">
                    <a:lumMod val="75000"/>
                  </a:schemeClr>
                </a:solidFill>
              </a:rPr>
              <a:t>Up to 3 stands on each bank</a:t>
            </a:r>
          </a:p>
          <a:p>
            <a:pPr lvl="1"/>
            <a:r>
              <a:rPr lang="en-US" dirty="0" smtClean="0">
                <a:solidFill>
                  <a:schemeClr val="tx2">
                    <a:lumMod val="75000"/>
                  </a:schemeClr>
                </a:solidFill>
              </a:rPr>
              <a:t>Plots of volume and number of pieces </a:t>
            </a:r>
          </a:p>
          <a:p>
            <a:r>
              <a:rPr lang="en-US" dirty="0" smtClean="0">
                <a:solidFill>
                  <a:schemeClr val="tx2">
                    <a:lumMod val="75000"/>
                  </a:schemeClr>
                </a:solidFill>
              </a:rPr>
              <a:t>Watershed scale</a:t>
            </a:r>
          </a:p>
          <a:p>
            <a:pPr lvl="1"/>
            <a:r>
              <a:rPr lang="en-US" dirty="0" smtClean="0">
                <a:solidFill>
                  <a:schemeClr val="tx2">
                    <a:lumMod val="75000"/>
                  </a:schemeClr>
                </a:solidFill>
              </a:rPr>
              <a:t>Temporally and spatially explicit</a:t>
            </a:r>
          </a:p>
          <a:p>
            <a:pPr lvl="1"/>
            <a:r>
              <a:rPr lang="en-US" dirty="0" smtClean="0">
                <a:solidFill>
                  <a:schemeClr val="tx2">
                    <a:lumMod val="75000"/>
                  </a:schemeClr>
                </a:solidFill>
              </a:rPr>
              <a:t>CE analysis of management scenarios</a:t>
            </a:r>
          </a:p>
          <a:p>
            <a:pPr lvl="1"/>
            <a:r>
              <a:rPr lang="en-US" dirty="0" smtClean="0">
                <a:solidFill>
                  <a:schemeClr val="tx2">
                    <a:lumMod val="75000"/>
                  </a:schemeClr>
                </a:solidFill>
              </a:rPr>
              <a:t>Based on RSWM technology</a:t>
            </a:r>
          </a:p>
          <a:p>
            <a:pPr lvl="1"/>
            <a:r>
              <a:rPr lang="en-US" dirty="0" smtClean="0">
                <a:solidFill>
                  <a:schemeClr val="tx2">
                    <a:lumMod val="75000"/>
                  </a:schemeClr>
                </a:solidFill>
              </a:rPr>
              <a:t>Plots and maps available</a:t>
            </a:r>
          </a:p>
        </p:txBody>
      </p:sp>
      <p:cxnSp>
        <p:nvCxnSpPr>
          <p:cNvPr id="16" name="Elbow Connector 15"/>
          <p:cNvCxnSpPr>
            <a:endCxn id="7" idx="0"/>
          </p:cNvCxnSpPr>
          <p:nvPr/>
        </p:nvCxnSpPr>
        <p:spPr>
          <a:xfrm>
            <a:off x="2790092" y="1882583"/>
            <a:ext cx="4829908" cy="784417"/>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9" idx="4"/>
          </p:cNvCxnSpPr>
          <p:nvPr/>
        </p:nvCxnSpPr>
        <p:spPr>
          <a:xfrm flipV="1">
            <a:off x="3581400" y="3581401"/>
            <a:ext cx="3771900" cy="685800"/>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67600" y="2667000"/>
            <a:ext cx="304800" cy="2286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265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538" y="147638"/>
            <a:ext cx="7696200" cy="584200"/>
          </a:xfrm>
          <a:prstGeom prst="rect">
            <a:avLst/>
          </a:prstGeom>
          <a:noFill/>
        </p:spPr>
        <p:txBody>
          <a:bodyPr>
            <a:spAutoFit/>
          </a:bodyPr>
          <a:lstStyle/>
          <a:p>
            <a:pPr algn="ctr">
              <a:defRPr/>
            </a:pPr>
            <a:r>
              <a:rPr lang="en-US" sz="3200" dirty="0" smtClean="0">
                <a:solidFill>
                  <a:schemeClr val="tx2">
                    <a:lumMod val="75000"/>
                  </a:schemeClr>
                </a:solidFill>
                <a:latin typeface="+mj-lt"/>
              </a:rPr>
              <a:t>Reach </a:t>
            </a:r>
            <a:r>
              <a:rPr lang="en-US" sz="3200" dirty="0">
                <a:solidFill>
                  <a:schemeClr val="tx2">
                    <a:lumMod val="75000"/>
                  </a:schemeClr>
                </a:solidFill>
                <a:latin typeface="+mj-lt"/>
              </a:rPr>
              <a:t>Scale Wood </a:t>
            </a:r>
            <a:r>
              <a:rPr lang="en-US" sz="3200" dirty="0" smtClean="0">
                <a:solidFill>
                  <a:schemeClr val="tx2">
                    <a:lumMod val="75000"/>
                  </a:schemeClr>
                </a:solidFill>
                <a:latin typeface="+mj-lt"/>
              </a:rPr>
              <a:t>Model (RSWM)</a:t>
            </a:r>
            <a:endParaRPr lang="en-US" sz="3200" dirty="0">
              <a:solidFill>
                <a:schemeClr val="tx2">
                  <a:lumMod val="75000"/>
                </a:schemeClr>
              </a:solidFill>
              <a:latin typeface="+mj-lt"/>
            </a:endParaRPr>
          </a:p>
        </p:txBody>
      </p:sp>
      <p:grpSp>
        <p:nvGrpSpPr>
          <p:cNvPr id="18435" name="Group 2"/>
          <p:cNvGrpSpPr>
            <a:grpSpLocks/>
          </p:cNvGrpSpPr>
          <p:nvPr/>
        </p:nvGrpSpPr>
        <p:grpSpPr bwMode="auto">
          <a:xfrm>
            <a:off x="3733800" y="1200150"/>
            <a:ext cx="4724400" cy="5353050"/>
            <a:chOff x="2133600" y="1029612"/>
            <a:chExt cx="4724399" cy="5353110"/>
          </a:xfrm>
        </p:grpSpPr>
        <p:grpSp>
          <p:nvGrpSpPr>
            <p:cNvPr id="18437" name="Group 3"/>
            <p:cNvGrpSpPr>
              <a:grpSpLocks/>
            </p:cNvGrpSpPr>
            <p:nvPr/>
          </p:nvGrpSpPr>
          <p:grpSpPr bwMode="auto">
            <a:xfrm>
              <a:off x="2133600" y="1029612"/>
              <a:ext cx="4724399" cy="4776608"/>
              <a:chOff x="2286000" y="1029612"/>
              <a:chExt cx="4724399" cy="4776608"/>
            </a:xfrm>
          </p:grpSpPr>
          <p:pic>
            <p:nvPicPr>
              <p:cNvPr id="1845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200354"/>
                <a:ext cx="4724399" cy="460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2286000" y="1029612"/>
                <a:ext cx="4724399" cy="400055"/>
              </a:xfrm>
              <a:prstGeom prst="rect">
                <a:avLst/>
              </a:prstGeom>
              <a:solidFill>
                <a:schemeClr val="bg1"/>
              </a:solidFill>
            </p:spPr>
            <p:txBody>
              <a:bodyPr>
                <a:spAutoFit/>
              </a:bodyPr>
              <a:lstStyle/>
              <a:p>
                <a:pPr algn="ctr">
                  <a:defRPr/>
                </a:pPr>
                <a:r>
                  <a:rPr lang="en-US" sz="2000" dirty="0">
                    <a:solidFill>
                      <a:schemeClr val="tx2">
                        <a:lumMod val="75000"/>
                      </a:schemeClr>
                    </a:solidFill>
                    <a:latin typeface="+mj-lt"/>
                  </a:rPr>
                  <a:t>  Stream reach</a:t>
                </a:r>
              </a:p>
            </p:txBody>
          </p:sp>
          <p:sp>
            <p:nvSpPr>
              <p:cNvPr id="30" name="TextBox 29"/>
              <p:cNvSpPr txBox="1"/>
              <p:nvPr/>
            </p:nvSpPr>
            <p:spPr>
              <a:xfrm>
                <a:off x="5340349" y="1334415"/>
                <a:ext cx="1566863" cy="400055"/>
              </a:xfrm>
              <a:prstGeom prst="rect">
                <a:avLst/>
              </a:prstGeom>
              <a:solidFill>
                <a:schemeClr val="bg1"/>
              </a:solidFill>
            </p:spPr>
            <p:txBody>
              <a:bodyPr wrap="none">
                <a:spAutoFit/>
              </a:bodyPr>
              <a:lstStyle/>
              <a:p>
                <a:pPr>
                  <a:defRPr/>
                </a:pPr>
                <a:r>
                  <a:rPr lang="en-US" sz="2000" dirty="0">
                    <a:solidFill>
                      <a:schemeClr val="tx2">
                        <a:lumMod val="75000"/>
                      </a:schemeClr>
                    </a:solidFill>
                    <a:latin typeface="+mj-lt"/>
                  </a:rPr>
                  <a:t>Forest stands</a:t>
                </a:r>
              </a:p>
            </p:txBody>
          </p:sp>
          <p:sp>
            <p:nvSpPr>
              <p:cNvPr id="31" name="TextBox 30"/>
              <p:cNvSpPr txBox="1"/>
              <p:nvPr/>
            </p:nvSpPr>
            <p:spPr>
              <a:xfrm>
                <a:off x="2455863" y="1280440"/>
                <a:ext cx="1566862" cy="400055"/>
              </a:xfrm>
              <a:prstGeom prst="rect">
                <a:avLst/>
              </a:prstGeom>
              <a:solidFill>
                <a:schemeClr val="bg1"/>
              </a:solidFill>
            </p:spPr>
            <p:txBody>
              <a:bodyPr wrap="none">
                <a:spAutoFit/>
              </a:bodyPr>
              <a:lstStyle/>
              <a:p>
                <a:pPr>
                  <a:defRPr/>
                </a:pPr>
                <a:r>
                  <a:rPr lang="en-US" sz="2000" dirty="0">
                    <a:solidFill>
                      <a:schemeClr val="tx2">
                        <a:lumMod val="75000"/>
                      </a:schemeClr>
                    </a:solidFill>
                    <a:latin typeface="+mj-lt"/>
                  </a:rPr>
                  <a:t>Forest stands</a:t>
                </a:r>
              </a:p>
            </p:txBody>
          </p:sp>
        </p:grpSp>
        <p:grpSp>
          <p:nvGrpSpPr>
            <p:cNvPr id="18438" name="Group 4"/>
            <p:cNvGrpSpPr>
              <a:grpSpLocks/>
            </p:cNvGrpSpPr>
            <p:nvPr/>
          </p:nvGrpSpPr>
          <p:grpSpPr bwMode="auto">
            <a:xfrm>
              <a:off x="2303585" y="4114800"/>
              <a:ext cx="2192214" cy="1689828"/>
              <a:chOff x="2303585" y="4114800"/>
              <a:chExt cx="2192214" cy="1689828"/>
            </a:xfrm>
          </p:grpSpPr>
          <p:sp>
            <p:nvSpPr>
              <p:cNvPr id="23" name="Right Triangle 22"/>
              <p:cNvSpPr/>
              <p:nvPr/>
            </p:nvSpPr>
            <p:spPr>
              <a:xfrm>
                <a:off x="3352800" y="5252410"/>
                <a:ext cx="712788" cy="463555"/>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4" name="Right Triangle 23"/>
              <p:cNvSpPr/>
              <p:nvPr/>
            </p:nvSpPr>
            <p:spPr>
              <a:xfrm>
                <a:off x="2303463" y="4114160"/>
                <a:ext cx="1049337" cy="1138250"/>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5" name="Rectangle 24"/>
              <p:cNvSpPr/>
              <p:nvPr/>
            </p:nvSpPr>
            <p:spPr>
              <a:xfrm>
                <a:off x="2303463" y="5252410"/>
                <a:ext cx="1049337" cy="54451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6" name="Right Triangle 25"/>
              <p:cNvSpPr/>
              <p:nvPr/>
            </p:nvSpPr>
            <p:spPr>
              <a:xfrm>
                <a:off x="4038600" y="5715965"/>
                <a:ext cx="457200" cy="87314"/>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7" name="Rectangle 26"/>
              <p:cNvSpPr/>
              <p:nvPr/>
            </p:nvSpPr>
            <p:spPr>
              <a:xfrm>
                <a:off x="3352800" y="5715965"/>
                <a:ext cx="685800" cy="8890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grpSp>
        <p:grpSp>
          <p:nvGrpSpPr>
            <p:cNvPr id="6" name="Group 5"/>
            <p:cNvGrpSpPr/>
            <p:nvPr/>
          </p:nvGrpSpPr>
          <p:grpSpPr>
            <a:xfrm>
              <a:off x="4803593" y="4669926"/>
              <a:ext cx="2054406" cy="1121273"/>
              <a:chOff x="2303585" y="4114800"/>
              <a:chExt cx="2192214" cy="1689828"/>
            </a:xfrm>
            <a:scene3d>
              <a:camera prst="orthographicFront">
                <a:rot lat="0" lon="10800000" rev="0"/>
              </a:camera>
              <a:lightRig rig="threePt" dir="t"/>
            </a:scene3d>
          </p:grpSpPr>
          <p:sp>
            <p:nvSpPr>
              <p:cNvPr id="18" name="Right Triangle 17"/>
              <p:cNvSpPr/>
              <p:nvPr/>
            </p:nvSpPr>
            <p:spPr>
              <a:xfrm>
                <a:off x="3352801" y="5251910"/>
                <a:ext cx="712054" cy="463090"/>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19" name="Right Triangle 18"/>
              <p:cNvSpPr/>
              <p:nvPr/>
            </p:nvSpPr>
            <p:spPr>
              <a:xfrm>
                <a:off x="2303585" y="4114800"/>
                <a:ext cx="1049216" cy="1137110"/>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0" name="Rectangle 19"/>
              <p:cNvSpPr/>
              <p:nvPr/>
            </p:nvSpPr>
            <p:spPr>
              <a:xfrm>
                <a:off x="2303585" y="5251910"/>
                <a:ext cx="1049215" cy="545234"/>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1" name="Right Triangle 20"/>
              <p:cNvSpPr/>
              <p:nvPr/>
            </p:nvSpPr>
            <p:spPr>
              <a:xfrm>
                <a:off x="4038600" y="5714999"/>
                <a:ext cx="457199" cy="87913"/>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2" name="Rectangle 21"/>
              <p:cNvSpPr/>
              <p:nvPr/>
            </p:nvSpPr>
            <p:spPr>
              <a:xfrm>
                <a:off x="3352800" y="5715000"/>
                <a:ext cx="685800" cy="8962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grpSp>
        <p:sp>
          <p:nvSpPr>
            <p:cNvPr id="7" name="TextBox 6"/>
            <p:cNvSpPr txBox="1"/>
            <p:nvPr/>
          </p:nvSpPr>
          <p:spPr>
            <a:xfrm>
              <a:off x="3870325" y="6106494"/>
              <a:ext cx="1336675" cy="276228"/>
            </a:xfrm>
            <a:prstGeom prst="rect">
              <a:avLst/>
            </a:prstGeom>
            <a:noFill/>
          </p:spPr>
          <p:txBody>
            <a:bodyPr wrap="none">
              <a:spAutoFit/>
            </a:bodyPr>
            <a:lstStyle/>
            <a:p>
              <a:pPr>
                <a:defRPr/>
              </a:pPr>
              <a:r>
                <a:rPr lang="en-US" sz="1200" dirty="0" err="1">
                  <a:solidFill>
                    <a:schemeClr val="tx2">
                      <a:lumMod val="75000"/>
                    </a:schemeClr>
                  </a:solidFill>
                  <a:latin typeface="+mj-lt"/>
                </a:rPr>
                <a:t>Hillslope</a:t>
              </a:r>
              <a:r>
                <a:rPr lang="en-US" sz="1200" dirty="0">
                  <a:solidFill>
                    <a:schemeClr val="tx2">
                      <a:lumMod val="75000"/>
                    </a:schemeClr>
                  </a:solidFill>
                  <a:latin typeface="+mj-lt"/>
                </a:rPr>
                <a:t> gradients</a:t>
              </a:r>
            </a:p>
          </p:txBody>
        </p:sp>
        <p:cxnSp>
          <p:nvCxnSpPr>
            <p:cNvPr id="8" name="Straight Arrow Connector 7"/>
            <p:cNvCxnSpPr>
              <a:stCxn id="7" idx="0"/>
              <a:endCxn id="25" idx="2"/>
            </p:cNvCxnSpPr>
            <p:nvPr/>
          </p:nvCxnSpPr>
          <p:spPr>
            <a:xfrm flipH="1" flipV="1">
              <a:off x="2828925" y="5796928"/>
              <a:ext cx="1709738" cy="309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0"/>
            </p:cNvCxnSpPr>
            <p:nvPr/>
          </p:nvCxnSpPr>
          <p:spPr>
            <a:xfrm flipV="1">
              <a:off x="4538662" y="5806454"/>
              <a:ext cx="2022475" cy="30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0"/>
            </p:cNvCxnSpPr>
            <p:nvPr/>
          </p:nvCxnSpPr>
          <p:spPr>
            <a:xfrm flipH="1" flipV="1">
              <a:off x="3811588" y="5806454"/>
              <a:ext cx="727075" cy="30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0"/>
              <a:endCxn id="26" idx="3"/>
            </p:cNvCxnSpPr>
            <p:nvPr/>
          </p:nvCxnSpPr>
          <p:spPr>
            <a:xfrm flipH="1" flipV="1">
              <a:off x="4267200" y="5803279"/>
              <a:ext cx="271463" cy="303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0"/>
            </p:cNvCxnSpPr>
            <p:nvPr/>
          </p:nvCxnSpPr>
          <p:spPr>
            <a:xfrm flipV="1">
              <a:off x="4538662" y="5804866"/>
              <a:ext cx="650875" cy="301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0"/>
            </p:cNvCxnSpPr>
            <p:nvPr/>
          </p:nvCxnSpPr>
          <p:spPr>
            <a:xfrm flipV="1">
              <a:off x="4538662" y="5804866"/>
              <a:ext cx="1184275" cy="301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43400" y="4952369"/>
              <a:ext cx="36353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67200" y="4952369"/>
              <a:ext cx="682625" cy="431805"/>
            </a:xfrm>
            <a:prstGeom prst="rect">
              <a:avLst/>
            </a:prstGeom>
            <a:noFill/>
          </p:spPr>
          <p:txBody>
            <a:bodyPr wrap="none">
              <a:spAutoFit/>
            </a:bodyPr>
            <a:lstStyle/>
            <a:p>
              <a:pPr>
                <a:defRPr/>
              </a:pPr>
              <a:r>
                <a:rPr lang="en-US" sz="1100" dirty="0">
                  <a:solidFill>
                    <a:schemeClr val="tx2">
                      <a:lumMod val="75000"/>
                    </a:schemeClr>
                  </a:solidFill>
                  <a:latin typeface="+mj-lt"/>
                </a:rPr>
                <a:t>Channel </a:t>
              </a:r>
            </a:p>
            <a:p>
              <a:pPr>
                <a:defRPr/>
              </a:pPr>
              <a:r>
                <a:rPr lang="en-US" sz="1100" dirty="0">
                  <a:solidFill>
                    <a:schemeClr val="tx2">
                      <a:lumMod val="75000"/>
                    </a:schemeClr>
                  </a:solidFill>
                  <a:latin typeface="+mj-lt"/>
                </a:rPr>
                <a:t>width</a:t>
              </a:r>
            </a:p>
          </p:txBody>
        </p:sp>
        <p:cxnSp>
          <p:nvCxnSpPr>
            <p:cNvPr id="16" name="Straight Arrow Connector 15"/>
            <p:cNvCxnSpPr/>
            <p:nvPr/>
          </p:nvCxnSpPr>
          <p:spPr>
            <a:xfrm>
              <a:off x="2303463" y="3733155"/>
              <a:ext cx="97313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25700" y="3733155"/>
              <a:ext cx="566738" cy="431805"/>
            </a:xfrm>
            <a:prstGeom prst="rect">
              <a:avLst/>
            </a:prstGeom>
            <a:noFill/>
          </p:spPr>
          <p:txBody>
            <a:bodyPr wrap="none">
              <a:spAutoFit/>
            </a:bodyPr>
            <a:lstStyle/>
            <a:p>
              <a:pPr>
                <a:defRPr/>
              </a:pPr>
              <a:r>
                <a:rPr lang="en-US" sz="1100" dirty="0">
                  <a:solidFill>
                    <a:schemeClr val="tx2">
                      <a:lumMod val="75000"/>
                    </a:schemeClr>
                  </a:solidFill>
                  <a:latin typeface="+mj-lt"/>
                </a:rPr>
                <a:t>Stand</a:t>
              </a:r>
            </a:p>
            <a:p>
              <a:pPr>
                <a:defRPr/>
              </a:pPr>
              <a:r>
                <a:rPr lang="en-US" sz="1100" dirty="0">
                  <a:solidFill>
                    <a:schemeClr val="tx2">
                      <a:lumMod val="75000"/>
                    </a:schemeClr>
                  </a:solidFill>
                  <a:latin typeface="+mj-lt"/>
                </a:rPr>
                <a:t>widths</a:t>
              </a:r>
            </a:p>
          </p:txBody>
        </p:sp>
      </p:grpSp>
      <p:sp>
        <p:nvSpPr>
          <p:cNvPr id="32" name="TextBox 31"/>
          <p:cNvSpPr txBox="1"/>
          <p:nvPr/>
        </p:nvSpPr>
        <p:spPr>
          <a:xfrm>
            <a:off x="228600" y="990600"/>
            <a:ext cx="3352800" cy="5078313"/>
          </a:xfrm>
          <a:prstGeom prst="rect">
            <a:avLst/>
          </a:prstGeom>
          <a:noFill/>
        </p:spPr>
        <p:txBody>
          <a:bodyPr wrap="square">
            <a:spAutoFit/>
          </a:bodyPr>
          <a:lstStyle/>
          <a:p>
            <a:pPr>
              <a:defRPr/>
            </a:pPr>
            <a:r>
              <a:rPr lang="en-US" dirty="0">
                <a:solidFill>
                  <a:schemeClr val="tx2">
                    <a:lumMod val="75000"/>
                  </a:schemeClr>
                </a:solidFill>
                <a:latin typeface="+mj-lt"/>
              </a:rPr>
              <a:t>Mortality types include </a:t>
            </a:r>
            <a:r>
              <a:rPr lang="en-US" dirty="0" smtClean="0">
                <a:solidFill>
                  <a:schemeClr val="tx2">
                    <a:lumMod val="75000"/>
                  </a:schemeClr>
                </a:solidFill>
              </a:rPr>
              <a:t>suppression, </a:t>
            </a:r>
            <a:r>
              <a:rPr lang="en-US" dirty="0" smtClean="0">
                <a:solidFill>
                  <a:schemeClr val="tx2">
                    <a:lumMod val="75000"/>
                  </a:schemeClr>
                </a:solidFill>
                <a:latin typeface="+mj-lt"/>
              </a:rPr>
              <a:t>fire</a:t>
            </a:r>
            <a:r>
              <a:rPr lang="en-US" dirty="0">
                <a:solidFill>
                  <a:schemeClr val="tx2">
                    <a:lumMod val="75000"/>
                  </a:schemeClr>
                </a:solidFill>
                <a:latin typeface="+mj-lt"/>
              </a:rPr>
              <a:t>, insect, disease</a:t>
            </a:r>
            <a:r>
              <a:rPr lang="en-US" dirty="0" smtClean="0">
                <a:solidFill>
                  <a:schemeClr val="tx2">
                    <a:lumMod val="75000"/>
                  </a:schemeClr>
                </a:solidFill>
                <a:latin typeface="+mj-lt"/>
              </a:rPr>
              <a:t>, &amp; wind-throw.</a:t>
            </a:r>
            <a:endParaRPr lang="en-US" dirty="0">
              <a:solidFill>
                <a:schemeClr val="tx2">
                  <a:lumMod val="75000"/>
                </a:schemeClr>
              </a:solidFill>
              <a:latin typeface="+mj-lt"/>
            </a:endParaRPr>
          </a:p>
          <a:p>
            <a:pPr>
              <a:defRPr/>
            </a:pPr>
            <a:endParaRPr lang="en-US" dirty="0">
              <a:solidFill>
                <a:schemeClr val="tx2">
                  <a:lumMod val="75000"/>
                </a:schemeClr>
              </a:solidFill>
              <a:latin typeface="+mj-lt"/>
            </a:endParaRPr>
          </a:p>
          <a:p>
            <a:pPr>
              <a:defRPr/>
            </a:pPr>
            <a:r>
              <a:rPr lang="en-US" dirty="0" smtClean="0">
                <a:solidFill>
                  <a:schemeClr val="tx2">
                    <a:lumMod val="75000"/>
                  </a:schemeClr>
                </a:solidFill>
                <a:latin typeface="+mj-lt"/>
              </a:rPr>
              <a:t>Bells and Whistles: </a:t>
            </a:r>
          </a:p>
          <a:p>
            <a:pPr marL="285750" indent="-285750">
              <a:buFont typeface="Wingdings" pitchFamily="2" charset="2"/>
              <a:buChar char="v"/>
              <a:defRPr/>
            </a:pPr>
            <a:r>
              <a:rPr lang="en-US" dirty="0">
                <a:solidFill>
                  <a:schemeClr val="tx2">
                    <a:lumMod val="75000"/>
                  </a:schemeClr>
                </a:solidFill>
                <a:latin typeface="+mj-lt"/>
              </a:rPr>
              <a:t>c</a:t>
            </a:r>
            <a:r>
              <a:rPr lang="en-US" dirty="0" smtClean="0">
                <a:solidFill>
                  <a:schemeClr val="tx2">
                    <a:lumMod val="75000"/>
                  </a:schemeClr>
                </a:solidFill>
                <a:latin typeface="+mj-lt"/>
              </a:rPr>
              <a:t>hannel width,</a:t>
            </a:r>
          </a:p>
          <a:p>
            <a:pPr marL="285750" indent="-285750">
              <a:buFont typeface="Wingdings" pitchFamily="2" charset="2"/>
              <a:buChar char="v"/>
              <a:defRPr/>
            </a:pPr>
            <a:r>
              <a:rPr lang="en-US" dirty="0" smtClean="0">
                <a:solidFill>
                  <a:schemeClr val="tx2">
                    <a:lumMod val="75000"/>
                  </a:schemeClr>
                </a:solidFill>
                <a:latin typeface="+mj-lt"/>
              </a:rPr>
              <a:t>stand width,</a:t>
            </a:r>
            <a:endParaRPr lang="en-US" dirty="0">
              <a:solidFill>
                <a:schemeClr val="tx2">
                  <a:lumMod val="75000"/>
                </a:schemeClr>
              </a:solidFill>
              <a:latin typeface="+mj-lt"/>
            </a:endParaRPr>
          </a:p>
          <a:p>
            <a:pPr marL="285750" indent="-285750">
              <a:buFont typeface="Wingdings" pitchFamily="2" charset="2"/>
              <a:buChar char="v"/>
              <a:defRPr/>
            </a:pPr>
            <a:r>
              <a:rPr lang="en-US" dirty="0" err="1" smtClean="0">
                <a:solidFill>
                  <a:schemeClr val="tx2">
                    <a:lumMod val="75000"/>
                  </a:schemeClr>
                </a:solidFill>
                <a:latin typeface="+mj-lt"/>
              </a:rPr>
              <a:t>hillslope</a:t>
            </a:r>
            <a:r>
              <a:rPr lang="en-US" dirty="0" smtClean="0">
                <a:solidFill>
                  <a:schemeClr val="tx2">
                    <a:lumMod val="75000"/>
                  </a:schemeClr>
                </a:solidFill>
                <a:latin typeface="+mj-lt"/>
              </a:rPr>
              <a:t> gradient, </a:t>
            </a:r>
          </a:p>
          <a:p>
            <a:pPr marL="285750" indent="-285750">
              <a:buFont typeface="Wingdings" pitchFamily="2" charset="2"/>
              <a:buChar char="v"/>
              <a:defRPr/>
            </a:pPr>
            <a:r>
              <a:rPr lang="en-US" dirty="0" smtClean="0">
                <a:solidFill>
                  <a:schemeClr val="tx2">
                    <a:lumMod val="75000"/>
                  </a:schemeClr>
                </a:solidFill>
                <a:latin typeface="+mj-lt"/>
              </a:rPr>
              <a:t>bank </a:t>
            </a:r>
            <a:r>
              <a:rPr lang="en-US" dirty="0">
                <a:solidFill>
                  <a:schemeClr val="tx2">
                    <a:lumMod val="75000"/>
                  </a:schemeClr>
                </a:solidFill>
                <a:latin typeface="+mj-lt"/>
              </a:rPr>
              <a:t>erosion, </a:t>
            </a:r>
          </a:p>
          <a:p>
            <a:pPr marL="285750" indent="-285750">
              <a:buFont typeface="Wingdings" pitchFamily="2" charset="2"/>
              <a:buChar char="v"/>
              <a:defRPr/>
            </a:pPr>
            <a:r>
              <a:rPr lang="en-US" dirty="0">
                <a:solidFill>
                  <a:schemeClr val="tx2">
                    <a:lumMod val="75000"/>
                  </a:schemeClr>
                </a:solidFill>
                <a:latin typeface="+mj-lt"/>
              </a:rPr>
              <a:t>w</a:t>
            </a:r>
            <a:r>
              <a:rPr lang="en-US" dirty="0" smtClean="0">
                <a:solidFill>
                  <a:schemeClr val="tx2">
                    <a:lumMod val="75000"/>
                  </a:schemeClr>
                </a:solidFill>
                <a:latin typeface="+mj-lt"/>
              </a:rPr>
              <a:t>ood decay</a:t>
            </a:r>
            <a:r>
              <a:rPr lang="en-US" dirty="0">
                <a:solidFill>
                  <a:schemeClr val="tx2">
                    <a:lumMod val="75000"/>
                  </a:schemeClr>
                </a:solidFill>
                <a:latin typeface="+mj-lt"/>
              </a:rPr>
              <a:t>, </a:t>
            </a:r>
          </a:p>
          <a:p>
            <a:pPr marL="285750" indent="-285750">
              <a:buFont typeface="Wingdings" pitchFamily="2" charset="2"/>
              <a:buChar char="v"/>
              <a:defRPr/>
            </a:pPr>
            <a:r>
              <a:rPr lang="en-US" dirty="0">
                <a:solidFill>
                  <a:schemeClr val="tx2">
                    <a:lumMod val="75000"/>
                  </a:schemeClr>
                </a:solidFill>
                <a:latin typeface="+mj-lt"/>
              </a:rPr>
              <a:t>taper equations, </a:t>
            </a:r>
          </a:p>
          <a:p>
            <a:pPr marL="285750" indent="-285750">
              <a:buFont typeface="Wingdings" pitchFamily="2" charset="2"/>
              <a:buChar char="v"/>
              <a:defRPr/>
            </a:pPr>
            <a:r>
              <a:rPr lang="en-US" dirty="0" smtClean="0">
                <a:solidFill>
                  <a:schemeClr val="tx2">
                    <a:lumMod val="75000"/>
                  </a:schemeClr>
                </a:solidFill>
                <a:latin typeface="+mj-lt"/>
              </a:rPr>
              <a:t>thinned </a:t>
            </a:r>
            <a:r>
              <a:rPr lang="en-US" dirty="0">
                <a:solidFill>
                  <a:schemeClr val="tx2">
                    <a:lumMod val="75000"/>
                  </a:schemeClr>
                </a:solidFill>
                <a:latin typeface="+mj-lt"/>
              </a:rPr>
              <a:t>trees that are tipped, and </a:t>
            </a:r>
          </a:p>
          <a:p>
            <a:pPr marL="285750" indent="-285750">
              <a:buFont typeface="Wingdings" pitchFamily="2" charset="2"/>
              <a:buChar char="v"/>
              <a:defRPr/>
            </a:pPr>
            <a:r>
              <a:rPr lang="en-US" dirty="0">
                <a:solidFill>
                  <a:schemeClr val="tx2">
                    <a:lumMod val="75000"/>
                  </a:schemeClr>
                </a:solidFill>
                <a:latin typeface="+mj-lt"/>
              </a:rPr>
              <a:t>size of resulting wood pieces </a:t>
            </a:r>
            <a:endParaRPr lang="en-US" dirty="0" smtClean="0">
              <a:solidFill>
                <a:schemeClr val="tx2">
                  <a:lumMod val="75000"/>
                </a:schemeClr>
              </a:solidFill>
              <a:latin typeface="+mj-lt"/>
            </a:endParaRPr>
          </a:p>
          <a:p>
            <a:pPr marL="285750" indent="-285750">
              <a:buFont typeface="Wingdings" pitchFamily="2" charset="2"/>
              <a:buChar char="v"/>
              <a:defRPr/>
            </a:pPr>
            <a:endParaRPr lang="en-US" dirty="0">
              <a:solidFill>
                <a:schemeClr val="tx2">
                  <a:lumMod val="75000"/>
                </a:schemeClr>
              </a:solidFill>
              <a:latin typeface="+mj-lt"/>
            </a:endParaRPr>
          </a:p>
          <a:p>
            <a:pPr>
              <a:defRPr/>
            </a:pPr>
            <a:r>
              <a:rPr lang="en-US" dirty="0" smtClean="0">
                <a:solidFill>
                  <a:schemeClr val="tx2">
                    <a:lumMod val="75000"/>
                  </a:schemeClr>
                </a:solidFill>
                <a:latin typeface="+mj-lt"/>
              </a:rPr>
              <a:t>Inputs: stand tables from forest growth models</a:t>
            </a:r>
          </a:p>
          <a:p>
            <a:pPr>
              <a:defRPr/>
            </a:pPr>
            <a:r>
              <a:rPr lang="en-US" dirty="0" smtClean="0">
                <a:solidFill>
                  <a:schemeClr val="tx2">
                    <a:lumMod val="75000"/>
                  </a:schemeClr>
                </a:solidFill>
                <a:latin typeface="+mj-lt"/>
              </a:rPr>
              <a:t>Outputs: 10 types of plots</a:t>
            </a:r>
            <a:endParaRPr lang="en-US" dirty="0">
              <a:solidFill>
                <a:schemeClr val="tx2">
                  <a:lumMod val="75000"/>
                </a:schemeClr>
              </a:solidFill>
              <a:latin typeface="+mj-lt"/>
            </a:endParaRPr>
          </a:p>
        </p:txBody>
      </p:sp>
      <p:sp>
        <p:nvSpPr>
          <p:cNvPr id="3" name="TextBox 2"/>
          <p:cNvSpPr txBox="1"/>
          <p:nvPr/>
        </p:nvSpPr>
        <p:spPr>
          <a:xfrm>
            <a:off x="90136" y="6519446"/>
            <a:ext cx="8577989" cy="338554"/>
          </a:xfrm>
          <a:prstGeom prst="rect">
            <a:avLst/>
          </a:prstGeom>
          <a:noFill/>
        </p:spPr>
        <p:txBody>
          <a:bodyPr wrap="none" rtlCol="0">
            <a:spAutoFit/>
          </a:bodyPr>
          <a:lstStyle/>
          <a:p>
            <a:r>
              <a:rPr lang="en-US" sz="1600" dirty="0" err="1">
                <a:solidFill>
                  <a:schemeClr val="tx2">
                    <a:lumMod val="75000"/>
                  </a:schemeClr>
                </a:solidFill>
              </a:rPr>
              <a:t>Kozak</a:t>
            </a:r>
            <a:r>
              <a:rPr lang="en-US" sz="1600" dirty="0">
                <a:solidFill>
                  <a:schemeClr val="tx2">
                    <a:lumMod val="75000"/>
                  </a:schemeClr>
                </a:solidFill>
              </a:rPr>
              <a:t>, 1988;  </a:t>
            </a:r>
            <a:r>
              <a:rPr lang="en-US" sz="1600" dirty="0" err="1">
                <a:solidFill>
                  <a:schemeClr val="tx2">
                    <a:lumMod val="75000"/>
                  </a:schemeClr>
                </a:solidFill>
              </a:rPr>
              <a:t>Bilby</a:t>
            </a:r>
            <a:r>
              <a:rPr lang="en-US" sz="1600" dirty="0">
                <a:solidFill>
                  <a:schemeClr val="tx2">
                    <a:lumMod val="75000"/>
                  </a:schemeClr>
                </a:solidFill>
              </a:rPr>
              <a:t> et al, 1999; Benda </a:t>
            </a:r>
            <a:r>
              <a:rPr lang="en-US" sz="1600" dirty="0" smtClean="0">
                <a:solidFill>
                  <a:schemeClr val="tx2">
                    <a:lumMod val="75000"/>
                  </a:schemeClr>
                </a:solidFill>
              </a:rPr>
              <a:t>and </a:t>
            </a:r>
            <a:r>
              <a:rPr lang="en-US" sz="1600" dirty="0" err="1" smtClean="0">
                <a:solidFill>
                  <a:schemeClr val="tx2">
                    <a:lumMod val="75000"/>
                  </a:schemeClr>
                </a:solidFill>
              </a:rPr>
              <a:t>Sias</a:t>
            </a:r>
            <a:r>
              <a:rPr lang="en-US" sz="1600" dirty="0" smtClean="0">
                <a:solidFill>
                  <a:schemeClr val="tx2">
                    <a:lumMod val="75000"/>
                  </a:schemeClr>
                </a:solidFill>
              </a:rPr>
              <a:t> 2003; </a:t>
            </a:r>
            <a:r>
              <a:rPr lang="en-US" sz="1600" dirty="0" err="1" smtClean="0">
                <a:solidFill>
                  <a:schemeClr val="tx2">
                    <a:lumMod val="75000"/>
                  </a:schemeClr>
                </a:solidFill>
              </a:rPr>
              <a:t>Sobota</a:t>
            </a:r>
            <a:r>
              <a:rPr lang="en-US" sz="1600" dirty="0" smtClean="0">
                <a:solidFill>
                  <a:schemeClr val="tx2">
                    <a:lumMod val="75000"/>
                  </a:schemeClr>
                </a:solidFill>
              </a:rPr>
              <a:t> et al, 2006; </a:t>
            </a:r>
            <a:r>
              <a:rPr lang="en-US" sz="1600" dirty="0" err="1" smtClean="0">
                <a:solidFill>
                  <a:schemeClr val="tx2">
                    <a:lumMod val="75000"/>
                  </a:schemeClr>
                </a:solidFill>
              </a:rPr>
              <a:t>Hibbs</a:t>
            </a:r>
            <a:r>
              <a:rPr lang="en-US" sz="1600" dirty="0" smtClean="0">
                <a:solidFill>
                  <a:schemeClr val="tx2">
                    <a:lumMod val="75000"/>
                  </a:schemeClr>
                </a:solidFill>
              </a:rPr>
              <a:t> et al, 2007; and more. </a:t>
            </a:r>
            <a:endParaRPr lang="en-US" sz="1600" dirty="0">
              <a:solidFill>
                <a:schemeClr val="tx2">
                  <a:lumMod val="75000"/>
                </a:schemeClr>
              </a:solidFill>
            </a:endParaRPr>
          </a:p>
        </p:txBody>
      </p:sp>
    </p:spTree>
    <p:extLst>
      <p:ext uri="{BB962C8B-B14F-4D97-AF65-F5344CB8AC3E}">
        <p14:creationId xmlns:p14="http://schemas.microsoft.com/office/powerpoint/2010/main" val="1174187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153400" cy="2062103"/>
          </a:xfrm>
          <a:prstGeom prst="rect">
            <a:avLst/>
          </a:prstGeom>
        </p:spPr>
        <p:txBody>
          <a:bodyPr wrap="square">
            <a:spAutoFit/>
          </a:bodyPr>
          <a:lstStyle/>
          <a:p>
            <a:r>
              <a:rPr lang="en-US" sz="3200" b="1" dirty="0" smtClean="0">
                <a:solidFill>
                  <a:schemeClr val="tx2">
                    <a:lumMod val="75000"/>
                  </a:schemeClr>
                </a:solidFill>
              </a:rPr>
              <a:t>RSWM Scenarios </a:t>
            </a:r>
          </a:p>
          <a:p>
            <a:pPr marL="342900" indent="-342900">
              <a:buFont typeface="Arial" pitchFamily="34" charset="0"/>
              <a:buChar char="•"/>
            </a:pPr>
            <a:r>
              <a:rPr lang="en-US" sz="2400" dirty="0" smtClean="0">
                <a:solidFill>
                  <a:schemeClr val="tx2">
                    <a:lumMod val="75000"/>
                  </a:schemeClr>
                </a:solidFill>
              </a:rPr>
              <a:t>Left bank is always no action scenario (70 m)</a:t>
            </a:r>
          </a:p>
          <a:p>
            <a:pPr marL="342900" indent="-342900">
              <a:buFont typeface="Arial" pitchFamily="34" charset="0"/>
              <a:buChar char="•"/>
            </a:pPr>
            <a:r>
              <a:rPr lang="en-US" sz="2400" dirty="0" smtClean="0">
                <a:solidFill>
                  <a:schemeClr val="tx2">
                    <a:lumMod val="75000"/>
                  </a:schemeClr>
                </a:solidFill>
              </a:rPr>
              <a:t>Right bank treatment scenarios (11)</a:t>
            </a:r>
          </a:p>
          <a:p>
            <a:pPr marL="342900" indent="-342900">
              <a:buFont typeface="Arial" pitchFamily="34" charset="0"/>
              <a:buChar char="•"/>
            </a:pPr>
            <a:r>
              <a:rPr lang="en-US" sz="2400" dirty="0" smtClean="0">
                <a:solidFill>
                  <a:schemeClr val="tx2">
                    <a:lumMod val="75000"/>
                  </a:schemeClr>
                </a:solidFill>
              </a:rPr>
              <a:t>Double entry thin, 70 TPA: 2010, 2040</a:t>
            </a:r>
          </a:p>
          <a:p>
            <a:pPr marL="342900" indent="-342900">
              <a:buFont typeface="Arial" pitchFamily="34" charset="0"/>
              <a:buChar char="•"/>
            </a:pPr>
            <a:r>
              <a:rPr lang="en-US" sz="2400" dirty="0" smtClean="0">
                <a:solidFill>
                  <a:schemeClr val="tx2">
                    <a:lumMod val="75000"/>
                  </a:schemeClr>
                </a:solidFill>
              </a:rPr>
              <a:t>All other parameters held constant</a:t>
            </a:r>
          </a:p>
        </p:txBody>
      </p:sp>
      <p:graphicFrame>
        <p:nvGraphicFramePr>
          <p:cNvPr id="4" name="Table 3"/>
          <p:cNvGraphicFramePr>
            <a:graphicFrameLocks noGrp="1"/>
          </p:cNvGraphicFramePr>
          <p:nvPr>
            <p:extLst>
              <p:ext uri="{D42A27DB-BD31-4B8C-83A1-F6EECF244321}">
                <p14:modId xmlns:p14="http://schemas.microsoft.com/office/powerpoint/2010/main" val="1974695728"/>
              </p:ext>
            </p:extLst>
          </p:nvPr>
        </p:nvGraphicFramePr>
        <p:xfrm>
          <a:off x="1752600" y="2223135"/>
          <a:ext cx="6553200" cy="4482465"/>
        </p:xfrm>
        <a:graphic>
          <a:graphicData uri="http://schemas.openxmlformats.org/drawingml/2006/table">
            <a:tbl>
              <a:tblPr>
                <a:tableStyleId>{5C22544A-7EE6-4342-B048-85BDC9FD1C3A}</a:tableStyleId>
              </a:tblPr>
              <a:tblGrid>
                <a:gridCol w="3276600"/>
                <a:gridCol w="3276600"/>
              </a:tblGrid>
              <a:tr h="230065">
                <a:tc gridSpan="2">
                  <a:txBody>
                    <a:bodyPr/>
                    <a:lstStyle/>
                    <a:p>
                      <a:pPr algn="ctr" fontAlgn="b"/>
                      <a:r>
                        <a:rPr lang="en-US" sz="2200" u="none" strike="noStrike" dirty="0">
                          <a:solidFill>
                            <a:schemeClr val="tx2">
                              <a:lumMod val="75000"/>
                            </a:schemeClr>
                          </a:solidFill>
                          <a:effectLst/>
                        </a:rPr>
                        <a:t>Right </a:t>
                      </a:r>
                      <a:r>
                        <a:rPr lang="en-US" sz="2200" u="none" strike="noStrike" dirty="0" smtClean="0">
                          <a:solidFill>
                            <a:schemeClr val="tx2">
                              <a:lumMod val="75000"/>
                            </a:schemeClr>
                          </a:solidFill>
                          <a:effectLst/>
                        </a:rPr>
                        <a:t>bank scenarios</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r>
              <a:tr h="230065">
                <a:tc>
                  <a:txBody>
                    <a:bodyPr/>
                    <a:lstStyle/>
                    <a:p>
                      <a:pPr algn="ctr" fontAlgn="b"/>
                      <a:r>
                        <a:rPr lang="en-US" sz="2200" u="none" strike="noStrike" dirty="0" smtClean="0">
                          <a:solidFill>
                            <a:schemeClr val="tx2">
                              <a:lumMod val="75000"/>
                            </a:schemeClr>
                          </a:solidFill>
                          <a:effectLst/>
                        </a:rPr>
                        <a:t>Stand1</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200" u="none" strike="noStrike" dirty="0" smtClean="0">
                          <a:solidFill>
                            <a:schemeClr val="tx2">
                              <a:lumMod val="75000"/>
                            </a:schemeClr>
                          </a:solidFill>
                          <a:effectLst/>
                        </a:rPr>
                        <a:t>Stand2</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00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200" u="none" strike="noStrike" dirty="0">
                          <a:solidFill>
                            <a:schemeClr val="tx2">
                              <a:lumMod val="75000"/>
                            </a:schemeClr>
                          </a:solidFill>
                          <a:effectLst/>
                        </a:rPr>
                        <a:t>No </a:t>
                      </a:r>
                      <a:r>
                        <a:rPr lang="en-US" sz="2200" u="none" strike="noStrike" dirty="0" smtClean="0">
                          <a:solidFill>
                            <a:schemeClr val="tx2">
                              <a:lumMod val="75000"/>
                            </a:schemeClr>
                          </a:solidFill>
                          <a:effectLst/>
                        </a:rPr>
                        <a:t>action (</a:t>
                      </a:r>
                      <a:r>
                        <a:rPr lang="en-US" sz="2200" b="1" u="none" strike="noStrike" dirty="0" smtClean="0">
                          <a:solidFill>
                            <a:schemeClr val="tx2">
                              <a:lumMod val="75000"/>
                            </a:schemeClr>
                          </a:solidFill>
                          <a:effectLst/>
                        </a:rPr>
                        <a:t>10 m</a:t>
                      </a:r>
                      <a:r>
                        <a:rPr lang="en-US" sz="2200" u="none" strike="noStrike" dirty="0" smtClean="0">
                          <a:solidFill>
                            <a:schemeClr val="tx2">
                              <a:lumMod val="75000"/>
                            </a:schemeClr>
                          </a:solidFill>
                          <a:effectLst/>
                        </a:rPr>
                        <a:t>)</a:t>
                      </a:r>
                      <a:endParaRPr lang="en-US" sz="2200" b="0" i="0" u="none" strike="noStrike" dirty="0" smtClean="0">
                        <a:solidFill>
                          <a:schemeClr val="tx2">
                            <a:lumMod val="75000"/>
                          </a:schemeClr>
                        </a:solidFill>
                        <a:effectLst/>
                        <a:latin typeface="+mn-lt"/>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200" u="none" strike="noStrike" dirty="0">
                          <a:solidFill>
                            <a:schemeClr val="tx2">
                              <a:lumMod val="75000"/>
                            </a:schemeClr>
                          </a:solidFill>
                          <a:effectLst/>
                        </a:rPr>
                        <a:t>No </a:t>
                      </a:r>
                      <a:r>
                        <a:rPr lang="en-US" sz="2200" u="none" strike="noStrike" dirty="0" smtClean="0">
                          <a:solidFill>
                            <a:schemeClr val="tx2">
                              <a:lumMod val="75000"/>
                            </a:schemeClr>
                          </a:solidFill>
                          <a:effectLst/>
                        </a:rPr>
                        <a:t>action (</a:t>
                      </a:r>
                      <a:r>
                        <a:rPr lang="en-US" sz="2200" b="1" u="none" strike="noStrike" dirty="0" smtClean="0">
                          <a:solidFill>
                            <a:schemeClr val="tx2">
                              <a:lumMod val="75000"/>
                            </a:schemeClr>
                          </a:solidFill>
                          <a:effectLst/>
                        </a:rPr>
                        <a:t>60 m</a:t>
                      </a:r>
                      <a:r>
                        <a:rPr lang="en-US" sz="2200" u="none" strike="noStrike" dirty="0" smtClean="0">
                          <a:solidFill>
                            <a:schemeClr val="tx2">
                              <a:lumMod val="75000"/>
                            </a:schemeClr>
                          </a:solidFill>
                          <a:effectLst/>
                        </a:rPr>
                        <a:t>)</a:t>
                      </a:r>
                      <a:endParaRPr lang="en-US" sz="2200" b="0" i="0" u="none" strike="noStrike" dirty="0" smtClean="0">
                        <a:solidFill>
                          <a:schemeClr val="tx2">
                            <a:lumMod val="75000"/>
                          </a:schemeClr>
                        </a:solidFill>
                        <a:effectLst/>
                        <a:latin typeface="+mn-lt"/>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Thinned</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5%</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10%</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15%</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20%</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0065">
                <a:tc>
                  <a:txBody>
                    <a:bodyPr/>
                    <a:lstStyle/>
                    <a:p>
                      <a:pPr algn="ctr" fontAlgn="b"/>
                      <a:r>
                        <a:rPr lang="en-US" sz="2200" u="none" strike="noStrike" dirty="0" smtClean="0">
                          <a:solidFill>
                            <a:schemeClr val="tx2">
                              <a:lumMod val="75000"/>
                            </a:schemeClr>
                          </a:solidFill>
                          <a:effectLst/>
                        </a:rPr>
                        <a:t>Thinned (</a:t>
                      </a:r>
                      <a:r>
                        <a:rPr lang="en-US" sz="2200" b="1" u="none" strike="noStrike" dirty="0" smtClean="0">
                          <a:solidFill>
                            <a:schemeClr val="tx2">
                              <a:lumMod val="75000"/>
                            </a:schemeClr>
                          </a:solidFill>
                          <a:effectLst/>
                        </a:rPr>
                        <a:t>70 m</a:t>
                      </a:r>
                      <a:r>
                        <a:rPr lang="en-US" sz="2200" u="none" strike="noStrike" dirty="0" smtClean="0">
                          <a:solidFill>
                            <a:schemeClr val="tx2">
                              <a:lumMod val="75000"/>
                            </a:schemeClr>
                          </a:solidFill>
                          <a:effectLst/>
                        </a:rPr>
                        <a:t>)</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5</a:t>
                      </a:r>
                      <a:r>
                        <a:rPr lang="en-US" sz="2200" u="none" strike="noStrike" dirty="0" smtClean="0">
                          <a:solidFill>
                            <a:schemeClr val="tx2">
                              <a:lumMod val="75000"/>
                            </a:schemeClr>
                          </a:solidFill>
                          <a:effectLst/>
                        </a:rPr>
                        <a:t>%</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a:t>
                      </a:r>
                      <a:r>
                        <a:rPr lang="en-US" sz="2200" u="none" strike="noStrike" dirty="0" smtClean="0">
                          <a:solidFill>
                            <a:schemeClr val="tx2">
                              <a:lumMod val="75000"/>
                            </a:schemeClr>
                          </a:solidFill>
                          <a:effectLst/>
                        </a:rPr>
                        <a:t>10%</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a:t>
                      </a:r>
                      <a:r>
                        <a:rPr lang="en-US" sz="2200" u="none" strike="noStrike" dirty="0" smtClean="0">
                          <a:solidFill>
                            <a:schemeClr val="tx2">
                              <a:lumMod val="75000"/>
                            </a:schemeClr>
                          </a:solidFill>
                          <a:effectLst/>
                        </a:rPr>
                        <a:t>15%</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20</a:t>
                      </a:r>
                      <a:r>
                        <a:rPr lang="en-US" sz="2200" u="none" strike="noStrike" dirty="0" smtClean="0">
                          <a:solidFill>
                            <a:schemeClr val="tx2">
                              <a:lumMod val="75000"/>
                            </a:schemeClr>
                          </a:solidFill>
                          <a:effectLst/>
                        </a:rPr>
                        <a:t>%</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Right Arrow 2"/>
          <p:cNvSpPr/>
          <p:nvPr/>
        </p:nvSpPr>
        <p:spPr>
          <a:xfrm>
            <a:off x="4838700" y="5630008"/>
            <a:ext cx="13335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Brace 4"/>
          <p:cNvSpPr/>
          <p:nvPr/>
        </p:nvSpPr>
        <p:spPr>
          <a:xfrm>
            <a:off x="4267200" y="4953000"/>
            <a:ext cx="609600" cy="1752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02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210269755"/>
              </p:ext>
            </p:extLst>
          </p:nvPr>
        </p:nvGraphicFramePr>
        <p:xfrm>
          <a:off x="533400" y="0"/>
          <a:ext cx="7334250"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1262204971"/>
              </p:ext>
            </p:extLst>
          </p:nvPr>
        </p:nvGraphicFramePr>
        <p:xfrm>
          <a:off x="533400" y="3509963"/>
          <a:ext cx="7334250" cy="334803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562600" y="5292298"/>
            <a:ext cx="3505200" cy="830997"/>
          </a:xfrm>
          <a:prstGeom prst="rect">
            <a:avLst/>
          </a:prstGeom>
          <a:noFill/>
        </p:spPr>
        <p:txBody>
          <a:bodyPr wrap="square" rtlCol="0">
            <a:spAutoFit/>
          </a:bodyPr>
          <a:lstStyle/>
          <a:p>
            <a:r>
              <a:rPr lang="en-US" sz="1200" dirty="0" smtClean="0">
                <a:solidFill>
                  <a:schemeClr val="tx2">
                    <a:lumMod val="75000"/>
                  </a:schemeClr>
                </a:solidFill>
              </a:rPr>
              <a:t>The buffer reduces the effect of the thin and tip by reducing loss of wood. But in the long term the volume of wood in the stream increased to close to the untreated scenario.</a:t>
            </a:r>
            <a:endParaRPr lang="en-US" sz="1200" dirty="0">
              <a:solidFill>
                <a:schemeClr val="tx2">
                  <a:lumMod val="75000"/>
                </a:schemeClr>
              </a:solidFill>
            </a:endParaRPr>
          </a:p>
        </p:txBody>
      </p:sp>
      <p:sp>
        <p:nvSpPr>
          <p:cNvPr id="5" name="TextBox 4"/>
          <p:cNvSpPr txBox="1"/>
          <p:nvPr/>
        </p:nvSpPr>
        <p:spPr>
          <a:xfrm>
            <a:off x="5942162" y="2133600"/>
            <a:ext cx="3200400" cy="646331"/>
          </a:xfrm>
          <a:prstGeom prst="rect">
            <a:avLst/>
          </a:prstGeom>
          <a:noFill/>
        </p:spPr>
        <p:txBody>
          <a:bodyPr wrap="square" rtlCol="0">
            <a:spAutoFit/>
          </a:bodyPr>
          <a:lstStyle/>
          <a:p>
            <a:r>
              <a:rPr lang="en-US" sz="1200" dirty="0" smtClean="0">
                <a:solidFill>
                  <a:schemeClr val="tx2">
                    <a:lumMod val="75000"/>
                  </a:schemeClr>
                </a:solidFill>
              </a:rPr>
              <a:t>Scenarios with tipped trees produce higher volumes of wood in the reach than untreated or thinned stands for most of the time simulated.  </a:t>
            </a:r>
            <a:endParaRPr lang="en-US" sz="1200" dirty="0">
              <a:solidFill>
                <a:schemeClr val="tx2">
                  <a:lumMod val="75000"/>
                </a:schemeClr>
              </a:solidFill>
            </a:endParaRPr>
          </a:p>
        </p:txBody>
      </p:sp>
    </p:spTree>
    <p:extLst>
      <p:ext uri="{BB962C8B-B14F-4D97-AF65-F5344CB8AC3E}">
        <p14:creationId xmlns:p14="http://schemas.microsoft.com/office/powerpoint/2010/main" val="2352956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91390733"/>
              </p:ext>
            </p:extLst>
          </p:nvPr>
        </p:nvGraphicFramePr>
        <p:xfrm>
          <a:off x="381000" y="0"/>
          <a:ext cx="702945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1833302204"/>
              </p:ext>
            </p:extLst>
          </p:nvPr>
        </p:nvGraphicFramePr>
        <p:xfrm>
          <a:off x="381000" y="3352800"/>
          <a:ext cx="702945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934200" y="2209800"/>
            <a:ext cx="2209800" cy="2308324"/>
          </a:xfrm>
          <a:prstGeom prst="rect">
            <a:avLst/>
          </a:prstGeom>
          <a:noFill/>
        </p:spPr>
        <p:txBody>
          <a:bodyPr wrap="square" rtlCol="0">
            <a:spAutoFit/>
          </a:bodyPr>
          <a:lstStyle/>
          <a:p>
            <a:pPr>
              <a:buFont typeface="Arial" pitchFamily="34" charset="0"/>
              <a:buChar char="•"/>
            </a:pPr>
            <a:r>
              <a:rPr lang="en-US" sz="1600" dirty="0" smtClean="0">
                <a:solidFill>
                  <a:schemeClr val="tx2">
                    <a:lumMod val="75000"/>
                  </a:schemeClr>
                </a:solidFill>
              </a:rPr>
              <a:t> Year = 2010</a:t>
            </a:r>
          </a:p>
          <a:p>
            <a:pPr>
              <a:buFont typeface="Arial" pitchFamily="34" charset="0"/>
              <a:buChar char="•"/>
            </a:pPr>
            <a:r>
              <a:rPr lang="en-US" sz="1600" dirty="0">
                <a:solidFill>
                  <a:schemeClr val="tx2">
                    <a:lumMod val="75000"/>
                  </a:schemeClr>
                </a:solidFill>
              </a:rPr>
              <a:t> </a:t>
            </a:r>
            <a:r>
              <a:rPr lang="en-US" sz="1600" dirty="0" smtClean="0">
                <a:solidFill>
                  <a:schemeClr val="tx2">
                    <a:lumMod val="75000"/>
                  </a:schemeClr>
                </a:solidFill>
              </a:rPr>
              <a:t>1</a:t>
            </a:r>
            <a:r>
              <a:rPr lang="en-US" sz="1600" baseline="30000" dirty="0" smtClean="0">
                <a:solidFill>
                  <a:schemeClr val="tx2">
                    <a:lumMod val="75000"/>
                  </a:schemeClr>
                </a:solidFill>
              </a:rPr>
              <a:t>st</a:t>
            </a:r>
            <a:r>
              <a:rPr lang="en-US" sz="1600" dirty="0" smtClean="0">
                <a:solidFill>
                  <a:schemeClr val="tx2">
                    <a:lumMod val="75000"/>
                  </a:schemeClr>
                </a:solidFill>
              </a:rPr>
              <a:t> thin</a:t>
            </a:r>
          </a:p>
          <a:p>
            <a:pPr>
              <a:buFont typeface="Arial" pitchFamily="34" charset="0"/>
              <a:buChar char="•"/>
            </a:pPr>
            <a:r>
              <a:rPr lang="en-US" sz="1600" dirty="0" smtClean="0">
                <a:solidFill>
                  <a:schemeClr val="tx2">
                    <a:lumMod val="75000"/>
                  </a:schemeClr>
                </a:solidFill>
              </a:rPr>
              <a:t> RSWM was run to 70m on both banks, trees are too small to contribute beyond 26m from reach</a:t>
            </a:r>
          </a:p>
          <a:p>
            <a:pPr>
              <a:buFont typeface="Arial" pitchFamily="34" charset="0"/>
              <a:buChar char="•"/>
            </a:pPr>
            <a:r>
              <a:rPr lang="en-US" sz="1600" dirty="0" smtClean="0">
                <a:solidFill>
                  <a:schemeClr val="tx2">
                    <a:lumMod val="75000"/>
                  </a:schemeClr>
                </a:solidFill>
              </a:rPr>
              <a:t>Untreated stands contributed no wood in 2010</a:t>
            </a:r>
            <a:endParaRPr lang="en-US" sz="1600" dirty="0">
              <a:solidFill>
                <a:schemeClr val="tx2">
                  <a:lumMod val="75000"/>
                </a:schemeClr>
              </a:solidFill>
            </a:endParaRPr>
          </a:p>
        </p:txBody>
      </p:sp>
    </p:spTree>
    <p:extLst>
      <p:ext uri="{BB962C8B-B14F-4D97-AF65-F5344CB8AC3E}">
        <p14:creationId xmlns:p14="http://schemas.microsoft.com/office/powerpoint/2010/main" val="218165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75000"/>
                  </a:schemeClr>
                </a:solidFill>
              </a:rPr>
              <a:t>Total volume of cumulative wood over time</a:t>
            </a:r>
            <a:br>
              <a:rPr lang="en-US" sz="3600" dirty="0" smtClean="0">
                <a:solidFill>
                  <a:schemeClr val="tx2">
                    <a:lumMod val="75000"/>
                  </a:schemeClr>
                </a:solidFill>
              </a:rPr>
            </a:br>
            <a:r>
              <a:rPr lang="en-US" sz="2400" dirty="0" smtClean="0">
                <a:solidFill>
                  <a:schemeClr val="tx2">
                    <a:lumMod val="75000"/>
                  </a:schemeClr>
                </a:solidFill>
              </a:rPr>
              <a:t>(sorted by increasing volume)</a:t>
            </a:r>
            <a:endParaRPr lang="en-US" sz="3600" dirty="0">
              <a:solidFill>
                <a:schemeClr val="tx2">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51958198"/>
              </p:ext>
            </p:extLst>
          </p:nvPr>
        </p:nvGraphicFramePr>
        <p:xfrm>
          <a:off x="533400" y="1143000"/>
          <a:ext cx="8001000" cy="5006340"/>
        </p:xfrm>
        <a:graphic>
          <a:graphicData uri="http://schemas.openxmlformats.org/drawingml/2006/table">
            <a:tbl>
              <a:tblPr/>
              <a:tblGrid>
                <a:gridCol w="5105400"/>
                <a:gridCol w="2895600"/>
              </a:tblGrid>
              <a:tr h="434340">
                <a:tc>
                  <a:txBody>
                    <a:bodyPr/>
                    <a:lstStyle/>
                    <a:p>
                      <a:pPr algn="l" fontAlgn="b"/>
                      <a:r>
                        <a:rPr lang="en-US" sz="1800" b="0" i="0" u="none" strike="noStrike" dirty="0">
                          <a:solidFill>
                            <a:schemeClr val="tx2">
                              <a:lumMod val="75000"/>
                            </a:schemeClr>
                          </a:solidFill>
                          <a:latin typeface="Calibri"/>
                        </a:rPr>
                        <a:t>Total cumulative wood</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chemeClr val="tx2">
                              <a:lumMod val="75000"/>
                            </a:schemeClr>
                          </a:solidFill>
                          <a:latin typeface="Calibri"/>
                        </a:rPr>
                        <a:t>Volume </a:t>
                      </a:r>
                      <a:endParaRPr lang="en-US" sz="1800" b="0" i="0" u="none" strike="noStrike" dirty="0" smtClean="0">
                        <a:solidFill>
                          <a:schemeClr val="tx2">
                            <a:lumMod val="75000"/>
                          </a:schemeClr>
                        </a:solidFill>
                        <a:latin typeface="Calibri"/>
                      </a:endParaRPr>
                    </a:p>
                    <a:p>
                      <a:pPr algn="ctr" fontAlgn="b"/>
                      <a:r>
                        <a:rPr lang="en-US" sz="1800" b="0" i="0" u="none" strike="noStrike" dirty="0" smtClean="0">
                          <a:solidFill>
                            <a:schemeClr val="tx2">
                              <a:lumMod val="75000"/>
                            </a:schemeClr>
                          </a:solidFill>
                          <a:latin typeface="Calibri"/>
                        </a:rPr>
                        <a:t>(</a:t>
                      </a:r>
                      <a:r>
                        <a:rPr lang="en-US" sz="1800" b="0" i="0" u="none" strike="noStrike" dirty="0">
                          <a:solidFill>
                            <a:schemeClr val="tx2">
                              <a:lumMod val="75000"/>
                            </a:schemeClr>
                          </a:solidFill>
                          <a:latin typeface="Calibri"/>
                        </a:rPr>
                        <a:t>m</a:t>
                      </a:r>
                      <a:r>
                        <a:rPr lang="en-US" sz="1800" b="0" i="0" u="none" strike="noStrike" baseline="30000" dirty="0">
                          <a:solidFill>
                            <a:schemeClr val="tx2">
                              <a:lumMod val="75000"/>
                            </a:schemeClr>
                          </a:solidFill>
                          <a:latin typeface="Calibri"/>
                        </a:rPr>
                        <a:t>3</a:t>
                      </a:r>
                      <a:r>
                        <a:rPr lang="en-US" sz="1800" b="0" i="0" u="none" strike="noStrike" dirty="0">
                          <a:solidFill>
                            <a:schemeClr val="tx2">
                              <a:lumMod val="75000"/>
                            </a:schemeClr>
                          </a:solidFill>
                          <a:latin typeface="Calibri"/>
                        </a:rPr>
                        <a:t> 100 m</a:t>
                      </a:r>
                      <a:r>
                        <a:rPr lang="en-US" sz="1800" b="0" i="0" u="none" strike="noStrike" baseline="30000" dirty="0">
                          <a:solidFill>
                            <a:schemeClr val="tx2">
                              <a:lumMod val="75000"/>
                            </a:schemeClr>
                          </a:solidFill>
                          <a:latin typeface="Calibri"/>
                        </a:rPr>
                        <a:t>-1</a:t>
                      </a:r>
                      <a:r>
                        <a:rPr lang="en-US" sz="1800" b="0" i="0" u="none" strike="noStrike" dirty="0">
                          <a:solidFill>
                            <a:schemeClr val="tx2">
                              <a:lumMod val="75000"/>
                            </a:schemeClr>
                          </a:solidFill>
                          <a:latin typeface="Calibri"/>
                        </a:rPr>
                        <a:t> reach</a:t>
                      </a:r>
                      <a:r>
                        <a:rPr lang="en-US" sz="1800" b="0" i="0" u="none" strike="noStrike" dirty="0" smtClean="0">
                          <a:solidFill>
                            <a:schemeClr val="tx2">
                              <a:lumMod val="75000"/>
                            </a:schemeClr>
                          </a:solidFill>
                          <a:latin typeface="Calibri"/>
                        </a:rPr>
                        <a:t>) </a:t>
                      </a:r>
                    </a:p>
                    <a:p>
                      <a:pPr algn="ctr" fontAlgn="b"/>
                      <a:r>
                        <a:rPr lang="en-US" sz="1800" b="0" i="0" u="none" strike="noStrike" dirty="0" smtClean="0">
                          <a:solidFill>
                            <a:schemeClr val="tx2">
                              <a:lumMod val="75000"/>
                            </a:schemeClr>
                          </a:solidFill>
                          <a:latin typeface="Calibri"/>
                        </a:rPr>
                        <a:t>(percent change from reference )</a:t>
                      </a:r>
                      <a:endParaRPr lang="en-US" sz="1800" b="0" i="0" u="none" strike="noStrike" dirty="0">
                        <a:solidFill>
                          <a:schemeClr val="tx2">
                            <a:lumMod val="75000"/>
                          </a:schemeClr>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434340">
                <a:tc>
                  <a:txBody>
                    <a:bodyPr/>
                    <a:lstStyle/>
                    <a:p>
                      <a:pPr algn="l" fontAlgn="b"/>
                      <a:r>
                        <a:rPr lang="en-US" sz="1800" b="0" i="0" u="none" strike="noStrike" dirty="0">
                          <a:solidFill>
                            <a:schemeClr val="tx2">
                              <a:lumMod val="75000"/>
                            </a:schemeClr>
                          </a:solidFill>
                          <a:latin typeface="Calibri"/>
                        </a:rPr>
                        <a:t>Untreated/Double thin</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smtClean="0">
                          <a:solidFill>
                            <a:schemeClr val="tx2">
                              <a:lumMod val="75000"/>
                            </a:schemeClr>
                          </a:solidFill>
                          <a:latin typeface="Calibri"/>
                        </a:rPr>
                        <a:t>156 (-42%)</a:t>
                      </a:r>
                      <a:endParaRPr lang="en-US" sz="1800" b="0" i="0" u="none" strike="noStrike" dirty="0">
                        <a:solidFill>
                          <a:schemeClr val="tx2">
                            <a:lumMod val="75000"/>
                          </a:schemeClr>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434340">
                <a:tc>
                  <a:txBody>
                    <a:bodyPr/>
                    <a:lstStyle/>
                    <a:p>
                      <a:pPr algn="l" fontAlgn="b"/>
                      <a:r>
                        <a:rPr lang="en-US" sz="1800" b="0" i="0" u="none" strike="noStrike" dirty="0">
                          <a:solidFill>
                            <a:schemeClr val="tx2">
                              <a:lumMod val="75000"/>
                            </a:schemeClr>
                          </a:solidFill>
                          <a:latin typeface="Calibri"/>
                        </a:rPr>
                        <a:t>Untreated/Double thin, tip </a:t>
                      </a:r>
                      <a:r>
                        <a:rPr lang="en-US" sz="1800" b="0" i="0" u="none" strike="noStrike" dirty="0" smtClean="0">
                          <a:solidFill>
                            <a:schemeClr val="tx2">
                              <a:lumMod val="75000"/>
                            </a:schemeClr>
                          </a:solidFill>
                          <a:latin typeface="Calibri"/>
                        </a:rPr>
                        <a:t>5%</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232 (-14%)</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Untreated/Buffer10_Double thin</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243 (-10%)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smtClean="0">
                          <a:solidFill>
                            <a:schemeClr val="tx2">
                              <a:lumMod val="75000"/>
                            </a:schemeClr>
                          </a:solidFill>
                          <a:latin typeface="Calibri"/>
                        </a:rPr>
                        <a:t>Untreated/Untreated  (reference condition)</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solidFill>
                      <a:schemeClr val="accent6">
                        <a:lumMod val="75000"/>
                      </a:schemeClr>
                    </a:solidFill>
                  </a:tcPr>
                </a:tc>
                <a:tc>
                  <a:txBody>
                    <a:bodyPr/>
                    <a:lstStyle/>
                    <a:p>
                      <a:pPr algn="ctr" fontAlgn="b"/>
                      <a:r>
                        <a:rPr lang="en-US" sz="1800" b="0" i="0" u="none" strike="noStrike" dirty="0">
                          <a:solidFill>
                            <a:schemeClr val="tx2">
                              <a:lumMod val="75000"/>
                            </a:schemeClr>
                          </a:solidFill>
                          <a:latin typeface="Calibri"/>
                        </a:rPr>
                        <a:t>271</a:t>
                      </a:r>
                    </a:p>
                  </a:txBody>
                  <a:tcPr marL="0" marR="0" marT="0" marB="0" anchor="b">
                    <a:lnL>
                      <a:noFill/>
                    </a:lnL>
                    <a:lnR>
                      <a:noFill/>
                    </a:lnR>
                    <a:lnT>
                      <a:noFill/>
                    </a:lnT>
                    <a:lnB>
                      <a:noFill/>
                    </a:lnB>
                    <a:solidFill>
                      <a:schemeClr val="accent6">
                        <a:lumMod val="75000"/>
                      </a:schemeClr>
                    </a:solidFill>
                  </a:tcPr>
                </a:tc>
              </a:tr>
              <a:tr h="434340">
                <a:tc>
                  <a:txBody>
                    <a:bodyPr/>
                    <a:lstStyle/>
                    <a:p>
                      <a:pPr algn="l" fontAlgn="b"/>
                      <a:r>
                        <a:rPr lang="en-US" sz="1800" b="0" i="0" u="none" strike="noStrike" dirty="0">
                          <a:solidFill>
                            <a:schemeClr val="tx2">
                              <a:lumMod val="75000"/>
                            </a:schemeClr>
                          </a:solidFill>
                          <a:latin typeface="Calibri"/>
                        </a:rPr>
                        <a:t>Untreated/Double thin, tip </a:t>
                      </a:r>
                      <a:r>
                        <a:rPr lang="en-US" sz="1800" b="0" i="0" u="none" strike="noStrike" dirty="0" smtClean="0">
                          <a:solidFill>
                            <a:schemeClr val="tx2">
                              <a:lumMod val="75000"/>
                            </a:schemeClr>
                          </a:solidFill>
                          <a:latin typeface="Calibri"/>
                        </a:rPr>
                        <a:t>10%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284 (5%)</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Untreated/Buffer10_Double thin tip 10%</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288 (6%)</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Untreated/Buffer10_Double thin tip 15%</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299(10%)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a:solidFill>
                            <a:schemeClr val="tx2">
                              <a:lumMod val="75000"/>
                            </a:schemeClr>
                          </a:solidFill>
                          <a:latin typeface="Calibri"/>
                        </a:rPr>
                        <a:t>Untreated/Buffer10_Double thin tip 20%</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305 (13%)</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Untreated/Double thin, tip </a:t>
                      </a:r>
                      <a:r>
                        <a:rPr lang="en-US" sz="1800" b="0" i="0" u="none" strike="noStrike" dirty="0" smtClean="0">
                          <a:solidFill>
                            <a:schemeClr val="tx2">
                              <a:lumMod val="75000"/>
                            </a:schemeClr>
                          </a:solidFill>
                          <a:latin typeface="Calibri"/>
                        </a:rPr>
                        <a:t>15%</a:t>
                      </a:r>
                      <a:endParaRPr lang="en-US" sz="1800" b="0" i="0" u="none" strike="noStrike" dirty="0">
                        <a:solidFill>
                          <a:schemeClr val="tx2">
                            <a:lumMod val="75000"/>
                          </a:schemeClr>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chemeClr val="tx2">
                              <a:lumMod val="75000"/>
                            </a:schemeClr>
                          </a:solidFill>
                          <a:latin typeface="Calibri"/>
                        </a:rPr>
                        <a:t>324 (20%)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381001" y="6287869"/>
            <a:ext cx="8458200" cy="646331"/>
          </a:xfrm>
          <a:prstGeom prst="rect">
            <a:avLst/>
          </a:prstGeom>
          <a:noFill/>
        </p:spPr>
        <p:txBody>
          <a:bodyPr wrap="square" rtlCol="0">
            <a:spAutoFit/>
          </a:bodyPr>
          <a:lstStyle/>
          <a:p>
            <a:r>
              <a:rPr lang="en-US" dirty="0" smtClean="0">
                <a:solidFill>
                  <a:schemeClr val="tx2">
                    <a:lumMod val="75000"/>
                  </a:schemeClr>
                </a:solidFill>
              </a:rPr>
              <a:t>Tree tipping from thinning operations combined with riparian buffers offer the highest volumes of wood loadings</a:t>
            </a:r>
            <a:endParaRPr lang="en-US" dirty="0">
              <a:solidFill>
                <a:schemeClr val="tx2">
                  <a:lumMod val="75000"/>
                </a:schemeClr>
              </a:solidFill>
            </a:endParaRPr>
          </a:p>
        </p:txBody>
      </p:sp>
    </p:spTree>
    <p:extLst>
      <p:ext uri="{BB962C8B-B14F-4D97-AF65-F5344CB8AC3E}">
        <p14:creationId xmlns:p14="http://schemas.microsoft.com/office/powerpoint/2010/main" val="4208475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1455</TotalTime>
  <Words>1350</Words>
  <Application>Microsoft Office PowerPoint</Application>
  <PresentationFormat>On-screen Show (4:3)</PresentationFormat>
  <Paragraphs>256</Paragraphs>
  <Slides>27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Corel DESIGNER</vt:lpstr>
      <vt:lpstr>Wood recruitment modeling in NetMap (or how to see the wood for the trees)</vt:lpstr>
      <vt:lpstr>PowerPoint Presentation</vt:lpstr>
      <vt:lpstr>Wood in streams</vt:lpstr>
      <vt:lpstr>Multi-scale wood modeling in NetMap</vt:lpstr>
      <vt:lpstr>PowerPoint Presentation</vt:lpstr>
      <vt:lpstr>PowerPoint Presentation</vt:lpstr>
      <vt:lpstr>PowerPoint Presentation</vt:lpstr>
      <vt:lpstr>PowerPoint Presentation</vt:lpstr>
      <vt:lpstr>Total volume of cumulative wood over time (sorted by increasing volume)</vt:lpstr>
      <vt:lpstr>PowerPoint Presentation</vt:lpstr>
      <vt:lpstr>Stand information</vt:lpstr>
      <vt:lpstr>Stand treatments – thin to 70 TPA from the bottom (47% of watershed thinned)</vt:lpstr>
      <vt:lpstr>Stand treatments – no action buffer &amp; thin (39% of watershed thinned)</vt:lpstr>
      <vt:lpstr>Wood volume (or number of pieces) sources for no action, year = 2065</vt:lpstr>
      <vt:lpstr>Comparison of wood volume for no action and thinned buffers</vt:lpstr>
      <vt:lpstr>Wood volume by time (m3 100m-1 yr-1) Thinned 2015</vt:lpstr>
      <vt:lpstr>Wood volume by piece size and time (m3 100m-1 yr-1),  thinned 2015</vt:lpstr>
      <vt:lpstr>Percent changes in wood volume by piece size (cm) from no action to thinned buffer</vt:lpstr>
      <vt:lpstr>Applications for land management</vt:lpstr>
      <vt:lpstr>Acknowledgements and thanks to: USFS-PNW, Gordon Reeves, Stu Johnston,  Jack Sleeper, and Dan Miller  netmaptools.org earthsystems.net</vt:lpstr>
      <vt:lpstr>Large woody debris</vt:lpstr>
      <vt:lpstr>PowerPoint Presentation</vt:lpstr>
      <vt:lpstr>Wood number of pieces Year = 2065</vt:lpstr>
      <vt:lpstr>What is NetMap and  Why would I want to use it?</vt:lpstr>
      <vt:lpstr>PowerPoint Presentation</vt:lpstr>
      <vt:lpstr>Legal challenges to CEs analyses</vt:lpstr>
      <vt:lpstr>Cumulative Watershed Effects (CEs)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 recruitment modeling in NetMap</dc:title>
  <dc:creator>Valued Customer</dc:creator>
  <cp:lastModifiedBy>Lee</cp:lastModifiedBy>
  <cp:revision>108</cp:revision>
  <dcterms:created xsi:type="dcterms:W3CDTF">2012-10-23T14:33:27Z</dcterms:created>
  <dcterms:modified xsi:type="dcterms:W3CDTF">2012-11-10T23:40:20Z</dcterms:modified>
</cp:coreProperties>
</file>